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5" r:id="rId3"/>
    <p:sldId id="281" r:id="rId4"/>
    <p:sldId id="291" r:id="rId5"/>
    <p:sldId id="292" r:id="rId6"/>
    <p:sldId id="306" r:id="rId7"/>
    <p:sldId id="294" r:id="rId8"/>
    <p:sldId id="30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0B6"/>
    <a:srgbClr val="FFFFFF"/>
    <a:srgbClr val="E7D3FE"/>
    <a:srgbClr val="F1E5FE"/>
    <a:srgbClr val="F8F1FE"/>
    <a:srgbClr val="D793ED"/>
    <a:srgbClr val="7F6000"/>
    <a:srgbClr val="520883"/>
    <a:srgbClr val="FF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1E151C5-0DC8-4F56-A25D-E954710F21CE}" styleName="{d923e241-fa96-4d25-a68f-8da020d10c2a}">
    <a:wholeTbl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8F99AA"/>
              </a:solidFill>
            </a:ln>
          </a:top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D1D7E1"/>
          </a:solidFill>
        </a:fill>
      </a:tcStyle>
    </a:band2H>
    <a:lastRow>
      <a:tcTxStyle>
        <a:fontRef idx="none">
          <a:prstClr val="black"/>
        </a:fontRef>
      </a:tcTxStyle>
      <a:tcStyle>
        <a:tcBdr/>
        <a:fill>
          <a:solidFill>
            <a:srgbClr val="8F99AA"/>
          </a:solidFill>
        </a:fill>
      </a:tcStyle>
    </a:lastRow>
    <a:firstRow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8F99AA"/>
              </a:solidFill>
            </a:ln>
          </a:top>
          <a:bottom>
            <a:ln w="12700" cmpd="sng">
              <a:solidFill>
                <a:srgbClr val="8F99AA"/>
              </a:solidFill>
            </a:ln>
          </a:bottom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5"/>
    <p:restoredTop sz="94640"/>
  </p:normalViewPr>
  <p:slideViewPr>
    <p:cSldViewPr snapToGrid="0">
      <p:cViewPr varScale="1">
        <p:scale>
          <a:sx n="67" d="100"/>
          <a:sy n="67" d="100"/>
        </p:scale>
        <p:origin x="30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7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&#24037;&#20316;&#25991;&#20214;\&#33008;&#33146;&#20013;&#24515;\&#23828;&#34174;\&#23398;&#26415;\&#35770;&#25991;&#25776;&#20889;\&#25991;&#31456;5\&#20316;&#2227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&#24037;&#20316;&#25991;&#20214;\&#33008;&#33146;&#20013;&#24515;\&#23828;&#34174;\&#23398;&#26415;\&#35770;&#25991;&#25776;&#20889;\&#25991;&#31456;5\&#20316;&#2227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&#24037;&#20316;&#25991;&#20214;\&#33008;&#33146;&#20013;&#24515;\&#23828;&#34174;\&#23398;&#26415;\&#35770;&#25991;&#25776;&#20889;\&#25991;&#31456;5\&#20316;&#2227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[作图.xlsx]Sheet1!$G$118</c:f>
              <c:strCache>
                <c:ptCount val="1"/>
                <c:pt idx="0">
                  <c:v>Overall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[作图.xlsx]Sheet1!$H$117:$K$117</c:f>
              <c:strCache>
                <c:ptCount val="4"/>
                <c:pt idx="0">
                  <c:v>Baseline</c:v>
                </c:pt>
                <c:pt idx="1">
                  <c:v>Median at 1 mo</c:v>
                </c:pt>
                <c:pt idx="2">
                  <c:v>Median at 3 mo</c:v>
                </c:pt>
                <c:pt idx="3">
                  <c:v>Median at 6 mo</c:v>
                </c:pt>
              </c:strCache>
            </c:strRef>
          </c:cat>
          <c:val>
            <c:numRef>
              <c:f>[作图.xlsx]Sheet1!$H$118:$K$118</c:f>
              <c:numCache>
                <c:formatCode>General</c:formatCode>
                <c:ptCount val="4"/>
                <c:pt idx="0">
                  <c:v>0</c:v>
                </c:pt>
                <c:pt idx="1">
                  <c:v>-5.4</c:v>
                </c:pt>
                <c:pt idx="2">
                  <c:v>-8.6</c:v>
                </c:pt>
                <c:pt idx="3">
                  <c:v>-8.6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6391563"/>
        <c:axId val="218115221"/>
      </c:lineChart>
      <c:catAx>
        <c:axId val="33639156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8115221"/>
        <c:crosses val="autoZero"/>
        <c:auto val="1"/>
        <c:lblAlgn val="ctr"/>
        <c:lblOffset val="100"/>
        <c:noMultiLvlLbl val="0"/>
      </c:catAx>
      <c:valAx>
        <c:axId val="21811522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63915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rgbClr val="00235E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[作图.xlsx]Sheet1!$F$55</c:f>
              <c:strCache>
                <c:ptCount val="1"/>
                <c:pt idx="0">
                  <c:v>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[作图.xlsx]Sheet1!$G$54:$J$54</c:f>
              <c:strCache>
                <c:ptCount val="4"/>
                <c:pt idx="0">
                  <c:v>Baseline</c:v>
                </c:pt>
                <c:pt idx="1">
                  <c:v>Median at 1 mo</c:v>
                </c:pt>
                <c:pt idx="2">
                  <c:v>Median at 3 mo</c:v>
                </c:pt>
                <c:pt idx="3">
                  <c:v>Median at 6 mo</c:v>
                </c:pt>
              </c:strCache>
            </c:strRef>
          </c:cat>
          <c:val>
            <c:numRef>
              <c:f>[作图.xlsx]Sheet1!$G$55:$J$55</c:f>
              <c:numCache>
                <c:formatCode>General</c:formatCode>
                <c:ptCount val="4"/>
                <c:pt idx="0">
                  <c:v>0</c:v>
                </c:pt>
                <c:pt idx="1" c:formatCode="0.0_ ">
                  <c:v>-5.8</c:v>
                </c:pt>
                <c:pt idx="2" c:formatCode="0.0_ ">
                  <c:v>-10</c:v>
                </c:pt>
                <c:pt idx="3" c:formatCode="0.0_ ">
                  <c:v>-9.1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[作图.xlsx]Sheet1!$F$56</c:f>
              <c:strCache>
                <c:ptCount val="1"/>
                <c:pt idx="0">
                  <c:v>II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[作图.xlsx]Sheet1!$G$54:$J$54</c:f>
              <c:strCache>
                <c:ptCount val="4"/>
                <c:pt idx="0">
                  <c:v>Baseline</c:v>
                </c:pt>
                <c:pt idx="1">
                  <c:v>Median at 1 mo</c:v>
                </c:pt>
                <c:pt idx="2">
                  <c:v>Median at 3 mo</c:v>
                </c:pt>
                <c:pt idx="3">
                  <c:v>Median at 6 mo</c:v>
                </c:pt>
              </c:strCache>
            </c:strRef>
          </c:cat>
          <c:val>
            <c:numRef>
              <c:f>[作图.xlsx]Sheet1!$G$56:$J$56</c:f>
              <c:numCache>
                <c:formatCode>General</c:formatCode>
                <c:ptCount val="4"/>
                <c:pt idx="0">
                  <c:v>0</c:v>
                </c:pt>
                <c:pt idx="1" c:formatCode="0.0_ ">
                  <c:v>-4.9</c:v>
                </c:pt>
                <c:pt idx="2" c:formatCode="0.0_ ">
                  <c:v>-7.5</c:v>
                </c:pt>
                <c:pt idx="3" c:formatCode="0.0_ ">
                  <c:v>-6.9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[作图.xlsx]Sheet1!$F$57</c:f>
              <c:strCache>
                <c:ptCount val="1"/>
                <c:pt idx="0">
                  <c:v>III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[作图.xlsx]Sheet1!$G$54:$J$54</c:f>
              <c:strCache>
                <c:ptCount val="4"/>
                <c:pt idx="0">
                  <c:v>Baseline</c:v>
                </c:pt>
                <c:pt idx="1">
                  <c:v>Median at 1 mo</c:v>
                </c:pt>
                <c:pt idx="2">
                  <c:v>Median at 3 mo</c:v>
                </c:pt>
                <c:pt idx="3">
                  <c:v>Median at 6 mo</c:v>
                </c:pt>
              </c:strCache>
            </c:strRef>
          </c:cat>
          <c:val>
            <c:numRef>
              <c:f>[作图.xlsx]Sheet1!$G$57:$J$57</c:f>
              <c:numCache>
                <c:formatCode>General</c:formatCode>
                <c:ptCount val="4"/>
                <c:pt idx="0">
                  <c:v>0</c:v>
                </c:pt>
                <c:pt idx="1" c:formatCode="0.0_ ">
                  <c:v>-5.9</c:v>
                </c:pt>
                <c:pt idx="2" c:formatCode="0.0_ ">
                  <c:v>-10</c:v>
                </c:pt>
                <c:pt idx="3" c:formatCode="0.0_ ">
                  <c:v>-10.2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2609664"/>
        <c:axId val="689295376"/>
      </c:lineChart>
      <c:catAx>
        <c:axId val="10726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cap="all" baseline="0">
                <a:solidFill>
                  <a:srgbClr val="00235E"/>
                </a:solidFill>
                <a:latin typeface="+mn-lt"/>
                <a:ea typeface="+mn-ea"/>
                <a:cs typeface="+mn-cs"/>
              </a:defRPr>
            </a:pPr>
          </a:p>
        </c:txPr>
        <c:crossAx val="689295376"/>
        <c:crosses val="autoZero"/>
        <c:auto val="1"/>
        <c:lblAlgn val="ctr"/>
        <c:lblOffset val="100"/>
        <c:noMultiLvlLbl val="0"/>
      </c:catAx>
      <c:valAx>
        <c:axId val="6892953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rgbClr val="00235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>
                    <a:solidFill>
                      <a:srgbClr val="00235E"/>
                    </a:solidFill>
                  </a:rPr>
                  <a:t>Percentage weight change</a:t>
                </a:r>
                <a:endParaRPr lang="zh-CN" altLang="en-US">
                  <a:solidFill>
                    <a:srgbClr val="00235E"/>
                  </a:solidFill>
                </a:endParaRPr>
              </a:p>
            </c:rich>
          </c:tx>
          <c:layout>
            <c:manualLayout>
              <c:xMode val="edge"/>
              <c:yMode val="edge"/>
              <c:x val="0.131752399377869"/>
              <c:y val="0.1016610904300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235E"/>
                </a:solidFill>
                <a:latin typeface="+mn-lt"/>
                <a:ea typeface="+mn-ea"/>
                <a:cs typeface="+mn-cs"/>
              </a:defRPr>
            </a:pPr>
          </a:p>
        </c:txPr>
        <c:crossAx val="1072609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rgbClr val="00235E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>
          <a:solidFill>
            <a:srgbClr val="00235E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"DP"</c:f>
              <c:strCache>
                <c:ptCount val="1"/>
                <c:pt idx="0">
                  <c:v>DP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[作图.xlsx]Sheet1!$G$22:$J$22</c:f>
              <c:strCache>
                <c:ptCount val="4"/>
                <c:pt idx="0">
                  <c:v>Baseline</c:v>
                </c:pt>
                <c:pt idx="1">
                  <c:v>Median at 1 mo</c:v>
                </c:pt>
                <c:pt idx="2">
                  <c:v>Median at 3 mo</c:v>
                </c:pt>
                <c:pt idx="3">
                  <c:v>Median at 6 mo</c:v>
                </c:pt>
              </c:strCache>
            </c:strRef>
          </c:cat>
          <c:val>
            <c:numRef>
              <c:f>[作图.xlsx]Sheet1!$G$23:$J$23</c:f>
              <c:numCache>
                <c:formatCode>0.0_ </c:formatCode>
                <c:ptCount val="4"/>
                <c:pt idx="0">
                  <c:v>0</c:v>
                </c:pt>
                <c:pt idx="1">
                  <c:v>-4.6</c:v>
                </c:pt>
                <c:pt idx="2">
                  <c:v>-6.7</c:v>
                </c:pt>
                <c:pt idx="3">
                  <c:v>-7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"PD"</c:f>
              <c:strCache>
                <c:ptCount val="1"/>
                <c:pt idx="0">
                  <c:v>PD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[作图.xlsx]Sheet1!$G$22:$J$22</c:f>
              <c:strCache>
                <c:ptCount val="4"/>
                <c:pt idx="0">
                  <c:v>Baseline</c:v>
                </c:pt>
                <c:pt idx="1">
                  <c:v>Median at 1 mo</c:v>
                </c:pt>
                <c:pt idx="2">
                  <c:v>Median at 3 mo</c:v>
                </c:pt>
                <c:pt idx="3">
                  <c:v>Median at 6 mo</c:v>
                </c:pt>
              </c:strCache>
            </c:strRef>
          </c:cat>
          <c:val>
            <c:numRef>
              <c:f>[作图.xlsx]Sheet1!$G$24:$J$24</c:f>
              <c:numCache>
                <c:formatCode>0.0_ </c:formatCode>
                <c:ptCount val="4"/>
                <c:pt idx="0">
                  <c:v>0</c:v>
                </c:pt>
                <c:pt idx="1">
                  <c:v>-5.8</c:v>
                </c:pt>
                <c:pt idx="2">
                  <c:v>-9.7</c:v>
                </c:pt>
                <c:pt idx="3">
                  <c:v>-9.6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"TP"</c:f>
              <c:strCache>
                <c:ptCount val="1"/>
                <c:pt idx="0">
                  <c:v>TP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[作图.xlsx]Sheet1!$G$22:$J$22</c:f>
              <c:strCache>
                <c:ptCount val="4"/>
                <c:pt idx="0">
                  <c:v>Baseline</c:v>
                </c:pt>
                <c:pt idx="1">
                  <c:v>Median at 1 mo</c:v>
                </c:pt>
                <c:pt idx="2">
                  <c:v>Median at 3 mo</c:v>
                </c:pt>
                <c:pt idx="3">
                  <c:v>Median at 6 mo</c:v>
                </c:pt>
              </c:strCache>
            </c:strRef>
          </c:cat>
          <c:val>
            <c:numRef>
              <c:f>[作图.xlsx]Sheet1!$G$25:$J$25</c:f>
              <c:numCache>
                <c:formatCode>0.0_ </c:formatCode>
                <c:ptCount val="4"/>
                <c:pt idx="0">
                  <c:v>0</c:v>
                </c:pt>
                <c:pt idx="1">
                  <c:v>-6.7</c:v>
                </c:pt>
                <c:pt idx="2">
                  <c:v>-12</c:v>
                </c:pt>
                <c:pt idx="3">
                  <c:v>-14.9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6177887"/>
        <c:axId val="1348813055"/>
      </c:lineChart>
      <c:catAx>
        <c:axId val="166617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cap="all" baseline="0">
                <a:solidFill>
                  <a:srgbClr val="00235E"/>
                </a:solidFill>
                <a:latin typeface="+mn-lt"/>
                <a:ea typeface="+mn-ea"/>
                <a:cs typeface="+mn-cs"/>
              </a:defRPr>
            </a:pPr>
          </a:p>
        </c:txPr>
        <c:crossAx val="1348813055"/>
        <c:crosses val="autoZero"/>
        <c:auto val="1"/>
        <c:lblAlgn val="ctr"/>
        <c:lblOffset val="100"/>
        <c:noMultiLvlLbl val="0"/>
      </c:catAx>
      <c:valAx>
        <c:axId val="134881305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rgbClr val="00235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0235E"/>
                    </a:solidFill>
                  </a:rPr>
                  <a:t>Percentage change in weight  </a:t>
                </a:r>
                <a:endParaRPr lang="zh-CN">
                  <a:solidFill>
                    <a:srgbClr val="00235E"/>
                  </a:solidFill>
                </a:endParaRPr>
              </a:p>
            </c:rich>
          </c:tx>
          <c:layout>
            <c:manualLayout>
              <c:xMode val="edge"/>
              <c:yMode val="edge"/>
              <c:x val="0.149235293125872"/>
              <c:y val="0.05331914884371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235E"/>
                </a:solidFill>
                <a:latin typeface="+mn-lt"/>
                <a:ea typeface="+mn-ea"/>
                <a:cs typeface="+mn-cs"/>
              </a:defRPr>
            </a:pPr>
          </a:p>
        </c:txPr>
        <c:crossAx val="16661778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rgbClr val="00235E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>
          <a:solidFill>
            <a:srgbClr val="00235E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AE1676-9BE4-2746-9C34-B898ADFB8BA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8424-981B-462E-B38F-6BADD22923FC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9ED7-488F-4081-B649-AA5447542BBF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image" Target="../media/image4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tags" Target="../tags/tag176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7.xml"/><Relationship Id="rId7" Type="http://schemas.openxmlformats.org/officeDocument/2006/relationships/image" Target="../media/image6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image" Target="../media/image8.png"/><Relationship Id="rId10" Type="http://schemas.openxmlformats.org/officeDocument/2006/relationships/tags" Target="../tags/tag1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52.xml"/><Relationship Id="rId27" Type="http://schemas.openxmlformats.org/officeDocument/2006/relationships/tags" Target="../tags/tag51.xml"/><Relationship Id="rId26" Type="http://schemas.openxmlformats.org/officeDocument/2006/relationships/tags" Target="../tags/tag50.xml"/><Relationship Id="rId25" Type="http://schemas.openxmlformats.org/officeDocument/2006/relationships/tags" Target="../tags/tag49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26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9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5" Type="http://schemas.openxmlformats.org/officeDocument/2006/relationships/slideLayout" Target="../slideLayouts/slideLayout7.xml"/><Relationship Id="rId34" Type="http://schemas.openxmlformats.org/officeDocument/2006/relationships/tags" Target="../tags/tag130.xml"/><Relationship Id="rId33" Type="http://schemas.openxmlformats.org/officeDocument/2006/relationships/tags" Target="../tags/tag129.xml"/><Relationship Id="rId32" Type="http://schemas.openxmlformats.org/officeDocument/2006/relationships/tags" Target="../tags/tag128.xml"/><Relationship Id="rId31" Type="http://schemas.openxmlformats.org/officeDocument/2006/relationships/tags" Target="../tags/tag127.xml"/><Relationship Id="rId30" Type="http://schemas.openxmlformats.org/officeDocument/2006/relationships/tags" Target="../tags/tag126.xml"/><Relationship Id="rId3" Type="http://schemas.openxmlformats.org/officeDocument/2006/relationships/tags" Target="../tags/tag99.xml"/><Relationship Id="rId29" Type="http://schemas.openxmlformats.org/officeDocument/2006/relationships/tags" Target="../tags/tag125.xml"/><Relationship Id="rId28" Type="http://schemas.openxmlformats.org/officeDocument/2006/relationships/tags" Target="../tags/tag124.xml"/><Relationship Id="rId27" Type="http://schemas.openxmlformats.org/officeDocument/2006/relationships/tags" Target="../tags/tag123.xml"/><Relationship Id="rId26" Type="http://schemas.openxmlformats.org/officeDocument/2006/relationships/tags" Target="../tags/tag122.xml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tags" Target="../tags/tag98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arment&#10;&#10;Description automatically generated with low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4129"/>
          <a:stretch>
            <a:fillRect/>
          </a:stretch>
        </p:blipFill>
        <p:spPr>
          <a:xfrm>
            <a:off x="0" y="5"/>
            <a:ext cx="12192000" cy="68579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646568" cy="6857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0" y="-5"/>
            <a:ext cx="11117179" cy="6857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-1" y="5"/>
            <a:ext cx="10515601" cy="685799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picture containing graphics, graphic design, font, carto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203707"/>
            <a:ext cx="2983832" cy="1060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6168189"/>
            <a:ext cx="12192001" cy="721895"/>
          </a:xfrm>
          <a:prstGeom prst="rect">
            <a:avLst/>
          </a:prstGeom>
          <a:gradFill flip="none" rotWithShape="1">
            <a:gsLst>
              <a:gs pos="0">
                <a:srgbClr val="FFFF00">
                  <a:alpha val="3400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184485" y="1264159"/>
            <a:ext cx="130744" cy="4583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442595" y="1422400"/>
            <a:ext cx="10249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Predictors of distinct weight trajectories after resection for pancreatic cancer: a prospective cohort study</a:t>
            </a:r>
            <a:endParaRPr kumimoji="1" sz="3600" b="1" dirty="0">
              <a:solidFill>
                <a:srgbClr val="00235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kumimoji="1" lang="en-ID" sz="3600" b="1" dirty="0">
              <a:solidFill>
                <a:srgbClr val="0023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960" y="4268470"/>
            <a:ext cx="1007427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7F6000"/>
                </a:solidFill>
                <a:effectLst/>
                <a:sym typeface="+mn-ea"/>
              </a:rPr>
              <a:t>Lei Cui, Xiaoping Fang, Kuirong Jiang, Yi Miao, Huiping Yu, </a:t>
            </a:r>
            <a:endParaRPr lang="en-US" sz="2400" b="1" dirty="0">
              <a:solidFill>
                <a:srgbClr val="7F6000"/>
              </a:solidFill>
              <a:effectLst/>
              <a:sym typeface="+mn-ea"/>
            </a:endParaRPr>
          </a:p>
          <a:p>
            <a:pPr indent="0" algn="ctr" fontAlgn="auto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7F6000"/>
                </a:solidFill>
                <a:effectLst/>
                <a:sym typeface="+mn-ea"/>
              </a:rPr>
              <a:t>Qingmei Sun, and Jishu Wei</a:t>
            </a:r>
            <a:endParaRPr lang="en-US" sz="2400" b="1" dirty="0">
              <a:solidFill>
                <a:srgbClr val="7F6000"/>
              </a:solidFill>
              <a:effectLst/>
              <a:sym typeface="+mn-ea"/>
            </a:endParaRPr>
          </a:p>
          <a:p>
            <a:pPr indent="0" algn="ctr" fontAlgn="auto">
              <a:lnSpc>
                <a:spcPct val="120000"/>
              </a:lnSpc>
              <a:buNone/>
            </a:pPr>
            <a:r>
              <a:rPr lang="en-US" sz="2000" dirty="0">
                <a:solidFill>
                  <a:srgbClr val="7F6000"/>
                </a:solidFill>
                <a:effectLst/>
                <a:sym typeface="+mn-ea"/>
              </a:rPr>
              <a:t>Pancreas Center, First Affiliated Hospital with Nanjing Medical University, Nanjing, China</a:t>
            </a:r>
            <a:endParaRPr lang="en-US" sz="2000" dirty="0">
              <a:solidFill>
                <a:srgbClr val="7F6000"/>
              </a:solidFill>
              <a:effectLst/>
            </a:endParaRPr>
          </a:p>
          <a:p>
            <a:pPr indent="0" algn="ctr" fontAlgn="auto">
              <a:lnSpc>
                <a:spcPct val="120000"/>
              </a:lnSpc>
              <a:buNone/>
            </a:pPr>
            <a:r>
              <a:rPr lang="en-US" sz="2000" dirty="0">
                <a:solidFill>
                  <a:srgbClr val="7F6000"/>
                </a:solidFill>
                <a:effectLst/>
                <a:sym typeface="+mn-ea"/>
              </a:rPr>
              <a:t>Contact: jsphcl@163.com（Cui, L.）</a:t>
            </a:r>
            <a:endParaRPr lang="en-US" sz="2000" dirty="0">
              <a:solidFill>
                <a:srgbClr val="7F6000"/>
              </a:solidFill>
              <a:effectLst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253865" y="518795"/>
            <a:ext cx="7192010" cy="58356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buClrTx/>
              <a:buSzTx/>
              <a:buFontTx/>
            </a:pPr>
            <a:r>
              <a:rPr kumimoji="1" lang="en-US" altLang="zh-CN" sz="1600" dirty="0">
                <a:solidFill>
                  <a:srgbClr val="F9BA00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  <a:sym typeface="+mn-ea"/>
              </a:rPr>
              <a:t>The First Affiliated Hospital with Nanjing Medical University</a:t>
            </a:r>
            <a:endParaRPr kumimoji="1" lang="en-US" altLang="zh-CN" dirty="0">
              <a:solidFill>
                <a:srgbClr val="F9BA00"/>
              </a:solidFill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  <a:p>
            <a:pPr algn="r"/>
            <a:r>
              <a:rPr kumimoji="1" lang="en-US" altLang="zh-CN" sz="1600" dirty="0">
                <a:solidFill>
                  <a:srgbClr val="F9BA00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PANCREAS CENTER</a:t>
            </a:r>
            <a:endParaRPr kumimoji="1" lang="en-US" altLang="zh-CN" sz="1600" dirty="0">
              <a:solidFill>
                <a:srgbClr val="F9BA00"/>
              </a:solidFill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14989" r="34180" b="40148"/>
          <a:stretch>
            <a:fillRect/>
          </a:stretch>
        </p:blipFill>
        <p:spPr>
          <a:xfrm>
            <a:off x="11365877" y="367261"/>
            <a:ext cx="826142" cy="796749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415" y="36022"/>
            <a:ext cx="20339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RESULTS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2056130" y="1523365"/>
            <a:ext cx="7706995" cy="4873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>
            <p:custDataLst>
              <p:tags r:id="rId3"/>
            </p:custDataLst>
          </p:nvPr>
        </p:nvSpPr>
        <p:spPr>
          <a:xfrm>
            <a:off x="259080" y="939800"/>
            <a:ext cx="3686175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Sample Characteristics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2132160" y="1783885"/>
          <a:ext cx="3922395" cy="3924306"/>
        </p:xfrm>
        <a:graphic>
          <a:graphicData uri="http://schemas.openxmlformats.org/drawingml/2006/table">
            <a:tbl>
              <a:tblPr firstRow="1" lastRow="1" bandRow="1">
                <a:tableStyleId>{71E151C5-0DC8-4F56-A25D-E954710F21CE}</a:tableStyleId>
              </a:tblPr>
              <a:tblGrid>
                <a:gridCol w="2346325"/>
                <a:gridCol w="1576070"/>
              </a:tblGrid>
              <a:tr h="22225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Variable, n (%) or median (IQR)</a:t>
                      </a:r>
                      <a:endParaRPr 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Overallseries(n=197)</a:t>
                      </a:r>
                      <a:endParaRPr 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Preoperative</a:t>
                      </a:r>
                      <a:endParaRPr lang="en-US" sz="1000" b="1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lnT w="12700">
                      <a:solidFill>
                        <a:schemeClr val="tx1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lnT w="12700">
                      <a:solidFill>
                        <a:schemeClr val="tx1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63.0(56.0-69.5)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126(64.0)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 3&amp;4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44(22.3)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smoking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36(18.3)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alcohol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20(10.2)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Neoadjuvant therapy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7(3.6)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Preoperativeweight loss &gt; 10%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34(17.3)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≥ 24 kg/m</a:t>
                      </a:r>
                      <a:r>
                        <a:rPr lang="en-US" sz="1000" spc="60" baseline="30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en-US" sz="1000" spc="60" baseline="30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80(40.6)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58(29.4)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76(38.6)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 heart disease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6(3.0)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stroke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11(5.6)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Intraoperative</a:t>
                      </a:r>
                      <a:endParaRPr lang="en-US" altLang="en-US" sz="1000" b="1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procedure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pancreatectomy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75(38.1)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Pancreatoduodenectomy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115(58.4)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pancreatectomy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7(3.6)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Operative technique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183(92.9)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Laparoscopic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14(7.1)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/>
          <p:nvPr>
            <p:custDataLst>
              <p:tags r:id="rId5"/>
            </p:custDataLst>
          </p:nvPr>
        </p:nvGraphicFramePr>
        <p:xfrm>
          <a:off x="6177280" y="1783715"/>
          <a:ext cx="3481705" cy="4081145"/>
        </p:xfrm>
        <a:graphic>
          <a:graphicData uri="http://schemas.openxmlformats.org/drawingml/2006/table">
            <a:tbl>
              <a:tblPr firstRow="1" lastRow="1" bandRow="1">
                <a:tableStyleId>{71E151C5-0DC8-4F56-A25D-E954710F21CE}</a:tableStyleId>
              </a:tblPr>
              <a:tblGrid>
                <a:gridCol w="2058670"/>
                <a:gridCol w="1423035"/>
              </a:tblGrid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visceral resection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25(12.7)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transfusion 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27(13.7)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Operative time (min)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255.0(185.0-314.5)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AJCC</a:t>
                      </a:r>
                      <a:r>
                        <a:rPr lang="en-US" sz="1000" baseline="30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8th</a:t>
                      </a: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TNM stage 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46(23.4)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86(43.7)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(33.0)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Postoperative</a:t>
                      </a: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Hemorrhage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8(4.1)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CR-DGE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21(10.7)</a:t>
                      </a:r>
                      <a:endParaRPr lang="en-US" altLang="en-US" sz="1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CR-POPF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1(25.9)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Biliary leakage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1(0.5)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Chyle leakage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26(13.2)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Intra-abdominal infection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20(10.2)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discharge</a:t>
                      </a:r>
                      <a:endParaRPr lang="en-US" altLang="en-US" sz="1000" b="1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enteral nutrition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7(3.6)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Steatorrhea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27(13.7)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194(98.5)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2132330" y="1508125"/>
            <a:ext cx="5380355" cy="2755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1200" b="1">
                <a:solidFill>
                  <a:srgbClr val="00235E"/>
                </a:solidFill>
                <a:latin typeface="Arial" panose="020B0604020202020204" pitchFamily="34" charset="0"/>
                <a:ea typeface="微软雅黑" panose="020B0503020204020204" charset="-122"/>
              </a:rPr>
              <a:t>Table 1 </a:t>
            </a:r>
            <a:r>
              <a:rPr lang="en-US" altLang="zh-CN" sz="1200">
                <a:solidFill>
                  <a:srgbClr val="00235E"/>
                </a:solidFill>
                <a:latin typeface="Arial" panose="020B0604020202020204" pitchFamily="34" charset="0"/>
                <a:ea typeface="微软雅黑" panose="020B0503020204020204" charset="-122"/>
              </a:rPr>
              <a:t>participants’ Characteristics(n=197)</a:t>
            </a:r>
            <a:endParaRPr lang="en-US" altLang="zh-CN" sz="1200">
              <a:solidFill>
                <a:srgbClr val="00235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7"/>
            </p:custDataLst>
          </p:nvPr>
        </p:nvSpPr>
        <p:spPr>
          <a:xfrm>
            <a:off x="2056130" y="6011545"/>
            <a:ext cx="7675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Abbreviations: AJCC</a:t>
            </a:r>
            <a:r>
              <a:rPr lang="en-US" sz="1000" b="0" baseline="3000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8th</a:t>
            </a:r>
            <a:r>
              <a:rPr lang="en-US" sz="10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the 8th edition of the American Joint Committee on Cancer classification; CR-DGE, clinically relevant delayed gastric emptying; CR-POPF, clinically relevant postoperative pancreatic fistula;PERT, pancreatic enzyme replacement therapy.</a:t>
            </a:r>
            <a:endParaRPr lang="en-US" altLang="en-US" sz="1000" b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291580" y="1538520"/>
            <a:ext cx="4064000" cy="2451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000">
                <a:solidFill>
                  <a:srgbClr val="00235E"/>
                </a:solidFill>
                <a:latin typeface="Arial" panose="020B0604020202020204" pitchFamily="34" charset="0"/>
                <a:ea typeface="微软雅黑" panose="020B0503020204020204" charset="-122"/>
              </a:rPr>
              <a:t>Continued table</a:t>
            </a:r>
            <a:endParaRPr lang="en-US" altLang="zh-CN" sz="1000">
              <a:solidFill>
                <a:srgbClr val="00235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>
            <p:custDataLst>
              <p:tags r:id="rId5"/>
            </p:custDataLst>
          </p:nvPr>
        </p:nvSpPr>
        <p:spPr>
          <a:xfrm>
            <a:off x="5744415" y="36022"/>
            <a:ext cx="20339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RESULTS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259080" y="2186305"/>
            <a:ext cx="11724005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10"/>
          <p:cNvCxnSpPr/>
          <p:nvPr>
            <p:custDataLst>
              <p:tags r:id="rId7"/>
            </p:custDataLst>
          </p:nvPr>
        </p:nvCxnSpPr>
        <p:spPr>
          <a:xfrm>
            <a:off x="1331595" y="820240"/>
            <a:ext cx="1929765" cy="0"/>
          </a:xfrm>
          <a:prstGeom prst="line">
            <a:avLst/>
          </a:prstGeom>
          <a:ln w="19050">
            <a:solidFill>
              <a:srgbClr val="002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1"/>
          <p:cNvCxnSpPr/>
          <p:nvPr>
            <p:custDataLst>
              <p:tags r:id="rId8"/>
            </p:custDataLst>
          </p:nvPr>
        </p:nvCxnSpPr>
        <p:spPr>
          <a:xfrm>
            <a:off x="8900160" y="820240"/>
            <a:ext cx="1929765" cy="0"/>
          </a:xfrm>
          <a:prstGeom prst="line">
            <a:avLst/>
          </a:prstGeom>
          <a:ln w="19050">
            <a:solidFill>
              <a:srgbClr val="002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9"/>
            </p:custDataLst>
          </p:nvPr>
        </p:nvSpPr>
        <p:spPr>
          <a:xfrm>
            <a:off x="217805" y="1149985"/>
            <a:ext cx="4761230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Weight Trajectories after Pancreatectomy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10"/>
            </p:custDataLst>
          </p:nvPr>
        </p:nvSpPr>
        <p:spPr>
          <a:xfrm>
            <a:off x="755015" y="4810760"/>
            <a:ext cx="30480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1000" b="1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Fig. 2</a:t>
            </a:r>
            <a:r>
              <a:rPr lang="en-US" sz="1000" b="0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Percentage change in weight from baseline</a:t>
            </a:r>
            <a:r>
              <a:rPr lang="en-US" sz="1000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overall cohort</a:t>
            </a:r>
            <a:endParaRPr lang="en-US" altLang="en-US" sz="1000" b="0" dirty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4333100" y="4810760"/>
            <a:ext cx="3822357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1000" b="1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Fig. 3</a:t>
            </a:r>
            <a:r>
              <a:rPr lang="en-US" sz="1000" b="0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Percentage change in weight from baseline, stratified into 3 groups: distal pancreatectomy (DP), Pancreatoduodenectomy (PD), and total pancreatectomy (TP)</a:t>
            </a:r>
            <a:endParaRPr lang="en-US" altLang="en-US" sz="1000" b="0" dirty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493216" y="4810760"/>
            <a:ext cx="323669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1000" b="1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Fig. 4</a:t>
            </a:r>
            <a:r>
              <a:rPr lang="en-US" sz="1000" b="0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Percentage change in weight from baseline, stratified into 3 groups: AJCC</a:t>
            </a:r>
            <a:r>
              <a:rPr lang="en-US" sz="1000" b="0" baseline="30000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8th</a:t>
            </a:r>
            <a:r>
              <a:rPr lang="en-US" sz="1000" b="0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TNM stage I, II and III</a:t>
            </a:r>
            <a:endParaRPr lang="en-US" altLang="en-US" sz="1000" b="0" dirty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>
            <p:custDataLst>
              <p:tags r:id="rId13"/>
            </p:custDataLst>
          </p:nvPr>
        </p:nvSpPr>
        <p:spPr>
          <a:xfrm>
            <a:off x="259080" y="5442585"/>
            <a:ext cx="9549130" cy="10198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33 (16.8%) patients regained or surpassed their preoperative weight six months postoperatively. In contrast, nearly half of the patients (48.2%) lost more than 10% of their preoperative weight six months after surgery.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14"/>
            </p:custDataLst>
          </p:nvPr>
        </p:nvSpPr>
        <p:spPr>
          <a:xfrm>
            <a:off x="5044440" y="1118235"/>
            <a:ext cx="6938645" cy="920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Postoperative percentage weight change (PWC) was defined by calculating the percentage of weight lost six months after surgery, from each patient’s original preoperative weight. 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12" name="图表 11"/>
          <p:cNvGraphicFramePr/>
          <p:nvPr>
            <p:custDataLst>
              <p:tags r:id="rId15"/>
            </p:custDataLst>
          </p:nvPr>
        </p:nvGraphicFramePr>
        <p:xfrm>
          <a:off x="373379" y="2243455"/>
          <a:ext cx="3884295" cy="244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文本框 7"/>
          <p:cNvSpPr txBox="1"/>
          <p:nvPr>
            <p:custDataLst>
              <p:tags r:id="rId16"/>
            </p:custDataLst>
          </p:nvPr>
        </p:nvSpPr>
        <p:spPr>
          <a:xfrm rot="16200000">
            <a:off x="67792" y="3177743"/>
            <a:ext cx="1785537" cy="20764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900" b="1" dirty="0">
                <a:solidFill>
                  <a:srgbClr val="00235E"/>
                </a:solidFill>
                <a:cs typeface="+mn-lt"/>
              </a:rPr>
              <a:t>Percentage change in weight</a:t>
            </a:r>
            <a:r>
              <a:rPr lang="en-US" altLang="zh-CN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 </a:t>
            </a:r>
            <a:endParaRPr lang="en-US" altLang="zh-CN" sz="900" b="1" dirty="0">
              <a:solidFill>
                <a:schemeClr val="tx1">
                  <a:lumMod val="85000"/>
                  <a:lumOff val="15000"/>
                </a:schemeClr>
              </a:solidFill>
              <a:cs typeface="+mn-lt"/>
            </a:endParaRPr>
          </a:p>
        </p:txBody>
      </p:sp>
      <p:graphicFrame>
        <p:nvGraphicFramePr>
          <p:cNvPr id="21" name="图表 20"/>
          <p:cNvGraphicFramePr/>
          <p:nvPr>
            <p:custDataLst>
              <p:tags r:id="rId17"/>
            </p:custDataLst>
          </p:nvPr>
        </p:nvGraphicFramePr>
        <p:xfrm>
          <a:off x="8174435" y="2243394"/>
          <a:ext cx="3719830" cy="247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图表 22"/>
          <p:cNvGraphicFramePr/>
          <p:nvPr>
            <p:custDataLst>
              <p:tags r:id="rId18"/>
            </p:custDataLst>
          </p:nvPr>
        </p:nvGraphicFramePr>
        <p:xfrm>
          <a:off x="4333100" y="2269713"/>
          <a:ext cx="3752515" cy="243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>
            <p:custDataLst>
              <p:tags r:id="rId2"/>
            </p:custDataLst>
          </p:nvPr>
        </p:nvSpPr>
        <p:spPr>
          <a:xfrm>
            <a:off x="5744415" y="36022"/>
            <a:ext cx="20339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RESULTS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8555990" y="1700530"/>
            <a:ext cx="3624580" cy="305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>
            <p:custDataLst>
              <p:tags r:id="rId4"/>
            </p:custDataLst>
          </p:nvPr>
        </p:nvSpPr>
        <p:spPr>
          <a:xfrm>
            <a:off x="259080" y="1116330"/>
            <a:ext cx="5261610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Factors Associated with Weight Restoration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185420" y="1768475"/>
            <a:ext cx="4093845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00" b="1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Table 2 </a:t>
            </a:r>
            <a:r>
              <a:rPr lang="en-US" sz="10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Factors associated with weight restoration at 6 months</a:t>
            </a:r>
            <a:endParaRPr lang="en-US" altLang="en-US" sz="1000" b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6"/>
            </p:custDataLst>
          </p:nvPr>
        </p:nvGraphicFramePr>
        <p:xfrm>
          <a:off x="184785" y="2025650"/>
          <a:ext cx="4241165" cy="4370075"/>
        </p:xfrm>
        <a:graphic>
          <a:graphicData uri="http://schemas.openxmlformats.org/drawingml/2006/table">
            <a:tbl>
              <a:tblPr/>
              <a:tblGrid>
                <a:gridCol w="1550670"/>
                <a:gridCol w="1086485"/>
                <a:gridCol w="1111250"/>
                <a:gridCol w="492760"/>
              </a:tblGrid>
              <a:tr h="121920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Variable, n (%) or median (IQR)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eight 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restoration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i="1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altLang="en-US" sz="1000" b="0" i="1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0">
                <a:tc v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n=49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n=148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Preoperative </a:t>
                      </a:r>
                      <a:endParaRPr lang="en-US" altLang="en-US" sz="1000" b="1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60.0(54.5-67.5)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64.0(56.0-70.0)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0.249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35(71.4)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91(61.5)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0.209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 3&amp;4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11(22.4)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33(22.3)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0.982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smoking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10(20.4)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26(17.6)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0.656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alcohol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4(8.2)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16(10.8)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0.595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Neoadjuvant therapy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0(0.0)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7(4.7)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0.269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Preoperative weight loss &gt; 10%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6(12.2)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28(18.9)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0.284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≥ 24 kg/m</a:t>
                      </a:r>
                      <a:r>
                        <a:rPr lang="en-US" altLang="en-US" sz="1000" b="0" spc="60" baseline="30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en-US" sz="1000" b="0" spc="60" baseline="30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12(24.5)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68(45.9)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16(32.7)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42(28.4)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0.569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15(30.6)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61(41.2)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0.186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 heart disease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1(2.0)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5(3.4)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stroke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1(2.0)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10(6.8)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ntraoperative</a:t>
                      </a: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ype of procedure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.043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pancreatectomy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6(53.1)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9(33.1)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Pancreatoduodenectomy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2(44.9)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3(62.8)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pancreatectomy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perative technique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6(93.9)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37(92.6)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Laparoscopic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1(7.4)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endParaRPr lang="en-US" altLang="en-US" sz="1000" b="0" dirty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/>
          <p:nvPr>
            <p:custDataLst>
              <p:tags r:id="rId7"/>
            </p:custDataLst>
          </p:nvPr>
        </p:nvGraphicFramePr>
        <p:xfrm>
          <a:off x="4554220" y="2040255"/>
          <a:ext cx="3871595" cy="3449320"/>
        </p:xfrm>
        <a:graphic>
          <a:graphicData uri="http://schemas.openxmlformats.org/drawingml/2006/table">
            <a:tbl>
              <a:tblPr/>
              <a:tblGrid>
                <a:gridCol w="1733550"/>
                <a:gridCol w="848360"/>
                <a:gridCol w="825500"/>
                <a:gridCol w="464185"/>
              </a:tblGrid>
              <a:tr h="19431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Combined visceral resection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10(20.4)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15(10.1)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0.061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Blood transfusion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4(8.2)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23(15.5)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0.193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Operative time (min)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237.0(150.0-292.5)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257.5(207.3-322.8)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0.016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93675">
                <a:tc gridSpan="3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AJCC8thTNM stage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0.006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8(16.3)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38(25.7)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31(63.3)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55(37.2)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10(20.4)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55(37.2)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010">
                <a:tc grid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Postoperative</a:t>
                      </a: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Hemorrhage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4(8.2)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4(2.7)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0.207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CR-DGE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4(8.2)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17(11.5)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0.514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CR-POPF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15(30.6)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36(24.3)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0.384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Biliary leakage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0(0.0)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1(0.7)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Chyle leakage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2(4.1)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24(16.2)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Intra-abdominal infection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7(14.3)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13(8.8)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370">
                <a:tc grid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discharge</a:t>
                      </a: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Home enteral nutrition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0(0.0)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7(4.7)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Steatorrhea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2(4.1)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25(16.9)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0.023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PERT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48(98.0)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146(98.6)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/>
          <p:nvPr>
            <p:custDataLst>
              <p:tags r:id="rId8"/>
            </p:custDataLst>
          </p:nvPr>
        </p:nvGraphicFramePr>
        <p:xfrm>
          <a:off x="8525192" y="2037715"/>
          <a:ext cx="3558540" cy="3339470"/>
        </p:xfrm>
        <a:graphic>
          <a:graphicData uri="http://schemas.openxmlformats.org/drawingml/2006/table">
            <a:tbl>
              <a:tblPr/>
              <a:tblGrid>
                <a:gridCol w="1718945"/>
                <a:gridCol w="1322070"/>
                <a:gridCol w="517525"/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(95% CI)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&lt; 24 kg/m</a:t>
                      </a:r>
                      <a:r>
                        <a:rPr lang="en-US" altLang="en-US" sz="1000" b="0" spc="60" baseline="30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en-US" sz="1000" b="0" spc="60" baseline="30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2.781(1.281-6.040)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procedure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pancreatectomy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Pancreatoduodenectomy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0.408(0.199-0.837)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pancreatectomy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0.344(0.036-3.307)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0.355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Operative time (min)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AJCC8thTNM stage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1.214(0.419-3.517)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0.721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2.931(1.260-6.814)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Chyle leakage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0.184(0.040-0.851)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Steatorrhea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4490085" y="5563870"/>
            <a:ext cx="387286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100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Abbreviations: </a:t>
            </a:r>
            <a:r>
              <a:rPr lang="en-US" sz="10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AJCC</a:t>
            </a:r>
            <a:r>
              <a:rPr lang="en-US" sz="1000" b="0" baseline="3000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8th</a:t>
            </a:r>
            <a:r>
              <a:rPr lang="en-US" sz="10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the 8th edition of the American Joint Committee on Cancer classification; CR-DGE, clinically relevant delayed gastric emptying; CR-POPF, clinically relevant postoperative pancreatic fistula;PERT, pancreatic enzyme replacement therapy.</a:t>
            </a:r>
            <a:endParaRPr lang="en-US" altLang="en-US" sz="1000" b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4490085" y="1773555"/>
            <a:ext cx="4076700" cy="245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1000">
                <a:solidFill>
                  <a:srgbClr val="00235E"/>
                </a:solidFill>
                <a:latin typeface="Arial" panose="020B0604020202020204" pitchFamily="34" charset="0"/>
                <a:ea typeface="微软雅黑" panose="020B0503020204020204" charset="-122"/>
              </a:rPr>
              <a:t>Continued table</a:t>
            </a:r>
            <a:endParaRPr lang="en-US" altLang="zh-CN" sz="1000">
              <a:solidFill>
                <a:srgbClr val="00235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6" name="圆角矩形标注 35"/>
          <p:cNvSpPr/>
          <p:nvPr>
            <p:custDataLst>
              <p:tags r:id="rId11"/>
            </p:custDataLst>
          </p:nvPr>
        </p:nvSpPr>
        <p:spPr>
          <a:xfrm>
            <a:off x="5607685" y="1050290"/>
            <a:ext cx="6498590" cy="583565"/>
          </a:xfrm>
          <a:prstGeom prst="wedgeRoundRectCallout">
            <a:avLst>
              <a:gd name="adj1" fmla="val -20837"/>
              <a:gd name="adj2" fmla="val 61033"/>
              <a:gd name="adj3" fmla="val 166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>
            <p:custDataLst>
              <p:tags r:id="rId12"/>
            </p:custDataLst>
          </p:nvPr>
        </p:nvSpPr>
        <p:spPr>
          <a:xfrm>
            <a:off x="5608320" y="1005840"/>
            <a:ext cx="6401435" cy="48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The weight restoration cohort was defined as the top quartile of weight change six months after surgery.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7" name="直角上箭头 36"/>
          <p:cNvSpPr/>
          <p:nvPr>
            <p:custDataLst>
              <p:tags r:id="rId13"/>
            </p:custDataLst>
          </p:nvPr>
        </p:nvSpPr>
        <p:spPr>
          <a:xfrm>
            <a:off x="8525192" y="5561965"/>
            <a:ext cx="1747520" cy="491490"/>
          </a:xfrm>
          <a:prstGeom prst="bentUpArrow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9"/>
          <p:cNvSpPr txBox="1"/>
          <p:nvPr/>
        </p:nvSpPr>
        <p:spPr>
          <a:xfrm>
            <a:off x="8525192" y="1713865"/>
            <a:ext cx="37725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sz="1000" b="1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Table 3</a:t>
            </a:r>
            <a:r>
              <a:rPr lang="en-US" sz="10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Multivariable analysis for weight restoration</a:t>
            </a:r>
            <a:endParaRPr lang="en-US" altLang="en-US" sz="1000" b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>
            <p:custDataLst>
              <p:tags r:id="rId2"/>
            </p:custDataLst>
          </p:nvPr>
        </p:nvSpPr>
        <p:spPr>
          <a:xfrm>
            <a:off x="5744415" y="36022"/>
            <a:ext cx="20339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RESULTS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8579485" y="1927860"/>
            <a:ext cx="3599180" cy="2509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185420" y="1927225"/>
            <a:ext cx="4093845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00" b="1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Table 4 </a:t>
            </a:r>
            <a:r>
              <a:rPr lang="en-US" sz="10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Factors associated with persistent weight loss at 6 months</a:t>
            </a:r>
            <a:endParaRPr lang="en-US" altLang="en-US" sz="1000" b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5"/>
            </p:custDataLst>
          </p:nvPr>
        </p:nvGraphicFramePr>
        <p:xfrm>
          <a:off x="185420" y="2225040"/>
          <a:ext cx="4241165" cy="4143063"/>
        </p:xfrm>
        <a:graphic>
          <a:graphicData uri="http://schemas.openxmlformats.org/drawingml/2006/table">
            <a:tbl>
              <a:tblPr/>
              <a:tblGrid>
                <a:gridCol w="1550670"/>
                <a:gridCol w="1086485"/>
                <a:gridCol w="1111250"/>
                <a:gridCol w="492760"/>
              </a:tblGrid>
              <a:tr h="121920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Variable, n (%) or median (IQR)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Persistentw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eight loss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i="1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altLang="en-US" sz="1000" b="0" i="1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n=49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n=148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Preoperative </a:t>
                      </a:r>
                      <a:endParaRPr lang="en-US" altLang="en-US" sz="1000" b="1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4.0(56.0-70.0)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3.0(56.3-69.0)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.657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2(65.3)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4(63.5)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.821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 3&amp;4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3(26.5)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1(20.9)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.416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smoking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6(17.6)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.656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alcohol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5(10.1)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Neoadjuvant therapy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Preoperative weight loss &gt; 10%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5(16.9)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.813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≥ 24 kg/m</a:t>
                      </a:r>
                      <a:r>
                        <a:rPr lang="en-US" altLang="en-US" sz="1000" b="0" spc="60" baseline="30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en-US" sz="1000" b="0" spc="60" baseline="3000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3(46.9)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7(38.5)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.298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0(20.4)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8(32.4)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.109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3(46.9)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3(35.8)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.165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 heart disease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(2.7)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.640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 spc="6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stroke </a:t>
                      </a:r>
                      <a:endParaRPr lang="en-US" altLang="en-US" sz="1000" b="0" spc="60">
                        <a:solidFill>
                          <a:srgbClr val="0023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0(6.8)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.375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ntraoperative</a:t>
                      </a: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ype of procedure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.019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pancreatectomy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2(24.5)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3(42.6)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Pancreatoduodenectomy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3(67.3)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2(55.4)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pancreatectomy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perative technique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6(93.9)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37(92.6)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Laparoscopic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1(7.4)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/>
          <p:nvPr>
            <p:custDataLst>
              <p:tags r:id="rId6"/>
            </p:custDataLst>
          </p:nvPr>
        </p:nvGraphicFramePr>
        <p:xfrm>
          <a:off x="4573905" y="2225040"/>
          <a:ext cx="3871595" cy="3422015"/>
        </p:xfrm>
        <a:graphic>
          <a:graphicData uri="http://schemas.openxmlformats.org/drawingml/2006/table">
            <a:tbl>
              <a:tblPr/>
              <a:tblGrid>
                <a:gridCol w="1733550"/>
                <a:gridCol w="848360"/>
                <a:gridCol w="825500"/>
                <a:gridCol w="464185"/>
              </a:tblGrid>
              <a:tr h="17335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Combined visceral resection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4(16.2)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.010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Blood transfusion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1(22.4)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6(10.8)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.040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Operative time (min)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70.0(225.0-348.0)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46.5(171.3-308.8)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.025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AJCC8thTNM stage</a:t>
                      </a:r>
                      <a:r>
                        <a:rPr lang="en-US" altLang="en-US" sz="1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3(26.5)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3(22.3)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4(28.6)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2(48.6)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2(44.9)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3(29.1)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010">
                <a:tc grid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Postoperative</a:t>
                      </a: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Hemorrhage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CR-DGE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(14.3)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4(9.5)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.343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CR-POPF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1(22.4)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0(27.0)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.526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Biliary leakage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Chyle leakage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3(15.5)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.091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Intra-abdominal infection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(10.2)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5(10.1)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.989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370">
                <a:tc grid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discharge</a:t>
                      </a:r>
                      <a:endParaRPr lang="en-US" altLang="en-US" sz="1000" b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Home enteral nutrition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.830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Steatorrhea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4(28.6)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3(8.8)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.001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PERT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9(100.0)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45(98.0)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.315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572635" y="5710555"/>
            <a:ext cx="387286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100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Abbreviations: AJCC</a:t>
            </a:r>
            <a:r>
              <a:rPr lang="en-US" sz="1000" baseline="3000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8th</a:t>
            </a:r>
            <a:r>
              <a:rPr lang="en-US" sz="100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the 8th edition of the American Joint Committee on Cancer classification; CR-DGE, clinically relevant delayed gastric emptying; CR-POPF, clinically relevant postoperative pancreatic fistula;PERT, pancreatic enzyme replacement therapy.</a:t>
            </a:r>
            <a:endParaRPr lang="en-US" altLang="en-US" sz="100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4578985" y="1958890"/>
            <a:ext cx="4064000" cy="2451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1000">
                <a:solidFill>
                  <a:srgbClr val="00235E"/>
                </a:solidFill>
                <a:latin typeface="Arial" panose="020B0604020202020204" pitchFamily="34" charset="0"/>
                <a:ea typeface="微软雅黑" panose="020B0503020204020204" charset="-122"/>
              </a:rPr>
              <a:t>Continued table</a:t>
            </a:r>
            <a:endParaRPr lang="en-US" altLang="zh-CN" sz="1000">
              <a:solidFill>
                <a:srgbClr val="00235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6" name="圆角矩形标注 35"/>
          <p:cNvSpPr/>
          <p:nvPr>
            <p:custDataLst>
              <p:tags r:id="rId9"/>
            </p:custDataLst>
          </p:nvPr>
        </p:nvSpPr>
        <p:spPr>
          <a:xfrm>
            <a:off x="6096635" y="1259840"/>
            <a:ext cx="6009640" cy="647700"/>
          </a:xfrm>
          <a:prstGeom prst="wedgeRoundRectCallout">
            <a:avLst>
              <a:gd name="adj1" fmla="val -20837"/>
              <a:gd name="adj2" fmla="val 61033"/>
              <a:gd name="adj3" fmla="val 166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上箭头 36"/>
          <p:cNvSpPr/>
          <p:nvPr>
            <p:custDataLst>
              <p:tags r:id="rId10"/>
            </p:custDataLst>
          </p:nvPr>
        </p:nvSpPr>
        <p:spPr>
          <a:xfrm>
            <a:off x="8905875" y="4924108"/>
            <a:ext cx="1747520" cy="491490"/>
          </a:xfrm>
          <a:prstGeom prst="bentUpArrow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11"/>
            </p:custDataLst>
          </p:nvPr>
        </p:nvSpPr>
        <p:spPr>
          <a:xfrm>
            <a:off x="249555" y="1271349"/>
            <a:ext cx="5737860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Factors Associated with Persistent Weight Loss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2"/>
            </p:custDataLst>
          </p:nvPr>
        </p:nvGraphicFramePr>
        <p:xfrm>
          <a:off x="8616632" y="2224405"/>
          <a:ext cx="3524250" cy="2499360"/>
        </p:xfrm>
        <a:graphic>
          <a:graphicData uri="http://schemas.openxmlformats.org/drawingml/2006/table">
            <a:tbl>
              <a:tblPr/>
              <a:tblGrid>
                <a:gridCol w="1871345"/>
                <a:gridCol w="1188720"/>
                <a:gridCol w="464185"/>
              </a:tblGrid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(95% CI)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i="1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altLang="en-US" sz="1000" b="0" i="1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procedure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pancreatectomy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Pancreatoduodenectomy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pancreatectomy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visceral resection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0.102(0.013-0.814)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transfusion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2.580(1.028-6.474)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Operative time (min)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AJCC</a:t>
                      </a:r>
                      <a:r>
                        <a:rPr lang="en-US" sz="1000" b="0" baseline="3000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8th</a:t>
                      </a: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TNM stage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Steatorrhea</a:t>
                      </a:r>
                      <a:endParaRPr lang="en-US" altLang="en-US" sz="1000" b="0" dirty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3.528(1.489-8.355)</a:t>
                      </a:r>
                      <a:endParaRPr lang="en-US" altLang="en-US" sz="1000" b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altLang="en-US" sz="1000" b="0" spc="60" dirty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b="0" dirty="0">
                          <a:solidFill>
                            <a:srgbClr val="0023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.004</a:t>
                      </a:r>
                      <a:endParaRPr lang="en-US" altLang="en-US" sz="1000" b="0" dirty="0">
                        <a:solidFill>
                          <a:srgbClr val="00235E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3FE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173470" y="1225550"/>
            <a:ext cx="5823585" cy="68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The persistent weight loss cohort was defined as the bottom quartile of weight change six months after surgery.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185420" y="6612255"/>
            <a:ext cx="242316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Surgery,2020,168(6):1041-7</a:t>
            </a:r>
            <a:endParaRPr lang="en-US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9485" y="1926451"/>
            <a:ext cx="6097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</a:rPr>
              <a:t>Table 5 Multivariable analysis for persistent weight loss</a:t>
            </a:r>
            <a:endParaRPr lang="en-US" altLang="zh-CN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8388" y="-173"/>
            <a:ext cx="299275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Conclusion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27183" y="1385887"/>
            <a:ext cx="8966836" cy="3907631"/>
          </a:xfrm>
          <a:prstGeom prst="roundRect">
            <a:avLst/>
          </a:prstGeom>
          <a:solidFill>
            <a:srgbClr val="E7D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21587"/>
          <a:stretch>
            <a:fillRect/>
          </a:stretch>
        </p:blipFill>
        <p:spPr>
          <a:xfrm>
            <a:off x="8270125" y="2559769"/>
            <a:ext cx="3315518" cy="15598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1073" y="1790090"/>
            <a:ext cx="722421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The postoperative weight loss of patients with pancreatic cancer is a critical factor, which clinicians should pay attention to.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The most relevant time-point for determining the final weight change trajectory may be at the third postoperative month. 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Clinical physicians should use the information to identify patients who keep losing weight, and implement closer nutritional monitoring and intervention to promote their weight regain.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553200" y="4749626"/>
            <a:ext cx="21336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62A648-4C40-4C26-8D8A-FEE010C8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515" y="-7038"/>
            <a:ext cx="12189291" cy="6878401"/>
          </a:xfrm>
          <a:prstGeom prst="rect">
            <a:avLst/>
          </a:prstGeom>
        </p:spPr>
      </p:pic>
      <p:sp>
        <p:nvSpPr>
          <p:cNvPr id="15" name="Rectangle 11"/>
          <p:cNvSpPr/>
          <p:nvPr/>
        </p:nvSpPr>
        <p:spPr>
          <a:xfrm>
            <a:off x="-14515" y="-1"/>
            <a:ext cx="12192000" cy="6858000"/>
          </a:xfrm>
          <a:prstGeom prst="rect">
            <a:avLst/>
          </a:prstGeom>
          <a:solidFill>
            <a:srgbClr val="00235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流程图: 手动输入 12"/>
          <p:cNvSpPr/>
          <p:nvPr/>
        </p:nvSpPr>
        <p:spPr>
          <a:xfrm flipH="1">
            <a:off x="0" y="1351460"/>
            <a:ext cx="6829425" cy="1982005"/>
          </a:xfrm>
          <a:prstGeom prst="flowChartManualInput">
            <a:avLst/>
          </a:prstGeom>
          <a:solidFill>
            <a:srgbClr val="F9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1416050" y="1708785"/>
            <a:ext cx="5741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Thanks for 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235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流程图: 手动输入 17"/>
          <p:cNvSpPr/>
          <p:nvPr/>
        </p:nvSpPr>
        <p:spPr>
          <a:xfrm>
            <a:off x="3693367" y="2637914"/>
            <a:ext cx="8474822" cy="2639614"/>
          </a:xfrm>
          <a:prstGeom prst="flowChartManualInput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4395470" y="3482975"/>
            <a:ext cx="7531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7200" b="1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your attention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！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6358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OUTLINE</a:t>
            </a:r>
            <a:endParaRPr lang="en-US" altLang="zh-CN" sz="4400" b="1" u="sng" cap="all" dirty="0">
              <a:solidFill>
                <a:srgbClr val="6D00B6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平行四边形 2"/>
          <p:cNvSpPr/>
          <p:nvPr>
            <p:custDataLst>
              <p:tags r:id="rId2"/>
            </p:custDataLst>
          </p:nvPr>
        </p:nvSpPr>
        <p:spPr>
          <a:xfrm>
            <a:off x="640715" y="1929130"/>
            <a:ext cx="3756660" cy="2692400"/>
          </a:xfrm>
          <a:prstGeom prst="parallelogram">
            <a:avLst/>
          </a:prstGeom>
          <a:solidFill>
            <a:srgbClr val="F9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6005" y="2297430"/>
            <a:ext cx="4018280" cy="2679065"/>
          </a:xfrm>
          <a:prstGeom prst="parallelogram">
            <a:avLst/>
          </a:prstGeom>
        </p:spPr>
      </p:pic>
      <p:sp>
        <p:nvSpPr>
          <p:cNvPr id="14" name="平行四边形 13"/>
          <p:cNvSpPr/>
          <p:nvPr>
            <p:custDataLst>
              <p:tags r:id="rId5"/>
            </p:custDataLst>
          </p:nvPr>
        </p:nvSpPr>
        <p:spPr>
          <a:xfrm>
            <a:off x="4295775" y="3923665"/>
            <a:ext cx="713740" cy="858520"/>
          </a:xfrm>
          <a:prstGeom prst="parallelogram">
            <a:avLst>
              <a:gd name="adj" fmla="val 20737"/>
            </a:avLst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MiSans Medium" panose="00000600000000000000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842000" y="2069465"/>
            <a:ext cx="770255" cy="431800"/>
          </a:xfrm>
          <a:prstGeom prst="roundRect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>
            <p:custDataLst>
              <p:tags r:id="rId6"/>
            </p:custDataLst>
          </p:nvPr>
        </p:nvSpPr>
        <p:spPr>
          <a:xfrm>
            <a:off x="5842000" y="2917190"/>
            <a:ext cx="770255" cy="431800"/>
          </a:xfrm>
          <a:prstGeom prst="roundRect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7"/>
            </p:custDataLst>
          </p:nvPr>
        </p:nvSpPr>
        <p:spPr>
          <a:xfrm>
            <a:off x="5842000" y="3721735"/>
            <a:ext cx="770255" cy="431800"/>
          </a:xfrm>
          <a:prstGeom prst="roundRect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5842000" y="4526280"/>
            <a:ext cx="770255" cy="431800"/>
          </a:xfrm>
          <a:prstGeom prst="roundRect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09435" y="2069380"/>
            <a:ext cx="4064000" cy="3987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BACKGROUND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6957695" y="2917105"/>
            <a:ext cx="4064000" cy="3987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METHODS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6957695" y="3717205"/>
            <a:ext cx="4064000" cy="3987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RESULTS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7013575" y="4517305"/>
            <a:ext cx="4064000" cy="3987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CONCLUSION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32219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BACKGROUND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流程图: 手动输入 12"/>
          <p:cNvSpPr/>
          <p:nvPr>
            <p:custDataLst>
              <p:tags r:id="rId2"/>
            </p:custDataLst>
          </p:nvPr>
        </p:nvSpPr>
        <p:spPr>
          <a:xfrm flipH="1">
            <a:off x="9775366" y="5736769"/>
            <a:ext cx="1494328" cy="612125"/>
          </a:xfrm>
          <a:prstGeom prst="flowChartManualInput">
            <a:avLst/>
          </a:prstGeom>
          <a:solidFill>
            <a:srgbClr val="F9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/>
            <a:endParaRPr lang="zh-CN" altLang="en-US" sz="6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538098" y="5883286"/>
            <a:ext cx="143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00235E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PANCREAS</a:t>
            </a:r>
            <a:endParaRPr lang="zh-CN" altLang="en-US" dirty="0">
              <a:solidFill>
                <a:srgbClr val="00235E"/>
              </a:solidFill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sp>
        <p:nvSpPr>
          <p:cNvPr id="7" name="流程图: 手动输入 9"/>
          <p:cNvSpPr/>
          <p:nvPr>
            <p:custDataLst>
              <p:tags r:id="rId4"/>
            </p:custDataLst>
          </p:nvPr>
        </p:nvSpPr>
        <p:spPr>
          <a:xfrm>
            <a:off x="10489048" y="6163410"/>
            <a:ext cx="1361685" cy="426226"/>
          </a:xfrm>
          <a:prstGeom prst="flowChartManualInput">
            <a:avLst/>
          </a:prstGeom>
          <a:solidFill>
            <a:srgbClr val="00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852449" y="6208014"/>
            <a:ext cx="113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9BA00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CENTER</a:t>
            </a:r>
            <a:endParaRPr lang="en-US" altLang="zh-CN" dirty="0">
              <a:solidFill>
                <a:srgbClr val="F9BA00"/>
              </a:solidFill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67301" y="1323696"/>
            <a:ext cx="3271158" cy="48164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3986" y="1205230"/>
            <a:ext cx="4615180" cy="25886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7651" y="3960496"/>
            <a:ext cx="4334496" cy="2407238"/>
          </a:xfrm>
          <a:prstGeom prst="rect">
            <a:avLst/>
          </a:prstGeom>
        </p:spPr>
      </p:pic>
      <p:cxnSp>
        <p:nvCxnSpPr>
          <p:cNvPr id="24" name="直接连接符 23"/>
          <p:cNvCxnSpPr/>
          <p:nvPr>
            <p:custDataLst>
              <p:tags r:id="rId12"/>
            </p:custDataLst>
          </p:nvPr>
        </p:nvCxnSpPr>
        <p:spPr>
          <a:xfrm>
            <a:off x="5067301" y="4791466"/>
            <a:ext cx="3276000" cy="0"/>
          </a:xfrm>
          <a:prstGeom prst="line">
            <a:avLst/>
          </a:prstGeom>
          <a:ln w="25400">
            <a:solidFill>
              <a:srgbClr val="6D0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五角星 24"/>
          <p:cNvSpPr/>
          <p:nvPr>
            <p:custDataLst>
              <p:tags r:id="rId13"/>
            </p:custDataLst>
          </p:nvPr>
        </p:nvSpPr>
        <p:spPr>
          <a:xfrm>
            <a:off x="4862830" y="4615520"/>
            <a:ext cx="300355" cy="280035"/>
          </a:xfrm>
          <a:prstGeom prst="star5">
            <a:avLst/>
          </a:prstGeom>
          <a:solidFill>
            <a:srgbClr val="6D00B6"/>
          </a:solidFill>
          <a:ln>
            <a:solidFill>
              <a:srgbClr val="6D0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>
            <p:custDataLst>
              <p:tags r:id="rId14"/>
            </p:custDataLst>
          </p:nvPr>
        </p:nvSpPr>
        <p:spPr>
          <a:xfrm>
            <a:off x="8592185" y="1614170"/>
            <a:ext cx="3218815" cy="3001645"/>
          </a:xfrm>
          <a:prstGeom prst="roundRect">
            <a:avLst/>
          </a:prstGeom>
          <a:noFill/>
          <a:ln>
            <a:solidFill>
              <a:srgbClr val="6D00B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8596630" y="2019300"/>
            <a:ext cx="3023870" cy="2931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ancreatic cancer is the seventh leading cause of cancer-related mortality worldwide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esection combined with adjuvant chemotherapy offers the only chance for a cure for pancreatic cancer.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圆角矩形 29"/>
          <p:cNvSpPr/>
          <p:nvPr>
            <p:custDataLst>
              <p:tags r:id="rId16"/>
            </p:custDataLst>
          </p:nvPr>
        </p:nvSpPr>
        <p:spPr>
          <a:xfrm>
            <a:off x="8787660" y="1446672"/>
            <a:ext cx="2832735" cy="46355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17"/>
            </p:custDataLst>
          </p:nvPr>
        </p:nvSpPr>
        <p:spPr>
          <a:xfrm>
            <a:off x="8766705" y="1520967"/>
            <a:ext cx="30060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Epidemiology of pancreatic cance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0" y="6572250"/>
            <a:ext cx="5748655" cy="2755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CA Cancer J Clin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2021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71(3):209-49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Gastroenterology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2021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160(3):744-54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610" y="36195"/>
            <a:ext cx="3500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BACKGROUND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: 圆角 25"/>
          <p:cNvSpPr/>
          <p:nvPr>
            <p:custDataLst>
              <p:tags r:id="rId2"/>
            </p:custDataLst>
          </p:nvPr>
        </p:nvSpPr>
        <p:spPr>
          <a:xfrm>
            <a:off x="4376281" y="1663277"/>
            <a:ext cx="3824185" cy="2985190"/>
          </a:xfrm>
          <a:prstGeom prst="roundRect">
            <a:avLst/>
          </a:prstGeom>
          <a:solidFill>
            <a:schemeClr val="bg1"/>
          </a:solidFill>
          <a:ln>
            <a:solidFill>
              <a:srgbClr val="6D00B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4984601" y="3843718"/>
            <a:ext cx="2964937" cy="695208"/>
          </a:xfrm>
          <a:prstGeom prst="ellipse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4936976" y="2791392"/>
            <a:ext cx="3012562" cy="752177"/>
          </a:xfrm>
          <a:prstGeom prst="ellipse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8651" y="1682924"/>
            <a:ext cx="3307482" cy="3021577"/>
            <a:chOff x="5698996" y="1441109"/>
            <a:chExt cx="4902364" cy="4553984"/>
          </a:xfrm>
        </p:grpSpPr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6799111" y="1441109"/>
              <a:ext cx="2577600" cy="2577600"/>
              <a:chOff x="7589716" y="1746991"/>
              <a:chExt cx="3573990" cy="3573990"/>
            </a:xfrm>
          </p:grpSpPr>
          <p:sp>
            <p:nvSpPr>
              <p:cNvPr id="23" name="任意多边形: 形状 22"/>
              <p:cNvSpPr/>
              <p:nvPr>
                <p:custDataLst>
                  <p:tags r:id="rId5"/>
                </p:custDataLst>
              </p:nvPr>
            </p:nvSpPr>
            <p:spPr>
              <a:xfrm>
                <a:off x="7589716" y="1746991"/>
                <a:ext cx="3573990" cy="3573990"/>
              </a:xfrm>
              <a:custGeom>
                <a:avLst/>
                <a:gdLst>
                  <a:gd name="connsiteX0" fmla="*/ 0 w 3573990"/>
                  <a:gd name="connsiteY0" fmla="*/ 1786995 h 3573990"/>
                  <a:gd name="connsiteX1" fmla="*/ 1786995 w 3573990"/>
                  <a:gd name="connsiteY1" fmla="*/ 0 h 3573990"/>
                  <a:gd name="connsiteX2" fmla="*/ 3573990 w 3573990"/>
                  <a:gd name="connsiteY2" fmla="*/ 1786995 h 3573990"/>
                  <a:gd name="connsiteX3" fmla="*/ 1786995 w 3573990"/>
                  <a:gd name="connsiteY3" fmla="*/ 3573990 h 3573990"/>
                  <a:gd name="connsiteX4" fmla="*/ 0 w 3573990"/>
                  <a:gd name="connsiteY4" fmla="*/ 1786995 h 35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3990" h="3573990">
                    <a:moveTo>
                      <a:pt x="0" y="1786995"/>
                    </a:moveTo>
                    <a:cubicBezTo>
                      <a:pt x="0" y="800065"/>
                      <a:pt x="800065" y="0"/>
                      <a:pt x="1786995" y="0"/>
                    </a:cubicBezTo>
                    <a:cubicBezTo>
                      <a:pt x="2773925" y="0"/>
                      <a:pt x="3573990" y="800065"/>
                      <a:pt x="3573990" y="1786995"/>
                    </a:cubicBezTo>
                    <a:cubicBezTo>
                      <a:pt x="3573990" y="2773925"/>
                      <a:pt x="2773925" y="3573990"/>
                      <a:pt x="1786995" y="3573990"/>
                    </a:cubicBezTo>
                    <a:cubicBezTo>
                      <a:pt x="800065" y="3573990"/>
                      <a:pt x="0" y="2773925"/>
                      <a:pt x="0" y="1786995"/>
                    </a:cubicBezTo>
                    <a:close/>
                  </a:path>
                </a:pathLst>
              </a:custGeom>
              <a:solidFill>
                <a:srgbClr val="D793ED">
                  <a:alpha val="10000"/>
                </a:srgbClr>
              </a:solidFill>
              <a:ln>
                <a:solidFill>
                  <a:srgbClr val="6D00B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89501" tIns="596710" rIns="674330" bIns="2831064" numCol="1" spcCol="1270" anchor="ctr" anchorCtr="0">
                <a:noAutofit/>
              </a:bodyPr>
              <a:lstStyle/>
              <a:p>
                <a:pPr marL="0" lvl="0" indent="0" algn="ctr" defTabSz="20447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600" kern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036604" y="3850550"/>
                <a:ext cx="2690598" cy="603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-114300" algn="ctr" defTabSz="533400"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rgbClr val="6D00B6"/>
                    </a:solidFill>
                    <a:latin typeface="Arial" panose="020B0604020202020204" pitchFamily="34" charset="0"/>
                    <a:ea typeface="等线" panose="02010600030101010101" charset="-122"/>
                    <a:cs typeface="Arial" panose="020B0604020202020204" pitchFamily="34" charset="0"/>
                  </a:rPr>
                  <a:t>Anorexia</a:t>
                </a:r>
                <a:endParaRPr lang="en-US" altLang="zh-CN" sz="1600" b="1" dirty="0">
                  <a:solidFill>
                    <a:srgbClr val="6D00B6"/>
                  </a:solidFill>
                  <a:latin typeface="Arial" panose="020B0604020202020204" pitchFamily="34" charset="0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8843602" y="2470933"/>
                <a:ext cx="1066219" cy="1059888"/>
              </a:xfrm>
              <a:custGeom>
                <a:avLst/>
                <a:gdLst>
                  <a:gd name="connsiteX0" fmla="*/ 380245 w 467928"/>
                  <a:gd name="connsiteY0" fmla="*/ 322362 h 465150"/>
                  <a:gd name="connsiteX1" fmla="*/ 380245 w 467928"/>
                  <a:gd name="connsiteY1" fmla="*/ 333507 h 465150"/>
                  <a:gd name="connsiteX2" fmla="*/ 424577 w 467928"/>
                  <a:gd name="connsiteY2" fmla="*/ 333507 h 465150"/>
                  <a:gd name="connsiteX3" fmla="*/ 424577 w 467928"/>
                  <a:gd name="connsiteY3" fmla="*/ 322362 h 465150"/>
                  <a:gd name="connsiteX4" fmla="*/ 379010 w 467928"/>
                  <a:gd name="connsiteY4" fmla="*/ 310454 h 465150"/>
                  <a:gd name="connsiteX5" fmla="*/ 424636 w 467928"/>
                  <a:gd name="connsiteY5" fmla="*/ 310454 h 465150"/>
                  <a:gd name="connsiteX6" fmla="*/ 424636 w 467928"/>
                  <a:gd name="connsiteY6" fmla="*/ 345415 h 465150"/>
                  <a:gd name="connsiteX7" fmla="*/ 379010 w 467928"/>
                  <a:gd name="connsiteY7" fmla="*/ 345415 h 465150"/>
                  <a:gd name="connsiteX8" fmla="*/ 163869 w 467928"/>
                  <a:gd name="connsiteY8" fmla="*/ 138937 h 465150"/>
                  <a:gd name="connsiteX9" fmla="*/ 163869 w 467928"/>
                  <a:gd name="connsiteY9" fmla="*/ 201142 h 465150"/>
                  <a:gd name="connsiteX10" fmla="*/ 101680 w 467928"/>
                  <a:gd name="connsiteY10" fmla="*/ 201142 h 465150"/>
                  <a:gd name="connsiteX11" fmla="*/ 101680 w 467928"/>
                  <a:gd name="connsiteY11" fmla="*/ 252297 h 465150"/>
                  <a:gd name="connsiteX12" fmla="*/ 163869 w 467928"/>
                  <a:gd name="connsiteY12" fmla="*/ 252297 h 465150"/>
                  <a:gd name="connsiteX13" fmla="*/ 163869 w 467928"/>
                  <a:gd name="connsiteY13" fmla="*/ 314503 h 465150"/>
                  <a:gd name="connsiteX14" fmla="*/ 215011 w 467928"/>
                  <a:gd name="connsiteY14" fmla="*/ 314503 h 465150"/>
                  <a:gd name="connsiteX15" fmla="*/ 215011 w 467928"/>
                  <a:gd name="connsiteY15" fmla="*/ 252297 h 465150"/>
                  <a:gd name="connsiteX16" fmla="*/ 277200 w 467928"/>
                  <a:gd name="connsiteY16" fmla="*/ 252297 h 465150"/>
                  <a:gd name="connsiteX17" fmla="*/ 277200 w 467928"/>
                  <a:gd name="connsiteY17" fmla="*/ 201142 h 465150"/>
                  <a:gd name="connsiteX18" fmla="*/ 215011 w 467928"/>
                  <a:gd name="connsiteY18" fmla="*/ 201142 h 465150"/>
                  <a:gd name="connsiteX19" fmla="*/ 215011 w 467928"/>
                  <a:gd name="connsiteY19" fmla="*/ 138937 h 465150"/>
                  <a:gd name="connsiteX20" fmla="*/ 380245 w 467928"/>
                  <a:gd name="connsiteY20" fmla="*/ 131840 h 465150"/>
                  <a:gd name="connsiteX21" fmla="*/ 380245 w 467928"/>
                  <a:gd name="connsiteY21" fmla="*/ 142986 h 465150"/>
                  <a:gd name="connsiteX22" fmla="*/ 424577 w 467928"/>
                  <a:gd name="connsiteY22" fmla="*/ 142986 h 465150"/>
                  <a:gd name="connsiteX23" fmla="*/ 424577 w 467928"/>
                  <a:gd name="connsiteY23" fmla="*/ 131840 h 465150"/>
                  <a:gd name="connsiteX24" fmla="*/ 151965 w 467928"/>
                  <a:gd name="connsiteY24" fmla="*/ 127030 h 465150"/>
                  <a:gd name="connsiteX25" fmla="*/ 226915 w 467928"/>
                  <a:gd name="connsiteY25" fmla="*/ 127030 h 465150"/>
                  <a:gd name="connsiteX26" fmla="*/ 226915 w 467928"/>
                  <a:gd name="connsiteY26" fmla="*/ 189235 h 465150"/>
                  <a:gd name="connsiteX27" fmla="*/ 289104 w 467928"/>
                  <a:gd name="connsiteY27" fmla="*/ 189235 h 465150"/>
                  <a:gd name="connsiteX28" fmla="*/ 289104 w 467928"/>
                  <a:gd name="connsiteY28" fmla="*/ 264205 h 465150"/>
                  <a:gd name="connsiteX29" fmla="*/ 226915 w 467928"/>
                  <a:gd name="connsiteY29" fmla="*/ 264205 h 465150"/>
                  <a:gd name="connsiteX30" fmla="*/ 226915 w 467928"/>
                  <a:gd name="connsiteY30" fmla="*/ 326410 h 465150"/>
                  <a:gd name="connsiteX31" fmla="*/ 151965 w 467928"/>
                  <a:gd name="connsiteY31" fmla="*/ 326410 h 465150"/>
                  <a:gd name="connsiteX32" fmla="*/ 151965 w 467928"/>
                  <a:gd name="connsiteY32" fmla="*/ 264205 h 465150"/>
                  <a:gd name="connsiteX33" fmla="*/ 89776 w 467928"/>
                  <a:gd name="connsiteY33" fmla="*/ 264205 h 465150"/>
                  <a:gd name="connsiteX34" fmla="*/ 89776 w 467928"/>
                  <a:gd name="connsiteY34" fmla="*/ 189235 h 465150"/>
                  <a:gd name="connsiteX35" fmla="*/ 151965 w 467928"/>
                  <a:gd name="connsiteY35" fmla="*/ 189235 h 465150"/>
                  <a:gd name="connsiteX36" fmla="*/ 379010 w 467928"/>
                  <a:gd name="connsiteY36" fmla="*/ 119933 h 465150"/>
                  <a:gd name="connsiteX37" fmla="*/ 424636 w 467928"/>
                  <a:gd name="connsiteY37" fmla="*/ 119933 h 465150"/>
                  <a:gd name="connsiteX38" fmla="*/ 424636 w 467928"/>
                  <a:gd name="connsiteY38" fmla="*/ 154893 h 465150"/>
                  <a:gd name="connsiteX39" fmla="*/ 379010 w 467928"/>
                  <a:gd name="connsiteY39" fmla="*/ 154893 h 465150"/>
                  <a:gd name="connsiteX40" fmla="*/ 31195 w 467928"/>
                  <a:gd name="connsiteY40" fmla="*/ 34667 h 465150"/>
                  <a:gd name="connsiteX41" fmla="*/ 347815 w 467928"/>
                  <a:gd name="connsiteY41" fmla="*/ 34667 h 465150"/>
                  <a:gd name="connsiteX42" fmla="*/ 379010 w 467928"/>
                  <a:gd name="connsiteY42" fmla="*/ 65858 h 465150"/>
                  <a:gd name="connsiteX43" fmla="*/ 379010 w 467928"/>
                  <a:gd name="connsiteY43" fmla="*/ 119933 h 465150"/>
                  <a:gd name="connsiteX44" fmla="*/ 368340 w 467928"/>
                  <a:gd name="connsiteY44" fmla="*/ 119933 h 465150"/>
                  <a:gd name="connsiteX45" fmla="*/ 368340 w 467928"/>
                  <a:gd name="connsiteY45" fmla="*/ 154893 h 465150"/>
                  <a:gd name="connsiteX46" fmla="*/ 379010 w 467928"/>
                  <a:gd name="connsiteY46" fmla="*/ 154893 h 465150"/>
                  <a:gd name="connsiteX47" fmla="*/ 379010 w 467928"/>
                  <a:gd name="connsiteY47" fmla="*/ 310454 h 465150"/>
                  <a:gd name="connsiteX48" fmla="*/ 368340 w 467928"/>
                  <a:gd name="connsiteY48" fmla="*/ 310454 h 465150"/>
                  <a:gd name="connsiteX49" fmla="*/ 368340 w 467928"/>
                  <a:gd name="connsiteY49" fmla="*/ 345415 h 465150"/>
                  <a:gd name="connsiteX50" fmla="*/ 379010 w 467928"/>
                  <a:gd name="connsiteY50" fmla="*/ 345415 h 465150"/>
                  <a:gd name="connsiteX51" fmla="*/ 379010 w 467928"/>
                  <a:gd name="connsiteY51" fmla="*/ 390149 h 465150"/>
                  <a:gd name="connsiteX52" fmla="*/ 347815 w 467928"/>
                  <a:gd name="connsiteY52" fmla="*/ 421340 h 465150"/>
                  <a:gd name="connsiteX53" fmla="*/ 153738 w 467928"/>
                  <a:gd name="connsiteY53" fmla="*/ 421340 h 465150"/>
                  <a:gd name="connsiteX54" fmla="*/ 153738 w 467928"/>
                  <a:gd name="connsiteY54" fmla="*/ 409435 h 465150"/>
                  <a:gd name="connsiteX55" fmla="*/ 347720 w 467928"/>
                  <a:gd name="connsiteY55" fmla="*/ 409435 h 465150"/>
                  <a:gd name="connsiteX56" fmla="*/ 367008 w 467928"/>
                  <a:gd name="connsiteY56" fmla="*/ 390149 h 465150"/>
                  <a:gd name="connsiteX57" fmla="*/ 367008 w 467928"/>
                  <a:gd name="connsiteY57" fmla="*/ 65858 h 465150"/>
                  <a:gd name="connsiteX58" fmla="*/ 347720 w 467928"/>
                  <a:gd name="connsiteY58" fmla="*/ 46572 h 465150"/>
                  <a:gd name="connsiteX59" fmla="*/ 31195 w 467928"/>
                  <a:gd name="connsiteY59" fmla="*/ 46572 h 465150"/>
                  <a:gd name="connsiteX60" fmla="*/ 11906 w 467928"/>
                  <a:gd name="connsiteY60" fmla="*/ 65858 h 465150"/>
                  <a:gd name="connsiteX61" fmla="*/ 11906 w 467928"/>
                  <a:gd name="connsiteY61" fmla="*/ 390149 h 465150"/>
                  <a:gd name="connsiteX62" fmla="*/ 31195 w 467928"/>
                  <a:gd name="connsiteY62" fmla="*/ 409435 h 465150"/>
                  <a:gd name="connsiteX63" fmla="*/ 59104 w 467928"/>
                  <a:gd name="connsiteY63" fmla="*/ 409435 h 465150"/>
                  <a:gd name="connsiteX64" fmla="*/ 59104 w 467928"/>
                  <a:gd name="connsiteY64" fmla="*/ 421340 h 465150"/>
                  <a:gd name="connsiteX65" fmla="*/ 31195 w 467928"/>
                  <a:gd name="connsiteY65" fmla="*/ 421340 h 465150"/>
                  <a:gd name="connsiteX66" fmla="*/ 0 w 467928"/>
                  <a:gd name="connsiteY66" fmla="*/ 390149 h 465150"/>
                  <a:gd name="connsiteX67" fmla="*/ 0 w 467928"/>
                  <a:gd name="connsiteY67" fmla="*/ 65858 h 465150"/>
                  <a:gd name="connsiteX68" fmla="*/ 31195 w 467928"/>
                  <a:gd name="connsiteY68" fmla="*/ 34667 h 465150"/>
                  <a:gd name="connsiteX69" fmla="*/ 437447 w 467928"/>
                  <a:gd name="connsiteY69" fmla="*/ 11905 h 465150"/>
                  <a:gd name="connsiteX70" fmla="*/ 436543 w 467928"/>
                  <a:gd name="connsiteY70" fmla="*/ 12809 h 465150"/>
                  <a:gd name="connsiteX71" fmla="*/ 436543 w 467928"/>
                  <a:gd name="connsiteY71" fmla="*/ 452341 h 465150"/>
                  <a:gd name="connsiteX72" fmla="*/ 437447 w 467928"/>
                  <a:gd name="connsiteY72" fmla="*/ 453245 h 465150"/>
                  <a:gd name="connsiteX73" fmla="*/ 455117 w 467928"/>
                  <a:gd name="connsiteY73" fmla="*/ 453245 h 465150"/>
                  <a:gd name="connsiteX74" fmla="*/ 456022 w 467928"/>
                  <a:gd name="connsiteY74" fmla="*/ 452341 h 465150"/>
                  <a:gd name="connsiteX75" fmla="*/ 456022 w 467928"/>
                  <a:gd name="connsiteY75" fmla="*/ 12809 h 465150"/>
                  <a:gd name="connsiteX76" fmla="*/ 455117 w 467928"/>
                  <a:gd name="connsiteY76" fmla="*/ 11905 h 465150"/>
                  <a:gd name="connsiteX77" fmla="*/ 437447 w 467928"/>
                  <a:gd name="connsiteY77" fmla="*/ 0 h 465150"/>
                  <a:gd name="connsiteX78" fmla="*/ 455117 w 467928"/>
                  <a:gd name="connsiteY78" fmla="*/ 0 h 465150"/>
                  <a:gd name="connsiteX79" fmla="*/ 467928 w 467928"/>
                  <a:gd name="connsiteY79" fmla="*/ 12809 h 465150"/>
                  <a:gd name="connsiteX80" fmla="*/ 467928 w 467928"/>
                  <a:gd name="connsiteY80" fmla="*/ 452341 h 465150"/>
                  <a:gd name="connsiteX81" fmla="*/ 455117 w 467928"/>
                  <a:gd name="connsiteY81" fmla="*/ 465150 h 465150"/>
                  <a:gd name="connsiteX82" fmla="*/ 437447 w 467928"/>
                  <a:gd name="connsiteY82" fmla="*/ 465150 h 465150"/>
                  <a:gd name="connsiteX83" fmla="*/ 424636 w 467928"/>
                  <a:gd name="connsiteY83" fmla="*/ 452341 h 465150"/>
                  <a:gd name="connsiteX84" fmla="*/ 424636 w 467928"/>
                  <a:gd name="connsiteY84" fmla="*/ 345415 h 465150"/>
                  <a:gd name="connsiteX85" fmla="*/ 436481 w 467928"/>
                  <a:gd name="connsiteY85" fmla="*/ 345415 h 465150"/>
                  <a:gd name="connsiteX86" fmla="*/ 436481 w 467928"/>
                  <a:gd name="connsiteY86" fmla="*/ 310454 h 465150"/>
                  <a:gd name="connsiteX87" fmla="*/ 424636 w 467928"/>
                  <a:gd name="connsiteY87" fmla="*/ 310454 h 465150"/>
                  <a:gd name="connsiteX88" fmla="*/ 424636 w 467928"/>
                  <a:gd name="connsiteY88" fmla="*/ 154893 h 465150"/>
                  <a:gd name="connsiteX89" fmla="*/ 436481 w 467928"/>
                  <a:gd name="connsiteY89" fmla="*/ 154893 h 465150"/>
                  <a:gd name="connsiteX90" fmla="*/ 436481 w 467928"/>
                  <a:gd name="connsiteY90" fmla="*/ 119933 h 465150"/>
                  <a:gd name="connsiteX91" fmla="*/ 424636 w 467928"/>
                  <a:gd name="connsiteY91" fmla="*/ 119933 h 465150"/>
                  <a:gd name="connsiteX92" fmla="*/ 424636 w 467928"/>
                  <a:gd name="connsiteY92" fmla="*/ 12809 h 465150"/>
                  <a:gd name="connsiteX93" fmla="*/ 437447 w 467928"/>
                  <a:gd name="connsiteY93" fmla="*/ 0 h 46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67928" h="465150">
                    <a:moveTo>
                      <a:pt x="380245" y="322362"/>
                    </a:moveTo>
                    <a:lnTo>
                      <a:pt x="380245" y="333507"/>
                    </a:lnTo>
                    <a:lnTo>
                      <a:pt x="424577" y="333507"/>
                    </a:lnTo>
                    <a:lnTo>
                      <a:pt x="424577" y="322362"/>
                    </a:lnTo>
                    <a:close/>
                    <a:moveTo>
                      <a:pt x="379010" y="310454"/>
                    </a:moveTo>
                    <a:lnTo>
                      <a:pt x="424636" y="310454"/>
                    </a:lnTo>
                    <a:lnTo>
                      <a:pt x="424636" y="345415"/>
                    </a:lnTo>
                    <a:lnTo>
                      <a:pt x="379010" y="345415"/>
                    </a:lnTo>
                    <a:close/>
                    <a:moveTo>
                      <a:pt x="163869" y="138937"/>
                    </a:moveTo>
                    <a:lnTo>
                      <a:pt x="163869" y="201142"/>
                    </a:lnTo>
                    <a:lnTo>
                      <a:pt x="101680" y="201142"/>
                    </a:lnTo>
                    <a:lnTo>
                      <a:pt x="101680" y="252297"/>
                    </a:lnTo>
                    <a:lnTo>
                      <a:pt x="163869" y="252297"/>
                    </a:lnTo>
                    <a:lnTo>
                      <a:pt x="163869" y="314503"/>
                    </a:lnTo>
                    <a:lnTo>
                      <a:pt x="215011" y="314503"/>
                    </a:lnTo>
                    <a:lnTo>
                      <a:pt x="215011" y="252297"/>
                    </a:lnTo>
                    <a:lnTo>
                      <a:pt x="277200" y="252297"/>
                    </a:lnTo>
                    <a:lnTo>
                      <a:pt x="277200" y="201142"/>
                    </a:lnTo>
                    <a:lnTo>
                      <a:pt x="215011" y="201142"/>
                    </a:lnTo>
                    <a:lnTo>
                      <a:pt x="215011" y="138937"/>
                    </a:lnTo>
                    <a:close/>
                    <a:moveTo>
                      <a:pt x="380245" y="131840"/>
                    </a:moveTo>
                    <a:lnTo>
                      <a:pt x="380245" y="142986"/>
                    </a:lnTo>
                    <a:lnTo>
                      <a:pt x="424577" y="142986"/>
                    </a:lnTo>
                    <a:lnTo>
                      <a:pt x="424577" y="131840"/>
                    </a:lnTo>
                    <a:close/>
                    <a:moveTo>
                      <a:pt x="151965" y="127030"/>
                    </a:moveTo>
                    <a:lnTo>
                      <a:pt x="226915" y="127030"/>
                    </a:lnTo>
                    <a:lnTo>
                      <a:pt x="226915" y="189235"/>
                    </a:lnTo>
                    <a:lnTo>
                      <a:pt x="289104" y="189235"/>
                    </a:lnTo>
                    <a:lnTo>
                      <a:pt x="289104" y="264205"/>
                    </a:lnTo>
                    <a:lnTo>
                      <a:pt x="226915" y="264205"/>
                    </a:lnTo>
                    <a:lnTo>
                      <a:pt x="226915" y="326410"/>
                    </a:lnTo>
                    <a:lnTo>
                      <a:pt x="151965" y="326410"/>
                    </a:lnTo>
                    <a:lnTo>
                      <a:pt x="151965" y="264205"/>
                    </a:lnTo>
                    <a:lnTo>
                      <a:pt x="89776" y="264205"/>
                    </a:lnTo>
                    <a:lnTo>
                      <a:pt x="89776" y="189235"/>
                    </a:lnTo>
                    <a:lnTo>
                      <a:pt x="151965" y="189235"/>
                    </a:lnTo>
                    <a:close/>
                    <a:moveTo>
                      <a:pt x="379010" y="119933"/>
                    </a:moveTo>
                    <a:lnTo>
                      <a:pt x="424636" y="119933"/>
                    </a:lnTo>
                    <a:lnTo>
                      <a:pt x="424636" y="154893"/>
                    </a:lnTo>
                    <a:lnTo>
                      <a:pt x="379010" y="154893"/>
                    </a:lnTo>
                    <a:close/>
                    <a:moveTo>
                      <a:pt x="31195" y="34667"/>
                    </a:moveTo>
                    <a:lnTo>
                      <a:pt x="347815" y="34667"/>
                    </a:lnTo>
                    <a:cubicBezTo>
                      <a:pt x="365008" y="34667"/>
                      <a:pt x="379010" y="48667"/>
                      <a:pt x="379010" y="65858"/>
                    </a:cubicBezTo>
                    <a:lnTo>
                      <a:pt x="379010" y="119933"/>
                    </a:lnTo>
                    <a:lnTo>
                      <a:pt x="368340" y="119933"/>
                    </a:lnTo>
                    <a:lnTo>
                      <a:pt x="368340" y="154893"/>
                    </a:lnTo>
                    <a:lnTo>
                      <a:pt x="379010" y="154893"/>
                    </a:lnTo>
                    <a:lnTo>
                      <a:pt x="379010" y="310454"/>
                    </a:lnTo>
                    <a:lnTo>
                      <a:pt x="368340" y="310454"/>
                    </a:lnTo>
                    <a:lnTo>
                      <a:pt x="368340" y="345415"/>
                    </a:lnTo>
                    <a:lnTo>
                      <a:pt x="379010" y="345415"/>
                    </a:lnTo>
                    <a:lnTo>
                      <a:pt x="379010" y="390149"/>
                    </a:lnTo>
                    <a:cubicBezTo>
                      <a:pt x="379010" y="407339"/>
                      <a:pt x="365008" y="421340"/>
                      <a:pt x="347815" y="421340"/>
                    </a:cubicBezTo>
                    <a:lnTo>
                      <a:pt x="153738" y="421340"/>
                    </a:lnTo>
                    <a:lnTo>
                      <a:pt x="153738" y="409435"/>
                    </a:lnTo>
                    <a:lnTo>
                      <a:pt x="347720" y="409435"/>
                    </a:lnTo>
                    <a:cubicBezTo>
                      <a:pt x="358388" y="409435"/>
                      <a:pt x="367008" y="400720"/>
                      <a:pt x="367008" y="390149"/>
                    </a:cubicBezTo>
                    <a:lnTo>
                      <a:pt x="367008" y="65858"/>
                    </a:lnTo>
                    <a:cubicBezTo>
                      <a:pt x="367008" y="55191"/>
                      <a:pt x="358340" y="46572"/>
                      <a:pt x="347720" y="46572"/>
                    </a:cubicBezTo>
                    <a:lnTo>
                      <a:pt x="31195" y="46572"/>
                    </a:lnTo>
                    <a:cubicBezTo>
                      <a:pt x="20527" y="46572"/>
                      <a:pt x="11906" y="55239"/>
                      <a:pt x="11906" y="65858"/>
                    </a:cubicBezTo>
                    <a:lnTo>
                      <a:pt x="11906" y="390149"/>
                    </a:lnTo>
                    <a:cubicBezTo>
                      <a:pt x="11906" y="400768"/>
                      <a:pt x="20574" y="409435"/>
                      <a:pt x="31195" y="409435"/>
                    </a:cubicBezTo>
                    <a:lnTo>
                      <a:pt x="59104" y="409435"/>
                    </a:lnTo>
                    <a:lnTo>
                      <a:pt x="59104" y="421340"/>
                    </a:lnTo>
                    <a:lnTo>
                      <a:pt x="31195" y="421340"/>
                    </a:lnTo>
                    <a:cubicBezTo>
                      <a:pt x="14002" y="421340"/>
                      <a:pt x="0" y="407339"/>
                      <a:pt x="0" y="390149"/>
                    </a:cubicBezTo>
                    <a:lnTo>
                      <a:pt x="0" y="65858"/>
                    </a:lnTo>
                    <a:cubicBezTo>
                      <a:pt x="0" y="48667"/>
                      <a:pt x="14002" y="34667"/>
                      <a:pt x="31195" y="34667"/>
                    </a:cubicBezTo>
                    <a:close/>
                    <a:moveTo>
                      <a:pt x="437447" y="11905"/>
                    </a:moveTo>
                    <a:cubicBezTo>
                      <a:pt x="436971" y="11905"/>
                      <a:pt x="436543" y="12333"/>
                      <a:pt x="436543" y="12809"/>
                    </a:cubicBezTo>
                    <a:lnTo>
                      <a:pt x="436543" y="452341"/>
                    </a:lnTo>
                    <a:cubicBezTo>
                      <a:pt x="436543" y="452817"/>
                      <a:pt x="436971" y="453245"/>
                      <a:pt x="437447" y="453245"/>
                    </a:cubicBezTo>
                    <a:lnTo>
                      <a:pt x="455117" y="453245"/>
                    </a:lnTo>
                    <a:cubicBezTo>
                      <a:pt x="455593" y="453245"/>
                      <a:pt x="456022" y="452817"/>
                      <a:pt x="456022" y="452341"/>
                    </a:cubicBezTo>
                    <a:lnTo>
                      <a:pt x="456022" y="12809"/>
                    </a:lnTo>
                    <a:cubicBezTo>
                      <a:pt x="456022" y="12333"/>
                      <a:pt x="455593" y="11905"/>
                      <a:pt x="455117" y="11905"/>
                    </a:cubicBezTo>
                    <a:close/>
                    <a:moveTo>
                      <a:pt x="437447" y="0"/>
                    </a:moveTo>
                    <a:lnTo>
                      <a:pt x="455117" y="0"/>
                    </a:lnTo>
                    <a:cubicBezTo>
                      <a:pt x="462165" y="0"/>
                      <a:pt x="467928" y="5714"/>
                      <a:pt x="467928" y="12809"/>
                    </a:cubicBezTo>
                    <a:lnTo>
                      <a:pt x="467928" y="452341"/>
                    </a:lnTo>
                    <a:cubicBezTo>
                      <a:pt x="467928" y="459436"/>
                      <a:pt x="462213" y="465150"/>
                      <a:pt x="455117" y="465150"/>
                    </a:cubicBezTo>
                    <a:lnTo>
                      <a:pt x="437447" y="465150"/>
                    </a:lnTo>
                    <a:cubicBezTo>
                      <a:pt x="430446" y="465150"/>
                      <a:pt x="424636" y="459436"/>
                      <a:pt x="424636" y="452341"/>
                    </a:cubicBezTo>
                    <a:lnTo>
                      <a:pt x="424636" y="345415"/>
                    </a:lnTo>
                    <a:lnTo>
                      <a:pt x="436481" y="345415"/>
                    </a:lnTo>
                    <a:lnTo>
                      <a:pt x="436481" y="310454"/>
                    </a:lnTo>
                    <a:lnTo>
                      <a:pt x="424636" y="310454"/>
                    </a:lnTo>
                    <a:lnTo>
                      <a:pt x="424636" y="154893"/>
                    </a:lnTo>
                    <a:lnTo>
                      <a:pt x="436481" y="154893"/>
                    </a:lnTo>
                    <a:lnTo>
                      <a:pt x="436481" y="119933"/>
                    </a:lnTo>
                    <a:lnTo>
                      <a:pt x="424636" y="119933"/>
                    </a:lnTo>
                    <a:lnTo>
                      <a:pt x="424636" y="12809"/>
                    </a:lnTo>
                    <a:cubicBezTo>
                      <a:pt x="424636" y="5762"/>
                      <a:pt x="430351" y="0"/>
                      <a:pt x="4374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5698996" y="3415742"/>
              <a:ext cx="2577600" cy="2577600"/>
              <a:chOff x="5013867" y="1746991"/>
              <a:chExt cx="3573990" cy="3573990"/>
            </a:xfrm>
          </p:grpSpPr>
          <p:sp>
            <p:nvSpPr>
              <p:cNvPr id="20" name="任意多边形: 形状 19"/>
              <p:cNvSpPr/>
              <p:nvPr>
                <p:custDataLst>
                  <p:tags r:id="rId8"/>
                </p:custDataLst>
              </p:nvPr>
            </p:nvSpPr>
            <p:spPr>
              <a:xfrm>
                <a:off x="5013867" y="1746991"/>
                <a:ext cx="3573990" cy="3573990"/>
              </a:xfrm>
              <a:custGeom>
                <a:avLst/>
                <a:gdLst>
                  <a:gd name="connsiteX0" fmla="*/ 0 w 3573990"/>
                  <a:gd name="connsiteY0" fmla="*/ 1786995 h 3573990"/>
                  <a:gd name="connsiteX1" fmla="*/ 1786995 w 3573990"/>
                  <a:gd name="connsiteY1" fmla="*/ 0 h 3573990"/>
                  <a:gd name="connsiteX2" fmla="*/ 3573990 w 3573990"/>
                  <a:gd name="connsiteY2" fmla="*/ 1786995 h 3573990"/>
                  <a:gd name="connsiteX3" fmla="*/ 1786995 w 3573990"/>
                  <a:gd name="connsiteY3" fmla="*/ 3573990 h 3573990"/>
                  <a:gd name="connsiteX4" fmla="*/ 0 w 3573990"/>
                  <a:gd name="connsiteY4" fmla="*/ 1786995 h 35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3990" h="3573990">
                    <a:moveTo>
                      <a:pt x="0" y="1786995"/>
                    </a:moveTo>
                    <a:cubicBezTo>
                      <a:pt x="0" y="800065"/>
                      <a:pt x="800065" y="0"/>
                      <a:pt x="1786995" y="0"/>
                    </a:cubicBezTo>
                    <a:cubicBezTo>
                      <a:pt x="2773925" y="0"/>
                      <a:pt x="3573990" y="800065"/>
                      <a:pt x="3573990" y="1786995"/>
                    </a:cubicBezTo>
                    <a:cubicBezTo>
                      <a:pt x="3573990" y="2773925"/>
                      <a:pt x="2773925" y="3573990"/>
                      <a:pt x="1786995" y="3573990"/>
                    </a:cubicBezTo>
                    <a:cubicBezTo>
                      <a:pt x="800065" y="3573990"/>
                      <a:pt x="0" y="2773925"/>
                      <a:pt x="0" y="1786995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  <a:alpha val="1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1239" tIns="520123" rIns="1136408" bIns="520123" numCol="1" spcCol="1270" anchor="ctr" anchorCtr="0">
                <a:noAutofit/>
              </a:bodyPr>
              <a:lstStyle/>
              <a:p>
                <a:pPr marL="0" lvl="0" indent="0"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18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098887" y="3922643"/>
                <a:ext cx="3264629" cy="707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-114300" algn="ctr" defTabSz="533400"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等线" panose="02010600030101010101" charset="-122"/>
                    <a:cs typeface="Arial" panose="020B0604020202020204" pitchFamily="34" charset="0"/>
                  </a:rPr>
                  <a:t>Malabsorption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6271271" y="2545611"/>
                <a:ext cx="1027147" cy="949602"/>
              </a:xfrm>
              <a:custGeom>
                <a:avLst/>
                <a:gdLst>
                  <a:gd name="connsiteX0" fmla="*/ 225296 w 496696"/>
                  <a:gd name="connsiteY0" fmla="*/ 242325 h 459198"/>
                  <a:gd name="connsiteX1" fmla="*/ 225296 w 496696"/>
                  <a:gd name="connsiteY1" fmla="*/ 295096 h 459198"/>
                  <a:gd name="connsiteX2" fmla="*/ 175101 w 496696"/>
                  <a:gd name="connsiteY2" fmla="*/ 295096 h 459198"/>
                  <a:gd name="connsiteX3" fmla="*/ 175101 w 496696"/>
                  <a:gd name="connsiteY3" fmla="*/ 340294 h 459198"/>
                  <a:gd name="connsiteX4" fmla="*/ 225296 w 496696"/>
                  <a:gd name="connsiteY4" fmla="*/ 340294 h 459198"/>
                  <a:gd name="connsiteX5" fmla="*/ 225296 w 496696"/>
                  <a:gd name="connsiteY5" fmla="*/ 393922 h 459198"/>
                  <a:gd name="connsiteX6" fmla="*/ 268777 w 496696"/>
                  <a:gd name="connsiteY6" fmla="*/ 393922 h 459198"/>
                  <a:gd name="connsiteX7" fmla="*/ 268777 w 496696"/>
                  <a:gd name="connsiteY7" fmla="*/ 340294 h 459198"/>
                  <a:gd name="connsiteX8" fmla="*/ 321544 w 496696"/>
                  <a:gd name="connsiteY8" fmla="*/ 340294 h 459198"/>
                  <a:gd name="connsiteX9" fmla="*/ 321544 w 496696"/>
                  <a:gd name="connsiteY9" fmla="*/ 295096 h 459198"/>
                  <a:gd name="connsiteX10" fmla="*/ 268777 w 496696"/>
                  <a:gd name="connsiteY10" fmla="*/ 295096 h 459198"/>
                  <a:gd name="connsiteX11" fmla="*/ 268777 w 496696"/>
                  <a:gd name="connsiteY11" fmla="*/ 242325 h 459198"/>
                  <a:gd name="connsiteX12" fmla="*/ 213390 w 496696"/>
                  <a:gd name="connsiteY12" fmla="*/ 230419 h 459198"/>
                  <a:gd name="connsiteX13" fmla="*/ 280683 w 496696"/>
                  <a:gd name="connsiteY13" fmla="*/ 230419 h 459198"/>
                  <a:gd name="connsiteX14" fmla="*/ 280683 w 496696"/>
                  <a:gd name="connsiteY14" fmla="*/ 283189 h 459198"/>
                  <a:gd name="connsiteX15" fmla="*/ 333450 w 496696"/>
                  <a:gd name="connsiteY15" fmla="*/ 283189 h 459198"/>
                  <a:gd name="connsiteX16" fmla="*/ 333450 w 496696"/>
                  <a:gd name="connsiteY16" fmla="*/ 352200 h 459198"/>
                  <a:gd name="connsiteX17" fmla="*/ 280683 w 496696"/>
                  <a:gd name="connsiteY17" fmla="*/ 352200 h 459198"/>
                  <a:gd name="connsiteX18" fmla="*/ 280683 w 496696"/>
                  <a:gd name="connsiteY18" fmla="*/ 405828 h 459198"/>
                  <a:gd name="connsiteX19" fmla="*/ 213390 w 496696"/>
                  <a:gd name="connsiteY19" fmla="*/ 405828 h 459198"/>
                  <a:gd name="connsiteX20" fmla="*/ 213390 w 496696"/>
                  <a:gd name="connsiteY20" fmla="*/ 352200 h 459198"/>
                  <a:gd name="connsiteX21" fmla="*/ 163195 w 496696"/>
                  <a:gd name="connsiteY21" fmla="*/ 352200 h 459198"/>
                  <a:gd name="connsiteX22" fmla="*/ 163195 w 496696"/>
                  <a:gd name="connsiteY22" fmla="*/ 283189 h 459198"/>
                  <a:gd name="connsiteX23" fmla="*/ 213390 w 496696"/>
                  <a:gd name="connsiteY23" fmla="*/ 283189 h 459198"/>
                  <a:gd name="connsiteX24" fmla="*/ 422494 w 496696"/>
                  <a:gd name="connsiteY24" fmla="*/ 181634 h 459198"/>
                  <a:gd name="connsiteX25" fmla="*/ 484789 w 496696"/>
                  <a:gd name="connsiteY25" fmla="*/ 181634 h 459198"/>
                  <a:gd name="connsiteX26" fmla="*/ 484789 w 496696"/>
                  <a:gd name="connsiteY26" fmla="*/ 193540 h 459198"/>
                  <a:gd name="connsiteX27" fmla="*/ 422494 w 496696"/>
                  <a:gd name="connsiteY27" fmla="*/ 193540 h 459198"/>
                  <a:gd name="connsiteX28" fmla="*/ 236813 w 496696"/>
                  <a:gd name="connsiteY28" fmla="*/ 181634 h 459198"/>
                  <a:gd name="connsiteX29" fmla="*/ 369116 w 496696"/>
                  <a:gd name="connsiteY29" fmla="*/ 181634 h 459198"/>
                  <a:gd name="connsiteX30" fmla="*/ 369116 w 496696"/>
                  <a:gd name="connsiteY30" fmla="*/ 193540 h 459198"/>
                  <a:gd name="connsiteX31" fmla="*/ 236813 w 496696"/>
                  <a:gd name="connsiteY31" fmla="*/ 193540 h 459198"/>
                  <a:gd name="connsiteX32" fmla="*/ 138889 w 496696"/>
                  <a:gd name="connsiteY32" fmla="*/ 181634 h 459198"/>
                  <a:gd name="connsiteX33" fmla="*/ 167187 w 496696"/>
                  <a:gd name="connsiteY33" fmla="*/ 181634 h 459198"/>
                  <a:gd name="connsiteX34" fmla="*/ 167187 w 496696"/>
                  <a:gd name="connsiteY34" fmla="*/ 193540 h 459198"/>
                  <a:gd name="connsiteX35" fmla="*/ 138889 w 496696"/>
                  <a:gd name="connsiteY35" fmla="*/ 193540 h 459198"/>
                  <a:gd name="connsiteX36" fmla="*/ 11907 w 496696"/>
                  <a:gd name="connsiteY36" fmla="*/ 181634 h 459198"/>
                  <a:gd name="connsiteX37" fmla="*/ 85511 w 496696"/>
                  <a:gd name="connsiteY37" fmla="*/ 181634 h 459198"/>
                  <a:gd name="connsiteX38" fmla="*/ 85511 w 496696"/>
                  <a:gd name="connsiteY38" fmla="*/ 193540 h 459198"/>
                  <a:gd name="connsiteX39" fmla="*/ 11907 w 496696"/>
                  <a:gd name="connsiteY39" fmla="*/ 193540 h 459198"/>
                  <a:gd name="connsiteX40" fmla="*/ 380972 w 496696"/>
                  <a:gd name="connsiteY40" fmla="*/ 172718 h 459198"/>
                  <a:gd name="connsiteX41" fmla="*/ 380972 w 496696"/>
                  <a:gd name="connsiteY41" fmla="*/ 202359 h 459198"/>
                  <a:gd name="connsiteX42" fmla="*/ 410542 w 496696"/>
                  <a:gd name="connsiteY42" fmla="*/ 202359 h 459198"/>
                  <a:gd name="connsiteX43" fmla="*/ 410542 w 496696"/>
                  <a:gd name="connsiteY43" fmla="*/ 172718 h 459198"/>
                  <a:gd name="connsiteX44" fmla="*/ 97415 w 496696"/>
                  <a:gd name="connsiteY44" fmla="*/ 172718 h 459198"/>
                  <a:gd name="connsiteX45" fmla="*/ 97415 w 496696"/>
                  <a:gd name="connsiteY45" fmla="*/ 202359 h 459198"/>
                  <a:gd name="connsiteX46" fmla="*/ 126985 w 496696"/>
                  <a:gd name="connsiteY46" fmla="*/ 202359 h 459198"/>
                  <a:gd name="connsiteX47" fmla="*/ 126985 w 496696"/>
                  <a:gd name="connsiteY47" fmla="*/ 172718 h 459198"/>
                  <a:gd name="connsiteX48" fmla="*/ 381020 w 496696"/>
                  <a:gd name="connsiteY48" fmla="*/ 160804 h 459198"/>
                  <a:gd name="connsiteX49" fmla="*/ 410590 w 496696"/>
                  <a:gd name="connsiteY49" fmla="*/ 160804 h 459198"/>
                  <a:gd name="connsiteX50" fmla="*/ 422494 w 496696"/>
                  <a:gd name="connsiteY50" fmla="*/ 172718 h 459198"/>
                  <a:gd name="connsiteX51" fmla="*/ 422494 w 496696"/>
                  <a:gd name="connsiteY51" fmla="*/ 181634 h 459198"/>
                  <a:gd name="connsiteX52" fmla="*/ 416594 w 496696"/>
                  <a:gd name="connsiteY52" fmla="*/ 181634 h 459198"/>
                  <a:gd name="connsiteX53" fmla="*/ 416594 w 496696"/>
                  <a:gd name="connsiteY53" fmla="*/ 193540 h 459198"/>
                  <a:gd name="connsiteX54" fmla="*/ 422494 w 496696"/>
                  <a:gd name="connsiteY54" fmla="*/ 193540 h 459198"/>
                  <a:gd name="connsiteX55" fmla="*/ 422494 w 496696"/>
                  <a:gd name="connsiteY55" fmla="*/ 202359 h 459198"/>
                  <a:gd name="connsiteX56" fmla="*/ 410590 w 496696"/>
                  <a:gd name="connsiteY56" fmla="*/ 214273 h 459198"/>
                  <a:gd name="connsiteX57" fmla="*/ 381020 w 496696"/>
                  <a:gd name="connsiteY57" fmla="*/ 214273 h 459198"/>
                  <a:gd name="connsiteX58" fmla="*/ 369116 w 496696"/>
                  <a:gd name="connsiteY58" fmla="*/ 202359 h 459198"/>
                  <a:gd name="connsiteX59" fmla="*/ 369116 w 496696"/>
                  <a:gd name="connsiteY59" fmla="*/ 193540 h 459198"/>
                  <a:gd name="connsiteX60" fmla="*/ 375066 w 496696"/>
                  <a:gd name="connsiteY60" fmla="*/ 193540 h 459198"/>
                  <a:gd name="connsiteX61" fmla="*/ 375066 w 496696"/>
                  <a:gd name="connsiteY61" fmla="*/ 181634 h 459198"/>
                  <a:gd name="connsiteX62" fmla="*/ 369116 w 496696"/>
                  <a:gd name="connsiteY62" fmla="*/ 181634 h 459198"/>
                  <a:gd name="connsiteX63" fmla="*/ 369116 w 496696"/>
                  <a:gd name="connsiteY63" fmla="*/ 172718 h 459198"/>
                  <a:gd name="connsiteX64" fmla="*/ 381020 w 496696"/>
                  <a:gd name="connsiteY64" fmla="*/ 160804 h 459198"/>
                  <a:gd name="connsiteX65" fmla="*/ 97415 w 496696"/>
                  <a:gd name="connsiteY65" fmla="*/ 160804 h 459198"/>
                  <a:gd name="connsiteX66" fmla="*/ 126985 w 496696"/>
                  <a:gd name="connsiteY66" fmla="*/ 160804 h 459198"/>
                  <a:gd name="connsiteX67" fmla="*/ 138889 w 496696"/>
                  <a:gd name="connsiteY67" fmla="*/ 172718 h 459198"/>
                  <a:gd name="connsiteX68" fmla="*/ 138889 w 496696"/>
                  <a:gd name="connsiteY68" fmla="*/ 181634 h 459198"/>
                  <a:gd name="connsiteX69" fmla="*/ 132945 w 496696"/>
                  <a:gd name="connsiteY69" fmla="*/ 181634 h 459198"/>
                  <a:gd name="connsiteX70" fmla="*/ 132945 w 496696"/>
                  <a:gd name="connsiteY70" fmla="*/ 193540 h 459198"/>
                  <a:gd name="connsiteX71" fmla="*/ 138889 w 496696"/>
                  <a:gd name="connsiteY71" fmla="*/ 193540 h 459198"/>
                  <a:gd name="connsiteX72" fmla="*/ 138889 w 496696"/>
                  <a:gd name="connsiteY72" fmla="*/ 202359 h 459198"/>
                  <a:gd name="connsiteX73" fmla="*/ 126985 w 496696"/>
                  <a:gd name="connsiteY73" fmla="*/ 214273 h 459198"/>
                  <a:gd name="connsiteX74" fmla="*/ 97415 w 496696"/>
                  <a:gd name="connsiteY74" fmla="*/ 214273 h 459198"/>
                  <a:gd name="connsiteX75" fmla="*/ 85511 w 496696"/>
                  <a:gd name="connsiteY75" fmla="*/ 202359 h 459198"/>
                  <a:gd name="connsiteX76" fmla="*/ 85511 w 496696"/>
                  <a:gd name="connsiteY76" fmla="*/ 193540 h 459198"/>
                  <a:gd name="connsiteX77" fmla="*/ 91465 w 496696"/>
                  <a:gd name="connsiteY77" fmla="*/ 193540 h 459198"/>
                  <a:gd name="connsiteX78" fmla="*/ 91465 w 496696"/>
                  <a:gd name="connsiteY78" fmla="*/ 181634 h 459198"/>
                  <a:gd name="connsiteX79" fmla="*/ 85511 w 496696"/>
                  <a:gd name="connsiteY79" fmla="*/ 181634 h 459198"/>
                  <a:gd name="connsiteX80" fmla="*/ 85511 w 496696"/>
                  <a:gd name="connsiteY80" fmla="*/ 172718 h 459198"/>
                  <a:gd name="connsiteX81" fmla="*/ 97415 w 496696"/>
                  <a:gd name="connsiteY81" fmla="*/ 160804 h 459198"/>
                  <a:gd name="connsiteX82" fmla="*/ 48912 w 496696"/>
                  <a:gd name="connsiteY82" fmla="*/ 112098 h 459198"/>
                  <a:gd name="connsiteX83" fmla="*/ 11907 w 496696"/>
                  <a:gd name="connsiteY83" fmla="*/ 149104 h 459198"/>
                  <a:gd name="connsiteX84" fmla="*/ 11907 w 496696"/>
                  <a:gd name="connsiteY84" fmla="*/ 181634 h 459198"/>
                  <a:gd name="connsiteX85" fmla="*/ 3075 w 496696"/>
                  <a:gd name="connsiteY85" fmla="*/ 181634 h 459198"/>
                  <a:gd name="connsiteX86" fmla="*/ 3075 w 496696"/>
                  <a:gd name="connsiteY86" fmla="*/ 193540 h 459198"/>
                  <a:gd name="connsiteX87" fmla="*/ 11907 w 496696"/>
                  <a:gd name="connsiteY87" fmla="*/ 193540 h 459198"/>
                  <a:gd name="connsiteX88" fmla="*/ 11907 w 496696"/>
                  <a:gd name="connsiteY88" fmla="*/ 410286 h 459198"/>
                  <a:gd name="connsiteX89" fmla="*/ 48912 w 496696"/>
                  <a:gd name="connsiteY89" fmla="*/ 447292 h 459198"/>
                  <a:gd name="connsiteX90" fmla="*/ 447736 w 496696"/>
                  <a:gd name="connsiteY90" fmla="*/ 447292 h 459198"/>
                  <a:gd name="connsiteX91" fmla="*/ 484789 w 496696"/>
                  <a:gd name="connsiteY91" fmla="*/ 410286 h 459198"/>
                  <a:gd name="connsiteX92" fmla="*/ 484789 w 496696"/>
                  <a:gd name="connsiteY92" fmla="*/ 193540 h 459198"/>
                  <a:gd name="connsiteX93" fmla="*/ 490744 w 496696"/>
                  <a:gd name="connsiteY93" fmla="*/ 193540 h 459198"/>
                  <a:gd name="connsiteX94" fmla="*/ 490744 w 496696"/>
                  <a:gd name="connsiteY94" fmla="*/ 181634 h 459198"/>
                  <a:gd name="connsiteX95" fmla="*/ 484789 w 496696"/>
                  <a:gd name="connsiteY95" fmla="*/ 181634 h 459198"/>
                  <a:gd name="connsiteX96" fmla="*/ 484789 w 496696"/>
                  <a:gd name="connsiteY96" fmla="*/ 149104 h 459198"/>
                  <a:gd name="connsiteX97" fmla="*/ 447736 w 496696"/>
                  <a:gd name="connsiteY97" fmla="*/ 112098 h 459198"/>
                  <a:gd name="connsiteX98" fmla="*/ 48912 w 496696"/>
                  <a:gd name="connsiteY98" fmla="*/ 100192 h 459198"/>
                  <a:gd name="connsiteX99" fmla="*/ 447736 w 496696"/>
                  <a:gd name="connsiteY99" fmla="*/ 100192 h 459198"/>
                  <a:gd name="connsiteX100" fmla="*/ 496696 w 496696"/>
                  <a:gd name="connsiteY100" fmla="*/ 149104 h 459198"/>
                  <a:gd name="connsiteX101" fmla="*/ 496696 w 496696"/>
                  <a:gd name="connsiteY101" fmla="*/ 410286 h 459198"/>
                  <a:gd name="connsiteX102" fmla="*/ 447736 w 496696"/>
                  <a:gd name="connsiteY102" fmla="*/ 459198 h 459198"/>
                  <a:gd name="connsiteX103" fmla="*/ 48912 w 496696"/>
                  <a:gd name="connsiteY103" fmla="*/ 459198 h 459198"/>
                  <a:gd name="connsiteX104" fmla="*/ 0 w 496696"/>
                  <a:gd name="connsiteY104" fmla="*/ 410286 h 459198"/>
                  <a:gd name="connsiteX105" fmla="*/ 0 w 496696"/>
                  <a:gd name="connsiteY105" fmla="*/ 149104 h 459198"/>
                  <a:gd name="connsiteX106" fmla="*/ 48912 w 496696"/>
                  <a:gd name="connsiteY106" fmla="*/ 100192 h 459198"/>
                  <a:gd name="connsiteX107" fmla="*/ 199666 w 496696"/>
                  <a:gd name="connsiteY107" fmla="*/ 39581 h 459198"/>
                  <a:gd name="connsiteX108" fmla="*/ 297010 w 496696"/>
                  <a:gd name="connsiteY108" fmla="*/ 39581 h 459198"/>
                  <a:gd name="connsiteX109" fmla="*/ 302772 w 496696"/>
                  <a:gd name="connsiteY109" fmla="*/ 45343 h 459198"/>
                  <a:gd name="connsiteX110" fmla="*/ 302772 w 496696"/>
                  <a:gd name="connsiteY110" fmla="*/ 45676 h 459198"/>
                  <a:gd name="connsiteX111" fmla="*/ 297010 w 496696"/>
                  <a:gd name="connsiteY111" fmla="*/ 51438 h 459198"/>
                  <a:gd name="connsiteX112" fmla="*/ 199666 w 496696"/>
                  <a:gd name="connsiteY112" fmla="*/ 51438 h 459198"/>
                  <a:gd name="connsiteX113" fmla="*/ 193904 w 496696"/>
                  <a:gd name="connsiteY113" fmla="*/ 45676 h 459198"/>
                  <a:gd name="connsiteX114" fmla="*/ 193904 w 496696"/>
                  <a:gd name="connsiteY114" fmla="*/ 45343 h 459198"/>
                  <a:gd name="connsiteX115" fmla="*/ 199666 w 496696"/>
                  <a:gd name="connsiteY115" fmla="*/ 39581 h 459198"/>
                  <a:gd name="connsiteX116" fmla="*/ 156670 w 496696"/>
                  <a:gd name="connsiteY116" fmla="*/ 0 h 459198"/>
                  <a:gd name="connsiteX117" fmla="*/ 339927 w 496696"/>
                  <a:gd name="connsiteY117" fmla="*/ 0 h 459198"/>
                  <a:gd name="connsiteX118" fmla="*/ 397694 w 496696"/>
                  <a:gd name="connsiteY118" fmla="*/ 74488 h 459198"/>
                  <a:gd name="connsiteX119" fmla="*/ 385788 w 496696"/>
                  <a:gd name="connsiteY119" fmla="*/ 74488 h 459198"/>
                  <a:gd name="connsiteX120" fmla="*/ 371787 w 496696"/>
                  <a:gd name="connsiteY120" fmla="*/ 29719 h 459198"/>
                  <a:gd name="connsiteX121" fmla="*/ 339974 w 496696"/>
                  <a:gd name="connsiteY121" fmla="*/ 11954 h 459198"/>
                  <a:gd name="connsiteX122" fmla="*/ 156670 w 496696"/>
                  <a:gd name="connsiteY122" fmla="*/ 11954 h 459198"/>
                  <a:gd name="connsiteX123" fmla="*/ 124810 w 496696"/>
                  <a:gd name="connsiteY123" fmla="*/ 29719 h 459198"/>
                  <a:gd name="connsiteX124" fmla="*/ 110809 w 496696"/>
                  <a:gd name="connsiteY124" fmla="*/ 74488 h 459198"/>
                  <a:gd name="connsiteX125" fmla="*/ 98903 w 496696"/>
                  <a:gd name="connsiteY125" fmla="*/ 74488 h 459198"/>
                  <a:gd name="connsiteX126" fmla="*/ 156670 w 496696"/>
                  <a:gd name="connsiteY126" fmla="*/ 0 h 45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496696" h="459198">
                    <a:moveTo>
                      <a:pt x="225296" y="242325"/>
                    </a:moveTo>
                    <a:lnTo>
                      <a:pt x="225296" y="295096"/>
                    </a:lnTo>
                    <a:lnTo>
                      <a:pt x="175101" y="295096"/>
                    </a:lnTo>
                    <a:lnTo>
                      <a:pt x="175101" y="340294"/>
                    </a:lnTo>
                    <a:lnTo>
                      <a:pt x="225296" y="340294"/>
                    </a:lnTo>
                    <a:lnTo>
                      <a:pt x="225296" y="393922"/>
                    </a:lnTo>
                    <a:lnTo>
                      <a:pt x="268777" y="393922"/>
                    </a:lnTo>
                    <a:lnTo>
                      <a:pt x="268777" y="340294"/>
                    </a:lnTo>
                    <a:lnTo>
                      <a:pt x="321544" y="340294"/>
                    </a:lnTo>
                    <a:lnTo>
                      <a:pt x="321544" y="295096"/>
                    </a:lnTo>
                    <a:lnTo>
                      <a:pt x="268777" y="295096"/>
                    </a:lnTo>
                    <a:lnTo>
                      <a:pt x="268777" y="242325"/>
                    </a:lnTo>
                    <a:close/>
                    <a:moveTo>
                      <a:pt x="213390" y="230419"/>
                    </a:moveTo>
                    <a:lnTo>
                      <a:pt x="280683" y="230419"/>
                    </a:lnTo>
                    <a:lnTo>
                      <a:pt x="280683" y="283189"/>
                    </a:lnTo>
                    <a:lnTo>
                      <a:pt x="333450" y="283189"/>
                    </a:lnTo>
                    <a:lnTo>
                      <a:pt x="333450" y="352200"/>
                    </a:lnTo>
                    <a:lnTo>
                      <a:pt x="280683" y="352200"/>
                    </a:lnTo>
                    <a:lnTo>
                      <a:pt x="280683" y="405828"/>
                    </a:lnTo>
                    <a:lnTo>
                      <a:pt x="213390" y="405828"/>
                    </a:lnTo>
                    <a:lnTo>
                      <a:pt x="213390" y="352200"/>
                    </a:lnTo>
                    <a:lnTo>
                      <a:pt x="163195" y="352200"/>
                    </a:lnTo>
                    <a:lnTo>
                      <a:pt x="163195" y="283189"/>
                    </a:lnTo>
                    <a:lnTo>
                      <a:pt x="213390" y="283189"/>
                    </a:lnTo>
                    <a:close/>
                    <a:moveTo>
                      <a:pt x="422494" y="181634"/>
                    </a:moveTo>
                    <a:lnTo>
                      <a:pt x="484789" y="181634"/>
                    </a:lnTo>
                    <a:lnTo>
                      <a:pt x="484789" y="193540"/>
                    </a:lnTo>
                    <a:lnTo>
                      <a:pt x="422494" y="193540"/>
                    </a:lnTo>
                    <a:close/>
                    <a:moveTo>
                      <a:pt x="236813" y="181634"/>
                    </a:moveTo>
                    <a:lnTo>
                      <a:pt x="369116" y="181634"/>
                    </a:lnTo>
                    <a:lnTo>
                      <a:pt x="369116" y="193540"/>
                    </a:lnTo>
                    <a:lnTo>
                      <a:pt x="236813" y="193540"/>
                    </a:lnTo>
                    <a:close/>
                    <a:moveTo>
                      <a:pt x="138889" y="181634"/>
                    </a:moveTo>
                    <a:lnTo>
                      <a:pt x="167187" y="181634"/>
                    </a:lnTo>
                    <a:lnTo>
                      <a:pt x="167187" y="193540"/>
                    </a:lnTo>
                    <a:lnTo>
                      <a:pt x="138889" y="193540"/>
                    </a:lnTo>
                    <a:close/>
                    <a:moveTo>
                      <a:pt x="11907" y="181634"/>
                    </a:moveTo>
                    <a:lnTo>
                      <a:pt x="85511" y="181634"/>
                    </a:lnTo>
                    <a:lnTo>
                      <a:pt x="85511" y="193540"/>
                    </a:lnTo>
                    <a:lnTo>
                      <a:pt x="11907" y="193540"/>
                    </a:lnTo>
                    <a:close/>
                    <a:moveTo>
                      <a:pt x="380972" y="172718"/>
                    </a:moveTo>
                    <a:lnTo>
                      <a:pt x="380972" y="202359"/>
                    </a:lnTo>
                    <a:lnTo>
                      <a:pt x="410542" y="202359"/>
                    </a:lnTo>
                    <a:lnTo>
                      <a:pt x="410542" y="172718"/>
                    </a:lnTo>
                    <a:close/>
                    <a:moveTo>
                      <a:pt x="97415" y="172718"/>
                    </a:moveTo>
                    <a:lnTo>
                      <a:pt x="97415" y="202359"/>
                    </a:lnTo>
                    <a:lnTo>
                      <a:pt x="126985" y="202359"/>
                    </a:lnTo>
                    <a:lnTo>
                      <a:pt x="126985" y="172718"/>
                    </a:lnTo>
                    <a:close/>
                    <a:moveTo>
                      <a:pt x="381020" y="160804"/>
                    </a:moveTo>
                    <a:lnTo>
                      <a:pt x="410590" y="160804"/>
                    </a:lnTo>
                    <a:cubicBezTo>
                      <a:pt x="417161" y="160804"/>
                      <a:pt x="422494" y="166189"/>
                      <a:pt x="422494" y="172718"/>
                    </a:cubicBezTo>
                    <a:lnTo>
                      <a:pt x="422494" y="181634"/>
                    </a:lnTo>
                    <a:lnTo>
                      <a:pt x="416594" y="181634"/>
                    </a:lnTo>
                    <a:lnTo>
                      <a:pt x="416594" y="193540"/>
                    </a:lnTo>
                    <a:lnTo>
                      <a:pt x="422494" y="193540"/>
                    </a:lnTo>
                    <a:lnTo>
                      <a:pt x="422494" y="202359"/>
                    </a:lnTo>
                    <a:cubicBezTo>
                      <a:pt x="422494" y="208936"/>
                      <a:pt x="417161" y="214273"/>
                      <a:pt x="410590" y="214273"/>
                    </a:cubicBezTo>
                    <a:lnTo>
                      <a:pt x="381020" y="214273"/>
                    </a:lnTo>
                    <a:cubicBezTo>
                      <a:pt x="374449" y="214273"/>
                      <a:pt x="369116" y="208888"/>
                      <a:pt x="369116" y="202359"/>
                    </a:cubicBezTo>
                    <a:lnTo>
                      <a:pt x="369116" y="193540"/>
                    </a:lnTo>
                    <a:lnTo>
                      <a:pt x="375066" y="193540"/>
                    </a:lnTo>
                    <a:lnTo>
                      <a:pt x="375066" y="181634"/>
                    </a:lnTo>
                    <a:lnTo>
                      <a:pt x="369116" y="181634"/>
                    </a:lnTo>
                    <a:lnTo>
                      <a:pt x="369116" y="172718"/>
                    </a:lnTo>
                    <a:cubicBezTo>
                      <a:pt x="369116" y="166189"/>
                      <a:pt x="374449" y="160804"/>
                      <a:pt x="381020" y="160804"/>
                    </a:cubicBezTo>
                    <a:close/>
                    <a:moveTo>
                      <a:pt x="97415" y="160804"/>
                    </a:moveTo>
                    <a:lnTo>
                      <a:pt x="126985" y="160804"/>
                    </a:lnTo>
                    <a:cubicBezTo>
                      <a:pt x="133556" y="160804"/>
                      <a:pt x="138889" y="166189"/>
                      <a:pt x="138889" y="172718"/>
                    </a:cubicBezTo>
                    <a:lnTo>
                      <a:pt x="138889" y="181634"/>
                    </a:lnTo>
                    <a:lnTo>
                      <a:pt x="132945" y="181634"/>
                    </a:lnTo>
                    <a:lnTo>
                      <a:pt x="132945" y="193540"/>
                    </a:lnTo>
                    <a:lnTo>
                      <a:pt x="138889" y="193540"/>
                    </a:lnTo>
                    <a:lnTo>
                      <a:pt x="138889" y="202359"/>
                    </a:lnTo>
                    <a:cubicBezTo>
                      <a:pt x="138889" y="208936"/>
                      <a:pt x="133604" y="214273"/>
                      <a:pt x="126985" y="214273"/>
                    </a:cubicBezTo>
                    <a:lnTo>
                      <a:pt x="97415" y="214273"/>
                    </a:lnTo>
                    <a:cubicBezTo>
                      <a:pt x="90844" y="214273"/>
                      <a:pt x="85511" y="208888"/>
                      <a:pt x="85511" y="202359"/>
                    </a:cubicBezTo>
                    <a:lnTo>
                      <a:pt x="85511" y="193540"/>
                    </a:lnTo>
                    <a:lnTo>
                      <a:pt x="91465" y="193540"/>
                    </a:lnTo>
                    <a:lnTo>
                      <a:pt x="91465" y="181634"/>
                    </a:lnTo>
                    <a:lnTo>
                      <a:pt x="85511" y="181634"/>
                    </a:lnTo>
                    <a:lnTo>
                      <a:pt x="85511" y="172718"/>
                    </a:lnTo>
                    <a:cubicBezTo>
                      <a:pt x="85511" y="166189"/>
                      <a:pt x="90844" y="160804"/>
                      <a:pt x="97415" y="160804"/>
                    </a:cubicBezTo>
                    <a:close/>
                    <a:moveTo>
                      <a:pt x="48912" y="112098"/>
                    </a:moveTo>
                    <a:cubicBezTo>
                      <a:pt x="28481" y="112098"/>
                      <a:pt x="11907" y="128672"/>
                      <a:pt x="11907" y="149104"/>
                    </a:cubicBezTo>
                    <a:lnTo>
                      <a:pt x="11907" y="181634"/>
                    </a:lnTo>
                    <a:lnTo>
                      <a:pt x="3075" y="181634"/>
                    </a:lnTo>
                    <a:lnTo>
                      <a:pt x="3075" y="193540"/>
                    </a:lnTo>
                    <a:lnTo>
                      <a:pt x="11907" y="193540"/>
                    </a:lnTo>
                    <a:lnTo>
                      <a:pt x="11907" y="410286"/>
                    </a:lnTo>
                    <a:cubicBezTo>
                      <a:pt x="11907" y="430718"/>
                      <a:pt x="28481" y="447292"/>
                      <a:pt x="48912" y="447292"/>
                    </a:cubicBezTo>
                    <a:lnTo>
                      <a:pt x="447736" y="447292"/>
                    </a:lnTo>
                    <a:cubicBezTo>
                      <a:pt x="468168" y="447292"/>
                      <a:pt x="484789" y="430718"/>
                      <a:pt x="484789" y="410286"/>
                    </a:cubicBezTo>
                    <a:lnTo>
                      <a:pt x="484789" y="193540"/>
                    </a:lnTo>
                    <a:lnTo>
                      <a:pt x="490744" y="193540"/>
                    </a:lnTo>
                    <a:lnTo>
                      <a:pt x="490744" y="181634"/>
                    </a:lnTo>
                    <a:lnTo>
                      <a:pt x="484789" y="181634"/>
                    </a:lnTo>
                    <a:lnTo>
                      <a:pt x="484789" y="149104"/>
                    </a:lnTo>
                    <a:cubicBezTo>
                      <a:pt x="484789" y="128672"/>
                      <a:pt x="468168" y="112098"/>
                      <a:pt x="447736" y="112098"/>
                    </a:cubicBezTo>
                    <a:close/>
                    <a:moveTo>
                      <a:pt x="48912" y="100192"/>
                    </a:moveTo>
                    <a:lnTo>
                      <a:pt x="447736" y="100192"/>
                    </a:lnTo>
                    <a:cubicBezTo>
                      <a:pt x="474693" y="100192"/>
                      <a:pt x="496696" y="122147"/>
                      <a:pt x="496696" y="149104"/>
                    </a:cubicBezTo>
                    <a:lnTo>
                      <a:pt x="496696" y="410286"/>
                    </a:lnTo>
                    <a:cubicBezTo>
                      <a:pt x="496696" y="437290"/>
                      <a:pt x="474693" y="459198"/>
                      <a:pt x="447736" y="459198"/>
                    </a:cubicBezTo>
                    <a:lnTo>
                      <a:pt x="48912" y="459198"/>
                    </a:lnTo>
                    <a:cubicBezTo>
                      <a:pt x="21956" y="459198"/>
                      <a:pt x="0" y="437243"/>
                      <a:pt x="0" y="410286"/>
                    </a:cubicBezTo>
                    <a:lnTo>
                      <a:pt x="0" y="149104"/>
                    </a:lnTo>
                    <a:cubicBezTo>
                      <a:pt x="0" y="122147"/>
                      <a:pt x="21956" y="100192"/>
                      <a:pt x="48912" y="100192"/>
                    </a:cubicBezTo>
                    <a:close/>
                    <a:moveTo>
                      <a:pt x="199666" y="39581"/>
                    </a:moveTo>
                    <a:lnTo>
                      <a:pt x="297010" y="39581"/>
                    </a:lnTo>
                    <a:cubicBezTo>
                      <a:pt x="300201" y="39581"/>
                      <a:pt x="302772" y="42200"/>
                      <a:pt x="302772" y="45343"/>
                    </a:cubicBezTo>
                    <a:lnTo>
                      <a:pt x="302772" y="45676"/>
                    </a:lnTo>
                    <a:cubicBezTo>
                      <a:pt x="302772" y="48819"/>
                      <a:pt x="300248" y="51438"/>
                      <a:pt x="297010" y="51438"/>
                    </a:cubicBezTo>
                    <a:lnTo>
                      <a:pt x="199666" y="51438"/>
                    </a:lnTo>
                    <a:cubicBezTo>
                      <a:pt x="196476" y="51438"/>
                      <a:pt x="193904" y="48819"/>
                      <a:pt x="193904" y="45676"/>
                    </a:cubicBezTo>
                    <a:lnTo>
                      <a:pt x="193904" y="45343"/>
                    </a:lnTo>
                    <a:cubicBezTo>
                      <a:pt x="193904" y="42152"/>
                      <a:pt x="196523" y="39581"/>
                      <a:pt x="199666" y="39581"/>
                    </a:cubicBezTo>
                    <a:close/>
                    <a:moveTo>
                      <a:pt x="156670" y="0"/>
                    </a:moveTo>
                    <a:lnTo>
                      <a:pt x="339927" y="0"/>
                    </a:lnTo>
                    <a:cubicBezTo>
                      <a:pt x="371787" y="0"/>
                      <a:pt x="397694" y="33386"/>
                      <a:pt x="397694" y="74488"/>
                    </a:cubicBezTo>
                    <a:lnTo>
                      <a:pt x="385788" y="74488"/>
                    </a:lnTo>
                    <a:cubicBezTo>
                      <a:pt x="385788" y="57581"/>
                      <a:pt x="380788" y="41626"/>
                      <a:pt x="371787" y="29719"/>
                    </a:cubicBezTo>
                    <a:cubicBezTo>
                      <a:pt x="363119" y="18288"/>
                      <a:pt x="351785" y="11954"/>
                      <a:pt x="339974" y="11954"/>
                    </a:cubicBezTo>
                    <a:lnTo>
                      <a:pt x="156670" y="11954"/>
                    </a:lnTo>
                    <a:cubicBezTo>
                      <a:pt x="144812" y="11954"/>
                      <a:pt x="133525" y="18288"/>
                      <a:pt x="124810" y="29719"/>
                    </a:cubicBezTo>
                    <a:cubicBezTo>
                      <a:pt x="115762" y="41673"/>
                      <a:pt x="110809" y="57581"/>
                      <a:pt x="110809" y="74488"/>
                    </a:cubicBezTo>
                    <a:lnTo>
                      <a:pt x="98903" y="74488"/>
                    </a:lnTo>
                    <a:cubicBezTo>
                      <a:pt x="98903" y="33386"/>
                      <a:pt x="124810" y="0"/>
                      <a:pt x="15667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8023760" y="3417493"/>
              <a:ext cx="2577600" cy="2577600"/>
              <a:chOff x="5013867" y="1746991"/>
              <a:chExt cx="3573990" cy="3573990"/>
            </a:xfrm>
          </p:grpSpPr>
          <p:sp>
            <p:nvSpPr>
              <p:cNvPr id="16" name="任意多边形: 形状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13867" y="1746991"/>
                <a:ext cx="3573990" cy="3573990"/>
              </a:xfrm>
              <a:custGeom>
                <a:avLst/>
                <a:gdLst>
                  <a:gd name="connsiteX0" fmla="*/ 0 w 3573990"/>
                  <a:gd name="connsiteY0" fmla="*/ 1786995 h 3573990"/>
                  <a:gd name="connsiteX1" fmla="*/ 1786995 w 3573990"/>
                  <a:gd name="connsiteY1" fmla="*/ 0 h 3573990"/>
                  <a:gd name="connsiteX2" fmla="*/ 3573990 w 3573990"/>
                  <a:gd name="connsiteY2" fmla="*/ 1786995 h 3573990"/>
                  <a:gd name="connsiteX3" fmla="*/ 1786995 w 3573990"/>
                  <a:gd name="connsiteY3" fmla="*/ 3573990 h 3573990"/>
                  <a:gd name="connsiteX4" fmla="*/ 0 w 3573990"/>
                  <a:gd name="connsiteY4" fmla="*/ 1786995 h 35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3990" h="3573990">
                    <a:moveTo>
                      <a:pt x="0" y="1786995"/>
                    </a:moveTo>
                    <a:cubicBezTo>
                      <a:pt x="0" y="800065"/>
                      <a:pt x="800065" y="0"/>
                      <a:pt x="1786995" y="0"/>
                    </a:cubicBezTo>
                    <a:cubicBezTo>
                      <a:pt x="2773925" y="0"/>
                      <a:pt x="3573990" y="800065"/>
                      <a:pt x="3573990" y="1786995"/>
                    </a:cubicBezTo>
                    <a:cubicBezTo>
                      <a:pt x="3573990" y="2773925"/>
                      <a:pt x="2773925" y="3573990"/>
                      <a:pt x="1786995" y="3573990"/>
                    </a:cubicBezTo>
                    <a:cubicBezTo>
                      <a:pt x="800065" y="3573990"/>
                      <a:pt x="0" y="2773925"/>
                      <a:pt x="0" y="1786995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  <a:alpha val="1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1239" tIns="520123" rIns="1136408" bIns="520123" numCol="1" spcCol="127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lvl="0" indent="0"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18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715012" y="3922643"/>
                <a:ext cx="2563484" cy="707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lvl="1" indent="-114300" algn="ctr" defTabSz="533400"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等线" panose="02010600030101010101" charset="-122"/>
                    <a:cs typeface="Arial" panose="020B0604020202020204" pitchFamily="34" charset="0"/>
                  </a:rPr>
                  <a:t>Cachexia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6271271" y="2548393"/>
                <a:ext cx="1027147" cy="944036"/>
              </a:xfrm>
              <a:custGeom>
                <a:avLst/>
                <a:gdLst>
                  <a:gd name="connsiteX0" fmla="*/ 415119 w 491637"/>
                  <a:gd name="connsiteY0" fmla="*/ 306179 h 451857"/>
                  <a:gd name="connsiteX1" fmla="*/ 447998 w 491637"/>
                  <a:gd name="connsiteY1" fmla="*/ 306179 h 451857"/>
                  <a:gd name="connsiteX2" fmla="*/ 447998 w 491637"/>
                  <a:gd name="connsiteY2" fmla="*/ 318135 h 451857"/>
                  <a:gd name="connsiteX3" fmla="*/ 415119 w 491637"/>
                  <a:gd name="connsiteY3" fmla="*/ 318135 h 451857"/>
                  <a:gd name="connsiteX4" fmla="*/ 411979 w 491637"/>
                  <a:gd name="connsiteY4" fmla="*/ 315039 h 451857"/>
                  <a:gd name="connsiteX5" fmla="*/ 411979 w 491637"/>
                  <a:gd name="connsiteY5" fmla="*/ 309275 h 451857"/>
                  <a:gd name="connsiteX6" fmla="*/ 415119 w 491637"/>
                  <a:gd name="connsiteY6" fmla="*/ 306179 h 451857"/>
                  <a:gd name="connsiteX7" fmla="*/ 241180 w 491637"/>
                  <a:gd name="connsiteY7" fmla="*/ 306179 h 451857"/>
                  <a:gd name="connsiteX8" fmla="*/ 274184 w 491637"/>
                  <a:gd name="connsiteY8" fmla="*/ 306179 h 451857"/>
                  <a:gd name="connsiteX9" fmla="*/ 274184 w 491637"/>
                  <a:gd name="connsiteY9" fmla="*/ 318135 h 451857"/>
                  <a:gd name="connsiteX10" fmla="*/ 241180 w 491637"/>
                  <a:gd name="connsiteY10" fmla="*/ 318135 h 451857"/>
                  <a:gd name="connsiteX11" fmla="*/ 238081 w 491637"/>
                  <a:gd name="connsiteY11" fmla="*/ 315039 h 451857"/>
                  <a:gd name="connsiteX12" fmla="*/ 238081 w 491637"/>
                  <a:gd name="connsiteY12" fmla="*/ 309275 h 451857"/>
                  <a:gd name="connsiteX13" fmla="*/ 241180 w 491637"/>
                  <a:gd name="connsiteY13" fmla="*/ 306179 h 451857"/>
                  <a:gd name="connsiteX14" fmla="*/ 67370 w 491637"/>
                  <a:gd name="connsiteY14" fmla="*/ 306179 h 451857"/>
                  <a:gd name="connsiteX15" fmla="*/ 100201 w 491637"/>
                  <a:gd name="connsiteY15" fmla="*/ 306179 h 451857"/>
                  <a:gd name="connsiteX16" fmla="*/ 100201 w 491637"/>
                  <a:gd name="connsiteY16" fmla="*/ 318135 h 451857"/>
                  <a:gd name="connsiteX17" fmla="*/ 67370 w 491637"/>
                  <a:gd name="connsiteY17" fmla="*/ 318135 h 451857"/>
                  <a:gd name="connsiteX18" fmla="*/ 64282 w 491637"/>
                  <a:gd name="connsiteY18" fmla="*/ 315039 h 451857"/>
                  <a:gd name="connsiteX19" fmla="*/ 64282 w 491637"/>
                  <a:gd name="connsiteY19" fmla="*/ 309275 h 451857"/>
                  <a:gd name="connsiteX20" fmla="*/ 67370 w 491637"/>
                  <a:gd name="connsiteY20" fmla="*/ 306179 h 451857"/>
                  <a:gd name="connsiteX21" fmla="*/ 415119 w 491637"/>
                  <a:gd name="connsiteY21" fmla="*/ 254877 h 451857"/>
                  <a:gd name="connsiteX22" fmla="*/ 447998 w 491637"/>
                  <a:gd name="connsiteY22" fmla="*/ 254877 h 451857"/>
                  <a:gd name="connsiteX23" fmla="*/ 447998 w 491637"/>
                  <a:gd name="connsiteY23" fmla="*/ 266881 h 451857"/>
                  <a:gd name="connsiteX24" fmla="*/ 415119 w 491637"/>
                  <a:gd name="connsiteY24" fmla="*/ 266881 h 451857"/>
                  <a:gd name="connsiteX25" fmla="*/ 411979 w 491637"/>
                  <a:gd name="connsiteY25" fmla="*/ 263785 h 451857"/>
                  <a:gd name="connsiteX26" fmla="*/ 411979 w 491637"/>
                  <a:gd name="connsiteY26" fmla="*/ 257973 h 451857"/>
                  <a:gd name="connsiteX27" fmla="*/ 415119 w 491637"/>
                  <a:gd name="connsiteY27" fmla="*/ 254877 h 451857"/>
                  <a:gd name="connsiteX28" fmla="*/ 241180 w 491637"/>
                  <a:gd name="connsiteY28" fmla="*/ 254877 h 451857"/>
                  <a:gd name="connsiteX29" fmla="*/ 274184 w 491637"/>
                  <a:gd name="connsiteY29" fmla="*/ 254877 h 451857"/>
                  <a:gd name="connsiteX30" fmla="*/ 274184 w 491637"/>
                  <a:gd name="connsiteY30" fmla="*/ 266881 h 451857"/>
                  <a:gd name="connsiteX31" fmla="*/ 241180 w 491637"/>
                  <a:gd name="connsiteY31" fmla="*/ 266881 h 451857"/>
                  <a:gd name="connsiteX32" fmla="*/ 238081 w 491637"/>
                  <a:gd name="connsiteY32" fmla="*/ 263785 h 451857"/>
                  <a:gd name="connsiteX33" fmla="*/ 238081 w 491637"/>
                  <a:gd name="connsiteY33" fmla="*/ 257973 h 451857"/>
                  <a:gd name="connsiteX34" fmla="*/ 241180 w 491637"/>
                  <a:gd name="connsiteY34" fmla="*/ 254877 h 451857"/>
                  <a:gd name="connsiteX35" fmla="*/ 67370 w 491637"/>
                  <a:gd name="connsiteY35" fmla="*/ 254877 h 451857"/>
                  <a:gd name="connsiteX36" fmla="*/ 100201 w 491637"/>
                  <a:gd name="connsiteY36" fmla="*/ 254877 h 451857"/>
                  <a:gd name="connsiteX37" fmla="*/ 100201 w 491637"/>
                  <a:gd name="connsiteY37" fmla="*/ 266881 h 451857"/>
                  <a:gd name="connsiteX38" fmla="*/ 67370 w 491637"/>
                  <a:gd name="connsiteY38" fmla="*/ 266881 h 451857"/>
                  <a:gd name="connsiteX39" fmla="*/ 64282 w 491637"/>
                  <a:gd name="connsiteY39" fmla="*/ 263785 h 451857"/>
                  <a:gd name="connsiteX40" fmla="*/ 64282 w 491637"/>
                  <a:gd name="connsiteY40" fmla="*/ 257973 h 451857"/>
                  <a:gd name="connsiteX41" fmla="*/ 67370 w 491637"/>
                  <a:gd name="connsiteY41" fmla="*/ 254877 h 451857"/>
                  <a:gd name="connsiteX42" fmla="*/ 415119 w 491637"/>
                  <a:gd name="connsiteY42" fmla="*/ 204528 h 451857"/>
                  <a:gd name="connsiteX43" fmla="*/ 447998 w 491637"/>
                  <a:gd name="connsiteY43" fmla="*/ 204528 h 451857"/>
                  <a:gd name="connsiteX44" fmla="*/ 447998 w 491637"/>
                  <a:gd name="connsiteY44" fmla="*/ 216484 h 451857"/>
                  <a:gd name="connsiteX45" fmla="*/ 415119 w 491637"/>
                  <a:gd name="connsiteY45" fmla="*/ 216484 h 451857"/>
                  <a:gd name="connsiteX46" fmla="*/ 411979 w 491637"/>
                  <a:gd name="connsiteY46" fmla="*/ 213388 h 451857"/>
                  <a:gd name="connsiteX47" fmla="*/ 411979 w 491637"/>
                  <a:gd name="connsiteY47" fmla="*/ 207624 h 451857"/>
                  <a:gd name="connsiteX48" fmla="*/ 415119 w 491637"/>
                  <a:gd name="connsiteY48" fmla="*/ 204528 h 451857"/>
                  <a:gd name="connsiteX49" fmla="*/ 241180 w 491637"/>
                  <a:gd name="connsiteY49" fmla="*/ 204528 h 451857"/>
                  <a:gd name="connsiteX50" fmla="*/ 274184 w 491637"/>
                  <a:gd name="connsiteY50" fmla="*/ 204528 h 451857"/>
                  <a:gd name="connsiteX51" fmla="*/ 274184 w 491637"/>
                  <a:gd name="connsiteY51" fmla="*/ 216484 h 451857"/>
                  <a:gd name="connsiteX52" fmla="*/ 241180 w 491637"/>
                  <a:gd name="connsiteY52" fmla="*/ 216484 h 451857"/>
                  <a:gd name="connsiteX53" fmla="*/ 238081 w 491637"/>
                  <a:gd name="connsiteY53" fmla="*/ 213388 h 451857"/>
                  <a:gd name="connsiteX54" fmla="*/ 238081 w 491637"/>
                  <a:gd name="connsiteY54" fmla="*/ 207624 h 451857"/>
                  <a:gd name="connsiteX55" fmla="*/ 241180 w 491637"/>
                  <a:gd name="connsiteY55" fmla="*/ 204528 h 451857"/>
                  <a:gd name="connsiteX56" fmla="*/ 67370 w 491637"/>
                  <a:gd name="connsiteY56" fmla="*/ 204528 h 451857"/>
                  <a:gd name="connsiteX57" fmla="*/ 100201 w 491637"/>
                  <a:gd name="connsiteY57" fmla="*/ 204528 h 451857"/>
                  <a:gd name="connsiteX58" fmla="*/ 100201 w 491637"/>
                  <a:gd name="connsiteY58" fmla="*/ 216484 h 451857"/>
                  <a:gd name="connsiteX59" fmla="*/ 67370 w 491637"/>
                  <a:gd name="connsiteY59" fmla="*/ 216484 h 451857"/>
                  <a:gd name="connsiteX60" fmla="*/ 64282 w 491637"/>
                  <a:gd name="connsiteY60" fmla="*/ 213388 h 451857"/>
                  <a:gd name="connsiteX61" fmla="*/ 64282 w 491637"/>
                  <a:gd name="connsiteY61" fmla="*/ 207624 h 451857"/>
                  <a:gd name="connsiteX62" fmla="*/ 67370 w 491637"/>
                  <a:gd name="connsiteY62" fmla="*/ 204528 h 451857"/>
                  <a:gd name="connsiteX63" fmla="*/ 415119 w 491637"/>
                  <a:gd name="connsiteY63" fmla="*/ 151082 h 451857"/>
                  <a:gd name="connsiteX64" fmla="*/ 447998 w 491637"/>
                  <a:gd name="connsiteY64" fmla="*/ 151082 h 451857"/>
                  <a:gd name="connsiteX65" fmla="*/ 447998 w 491637"/>
                  <a:gd name="connsiteY65" fmla="*/ 163038 h 451857"/>
                  <a:gd name="connsiteX66" fmla="*/ 415119 w 491637"/>
                  <a:gd name="connsiteY66" fmla="*/ 163038 h 451857"/>
                  <a:gd name="connsiteX67" fmla="*/ 411979 w 491637"/>
                  <a:gd name="connsiteY67" fmla="*/ 159942 h 451857"/>
                  <a:gd name="connsiteX68" fmla="*/ 411979 w 491637"/>
                  <a:gd name="connsiteY68" fmla="*/ 154178 h 451857"/>
                  <a:gd name="connsiteX69" fmla="*/ 415119 w 491637"/>
                  <a:gd name="connsiteY69" fmla="*/ 151082 h 451857"/>
                  <a:gd name="connsiteX70" fmla="*/ 241180 w 491637"/>
                  <a:gd name="connsiteY70" fmla="*/ 151082 h 451857"/>
                  <a:gd name="connsiteX71" fmla="*/ 274184 w 491637"/>
                  <a:gd name="connsiteY71" fmla="*/ 151082 h 451857"/>
                  <a:gd name="connsiteX72" fmla="*/ 274184 w 491637"/>
                  <a:gd name="connsiteY72" fmla="*/ 163038 h 451857"/>
                  <a:gd name="connsiteX73" fmla="*/ 241180 w 491637"/>
                  <a:gd name="connsiteY73" fmla="*/ 163038 h 451857"/>
                  <a:gd name="connsiteX74" fmla="*/ 238081 w 491637"/>
                  <a:gd name="connsiteY74" fmla="*/ 159942 h 451857"/>
                  <a:gd name="connsiteX75" fmla="*/ 238081 w 491637"/>
                  <a:gd name="connsiteY75" fmla="*/ 154178 h 451857"/>
                  <a:gd name="connsiteX76" fmla="*/ 241180 w 491637"/>
                  <a:gd name="connsiteY76" fmla="*/ 151082 h 451857"/>
                  <a:gd name="connsiteX77" fmla="*/ 67370 w 491637"/>
                  <a:gd name="connsiteY77" fmla="*/ 151082 h 451857"/>
                  <a:gd name="connsiteX78" fmla="*/ 100201 w 491637"/>
                  <a:gd name="connsiteY78" fmla="*/ 151082 h 451857"/>
                  <a:gd name="connsiteX79" fmla="*/ 100201 w 491637"/>
                  <a:gd name="connsiteY79" fmla="*/ 163038 h 451857"/>
                  <a:gd name="connsiteX80" fmla="*/ 67370 w 491637"/>
                  <a:gd name="connsiteY80" fmla="*/ 163038 h 451857"/>
                  <a:gd name="connsiteX81" fmla="*/ 64282 w 491637"/>
                  <a:gd name="connsiteY81" fmla="*/ 159942 h 451857"/>
                  <a:gd name="connsiteX82" fmla="*/ 64282 w 491637"/>
                  <a:gd name="connsiteY82" fmla="*/ 154178 h 451857"/>
                  <a:gd name="connsiteX83" fmla="*/ 67370 w 491637"/>
                  <a:gd name="connsiteY83" fmla="*/ 151082 h 451857"/>
                  <a:gd name="connsiteX84" fmla="*/ 379243 w 491637"/>
                  <a:gd name="connsiteY84" fmla="*/ 99761 h 451857"/>
                  <a:gd name="connsiteX85" fmla="*/ 391138 w 491637"/>
                  <a:gd name="connsiteY85" fmla="*/ 99761 h 451857"/>
                  <a:gd name="connsiteX86" fmla="*/ 391138 w 491637"/>
                  <a:gd name="connsiteY86" fmla="*/ 414000 h 451857"/>
                  <a:gd name="connsiteX87" fmla="*/ 417070 w 491637"/>
                  <a:gd name="connsiteY87" fmla="*/ 439952 h 451857"/>
                  <a:gd name="connsiteX88" fmla="*/ 422066 w 491637"/>
                  <a:gd name="connsiteY88" fmla="*/ 439952 h 451857"/>
                  <a:gd name="connsiteX89" fmla="*/ 447998 w 491637"/>
                  <a:gd name="connsiteY89" fmla="*/ 414000 h 451857"/>
                  <a:gd name="connsiteX90" fmla="*/ 447998 w 491637"/>
                  <a:gd name="connsiteY90" fmla="*/ 318135 h 451857"/>
                  <a:gd name="connsiteX91" fmla="*/ 450849 w 491637"/>
                  <a:gd name="connsiteY91" fmla="*/ 318135 h 451857"/>
                  <a:gd name="connsiteX92" fmla="*/ 453941 w 491637"/>
                  <a:gd name="connsiteY92" fmla="*/ 315039 h 451857"/>
                  <a:gd name="connsiteX93" fmla="*/ 453941 w 491637"/>
                  <a:gd name="connsiteY93" fmla="*/ 309275 h 451857"/>
                  <a:gd name="connsiteX94" fmla="*/ 450849 w 491637"/>
                  <a:gd name="connsiteY94" fmla="*/ 306179 h 451857"/>
                  <a:gd name="connsiteX95" fmla="*/ 447998 w 491637"/>
                  <a:gd name="connsiteY95" fmla="*/ 306179 h 451857"/>
                  <a:gd name="connsiteX96" fmla="*/ 447998 w 491637"/>
                  <a:gd name="connsiteY96" fmla="*/ 266881 h 451857"/>
                  <a:gd name="connsiteX97" fmla="*/ 450849 w 491637"/>
                  <a:gd name="connsiteY97" fmla="*/ 266881 h 451857"/>
                  <a:gd name="connsiteX98" fmla="*/ 453941 w 491637"/>
                  <a:gd name="connsiteY98" fmla="*/ 263785 h 451857"/>
                  <a:gd name="connsiteX99" fmla="*/ 453941 w 491637"/>
                  <a:gd name="connsiteY99" fmla="*/ 257973 h 451857"/>
                  <a:gd name="connsiteX100" fmla="*/ 450849 w 491637"/>
                  <a:gd name="connsiteY100" fmla="*/ 254877 h 451857"/>
                  <a:gd name="connsiteX101" fmla="*/ 447998 w 491637"/>
                  <a:gd name="connsiteY101" fmla="*/ 254877 h 451857"/>
                  <a:gd name="connsiteX102" fmla="*/ 447998 w 491637"/>
                  <a:gd name="connsiteY102" fmla="*/ 216484 h 451857"/>
                  <a:gd name="connsiteX103" fmla="*/ 450849 w 491637"/>
                  <a:gd name="connsiteY103" fmla="*/ 216484 h 451857"/>
                  <a:gd name="connsiteX104" fmla="*/ 453941 w 491637"/>
                  <a:gd name="connsiteY104" fmla="*/ 213388 h 451857"/>
                  <a:gd name="connsiteX105" fmla="*/ 453941 w 491637"/>
                  <a:gd name="connsiteY105" fmla="*/ 207624 h 451857"/>
                  <a:gd name="connsiteX106" fmla="*/ 450849 w 491637"/>
                  <a:gd name="connsiteY106" fmla="*/ 204528 h 451857"/>
                  <a:gd name="connsiteX107" fmla="*/ 447998 w 491637"/>
                  <a:gd name="connsiteY107" fmla="*/ 204528 h 451857"/>
                  <a:gd name="connsiteX108" fmla="*/ 447998 w 491637"/>
                  <a:gd name="connsiteY108" fmla="*/ 163038 h 451857"/>
                  <a:gd name="connsiteX109" fmla="*/ 450849 w 491637"/>
                  <a:gd name="connsiteY109" fmla="*/ 163038 h 451857"/>
                  <a:gd name="connsiteX110" fmla="*/ 453941 w 491637"/>
                  <a:gd name="connsiteY110" fmla="*/ 159942 h 451857"/>
                  <a:gd name="connsiteX111" fmla="*/ 453941 w 491637"/>
                  <a:gd name="connsiteY111" fmla="*/ 154178 h 451857"/>
                  <a:gd name="connsiteX112" fmla="*/ 450849 w 491637"/>
                  <a:gd name="connsiteY112" fmla="*/ 151082 h 451857"/>
                  <a:gd name="connsiteX113" fmla="*/ 447998 w 491637"/>
                  <a:gd name="connsiteY113" fmla="*/ 151082 h 451857"/>
                  <a:gd name="connsiteX114" fmla="*/ 447998 w 491637"/>
                  <a:gd name="connsiteY114" fmla="*/ 99809 h 451857"/>
                  <a:gd name="connsiteX115" fmla="*/ 459893 w 491637"/>
                  <a:gd name="connsiteY115" fmla="*/ 99809 h 451857"/>
                  <a:gd name="connsiteX116" fmla="*/ 459893 w 491637"/>
                  <a:gd name="connsiteY116" fmla="*/ 414000 h 451857"/>
                  <a:gd name="connsiteX117" fmla="*/ 422066 w 491637"/>
                  <a:gd name="connsiteY117" fmla="*/ 451857 h 451857"/>
                  <a:gd name="connsiteX118" fmla="*/ 417070 w 491637"/>
                  <a:gd name="connsiteY118" fmla="*/ 451857 h 451857"/>
                  <a:gd name="connsiteX119" fmla="*/ 379243 w 491637"/>
                  <a:gd name="connsiteY119" fmla="*/ 414000 h 451857"/>
                  <a:gd name="connsiteX120" fmla="*/ 205345 w 491637"/>
                  <a:gd name="connsiteY120" fmla="*/ 99761 h 451857"/>
                  <a:gd name="connsiteX121" fmla="*/ 217255 w 491637"/>
                  <a:gd name="connsiteY121" fmla="*/ 99761 h 451857"/>
                  <a:gd name="connsiteX122" fmla="*/ 217255 w 491637"/>
                  <a:gd name="connsiteY122" fmla="*/ 414000 h 451857"/>
                  <a:gd name="connsiteX123" fmla="*/ 243218 w 491637"/>
                  <a:gd name="connsiteY123" fmla="*/ 439952 h 451857"/>
                  <a:gd name="connsiteX124" fmla="*/ 248220 w 491637"/>
                  <a:gd name="connsiteY124" fmla="*/ 439952 h 451857"/>
                  <a:gd name="connsiteX125" fmla="*/ 274184 w 491637"/>
                  <a:gd name="connsiteY125" fmla="*/ 414000 h 451857"/>
                  <a:gd name="connsiteX126" fmla="*/ 274184 w 491637"/>
                  <a:gd name="connsiteY126" fmla="*/ 318135 h 451857"/>
                  <a:gd name="connsiteX127" fmla="*/ 276994 w 491637"/>
                  <a:gd name="connsiteY127" fmla="*/ 318135 h 451857"/>
                  <a:gd name="connsiteX128" fmla="*/ 280142 w 491637"/>
                  <a:gd name="connsiteY128" fmla="*/ 315039 h 451857"/>
                  <a:gd name="connsiteX129" fmla="*/ 280142 w 491637"/>
                  <a:gd name="connsiteY129" fmla="*/ 309275 h 451857"/>
                  <a:gd name="connsiteX130" fmla="*/ 276994 w 491637"/>
                  <a:gd name="connsiteY130" fmla="*/ 306179 h 451857"/>
                  <a:gd name="connsiteX131" fmla="*/ 274184 w 491637"/>
                  <a:gd name="connsiteY131" fmla="*/ 306179 h 451857"/>
                  <a:gd name="connsiteX132" fmla="*/ 274184 w 491637"/>
                  <a:gd name="connsiteY132" fmla="*/ 266881 h 451857"/>
                  <a:gd name="connsiteX133" fmla="*/ 276994 w 491637"/>
                  <a:gd name="connsiteY133" fmla="*/ 266881 h 451857"/>
                  <a:gd name="connsiteX134" fmla="*/ 280142 w 491637"/>
                  <a:gd name="connsiteY134" fmla="*/ 263785 h 451857"/>
                  <a:gd name="connsiteX135" fmla="*/ 280142 w 491637"/>
                  <a:gd name="connsiteY135" fmla="*/ 257973 h 451857"/>
                  <a:gd name="connsiteX136" fmla="*/ 276994 w 491637"/>
                  <a:gd name="connsiteY136" fmla="*/ 254877 h 451857"/>
                  <a:gd name="connsiteX137" fmla="*/ 274184 w 491637"/>
                  <a:gd name="connsiteY137" fmla="*/ 254877 h 451857"/>
                  <a:gd name="connsiteX138" fmla="*/ 274184 w 491637"/>
                  <a:gd name="connsiteY138" fmla="*/ 216484 h 451857"/>
                  <a:gd name="connsiteX139" fmla="*/ 276994 w 491637"/>
                  <a:gd name="connsiteY139" fmla="*/ 216484 h 451857"/>
                  <a:gd name="connsiteX140" fmla="*/ 280142 w 491637"/>
                  <a:gd name="connsiteY140" fmla="*/ 213388 h 451857"/>
                  <a:gd name="connsiteX141" fmla="*/ 280142 w 491637"/>
                  <a:gd name="connsiteY141" fmla="*/ 207624 h 451857"/>
                  <a:gd name="connsiteX142" fmla="*/ 276994 w 491637"/>
                  <a:gd name="connsiteY142" fmla="*/ 204528 h 451857"/>
                  <a:gd name="connsiteX143" fmla="*/ 274184 w 491637"/>
                  <a:gd name="connsiteY143" fmla="*/ 204528 h 451857"/>
                  <a:gd name="connsiteX144" fmla="*/ 274184 w 491637"/>
                  <a:gd name="connsiteY144" fmla="*/ 163038 h 451857"/>
                  <a:gd name="connsiteX145" fmla="*/ 276994 w 491637"/>
                  <a:gd name="connsiteY145" fmla="*/ 163038 h 451857"/>
                  <a:gd name="connsiteX146" fmla="*/ 280142 w 491637"/>
                  <a:gd name="connsiteY146" fmla="*/ 159942 h 451857"/>
                  <a:gd name="connsiteX147" fmla="*/ 280142 w 491637"/>
                  <a:gd name="connsiteY147" fmla="*/ 154178 h 451857"/>
                  <a:gd name="connsiteX148" fmla="*/ 276994 w 491637"/>
                  <a:gd name="connsiteY148" fmla="*/ 151082 h 451857"/>
                  <a:gd name="connsiteX149" fmla="*/ 274184 w 491637"/>
                  <a:gd name="connsiteY149" fmla="*/ 151082 h 451857"/>
                  <a:gd name="connsiteX150" fmla="*/ 274184 w 491637"/>
                  <a:gd name="connsiteY150" fmla="*/ 99809 h 451857"/>
                  <a:gd name="connsiteX151" fmla="*/ 286094 w 491637"/>
                  <a:gd name="connsiteY151" fmla="*/ 99809 h 451857"/>
                  <a:gd name="connsiteX152" fmla="*/ 286094 w 491637"/>
                  <a:gd name="connsiteY152" fmla="*/ 414000 h 451857"/>
                  <a:gd name="connsiteX153" fmla="*/ 248220 w 491637"/>
                  <a:gd name="connsiteY153" fmla="*/ 451857 h 451857"/>
                  <a:gd name="connsiteX154" fmla="*/ 243218 w 491637"/>
                  <a:gd name="connsiteY154" fmla="*/ 451857 h 451857"/>
                  <a:gd name="connsiteX155" fmla="*/ 205345 w 491637"/>
                  <a:gd name="connsiteY155" fmla="*/ 414000 h 451857"/>
                  <a:gd name="connsiteX156" fmla="*/ 31447 w 491637"/>
                  <a:gd name="connsiteY156" fmla="*/ 99761 h 451857"/>
                  <a:gd name="connsiteX157" fmla="*/ 43342 w 491637"/>
                  <a:gd name="connsiteY157" fmla="*/ 99761 h 451857"/>
                  <a:gd name="connsiteX158" fmla="*/ 43342 w 491637"/>
                  <a:gd name="connsiteY158" fmla="*/ 414000 h 451857"/>
                  <a:gd name="connsiteX159" fmla="*/ 69274 w 491637"/>
                  <a:gd name="connsiteY159" fmla="*/ 439952 h 451857"/>
                  <a:gd name="connsiteX160" fmla="*/ 74270 w 491637"/>
                  <a:gd name="connsiteY160" fmla="*/ 439952 h 451857"/>
                  <a:gd name="connsiteX161" fmla="*/ 100201 w 491637"/>
                  <a:gd name="connsiteY161" fmla="*/ 414000 h 451857"/>
                  <a:gd name="connsiteX162" fmla="*/ 100201 w 491637"/>
                  <a:gd name="connsiteY162" fmla="*/ 318135 h 451857"/>
                  <a:gd name="connsiteX163" fmla="*/ 103056 w 491637"/>
                  <a:gd name="connsiteY163" fmla="*/ 318135 h 451857"/>
                  <a:gd name="connsiteX164" fmla="*/ 106145 w 491637"/>
                  <a:gd name="connsiteY164" fmla="*/ 315039 h 451857"/>
                  <a:gd name="connsiteX165" fmla="*/ 106145 w 491637"/>
                  <a:gd name="connsiteY165" fmla="*/ 309275 h 451857"/>
                  <a:gd name="connsiteX166" fmla="*/ 103056 w 491637"/>
                  <a:gd name="connsiteY166" fmla="*/ 306179 h 451857"/>
                  <a:gd name="connsiteX167" fmla="*/ 100201 w 491637"/>
                  <a:gd name="connsiteY167" fmla="*/ 306179 h 451857"/>
                  <a:gd name="connsiteX168" fmla="*/ 100201 w 491637"/>
                  <a:gd name="connsiteY168" fmla="*/ 266881 h 451857"/>
                  <a:gd name="connsiteX169" fmla="*/ 103056 w 491637"/>
                  <a:gd name="connsiteY169" fmla="*/ 266881 h 451857"/>
                  <a:gd name="connsiteX170" fmla="*/ 106145 w 491637"/>
                  <a:gd name="connsiteY170" fmla="*/ 263785 h 451857"/>
                  <a:gd name="connsiteX171" fmla="*/ 106145 w 491637"/>
                  <a:gd name="connsiteY171" fmla="*/ 257973 h 451857"/>
                  <a:gd name="connsiteX172" fmla="*/ 103056 w 491637"/>
                  <a:gd name="connsiteY172" fmla="*/ 254877 h 451857"/>
                  <a:gd name="connsiteX173" fmla="*/ 100201 w 491637"/>
                  <a:gd name="connsiteY173" fmla="*/ 254877 h 451857"/>
                  <a:gd name="connsiteX174" fmla="*/ 100201 w 491637"/>
                  <a:gd name="connsiteY174" fmla="*/ 216484 h 451857"/>
                  <a:gd name="connsiteX175" fmla="*/ 103056 w 491637"/>
                  <a:gd name="connsiteY175" fmla="*/ 216484 h 451857"/>
                  <a:gd name="connsiteX176" fmla="*/ 106145 w 491637"/>
                  <a:gd name="connsiteY176" fmla="*/ 213388 h 451857"/>
                  <a:gd name="connsiteX177" fmla="*/ 106145 w 491637"/>
                  <a:gd name="connsiteY177" fmla="*/ 207624 h 451857"/>
                  <a:gd name="connsiteX178" fmla="*/ 103056 w 491637"/>
                  <a:gd name="connsiteY178" fmla="*/ 204528 h 451857"/>
                  <a:gd name="connsiteX179" fmla="*/ 100201 w 491637"/>
                  <a:gd name="connsiteY179" fmla="*/ 204528 h 451857"/>
                  <a:gd name="connsiteX180" fmla="*/ 100201 w 491637"/>
                  <a:gd name="connsiteY180" fmla="*/ 163038 h 451857"/>
                  <a:gd name="connsiteX181" fmla="*/ 103056 w 491637"/>
                  <a:gd name="connsiteY181" fmla="*/ 163038 h 451857"/>
                  <a:gd name="connsiteX182" fmla="*/ 106145 w 491637"/>
                  <a:gd name="connsiteY182" fmla="*/ 159942 h 451857"/>
                  <a:gd name="connsiteX183" fmla="*/ 106145 w 491637"/>
                  <a:gd name="connsiteY183" fmla="*/ 154178 h 451857"/>
                  <a:gd name="connsiteX184" fmla="*/ 103056 w 491637"/>
                  <a:gd name="connsiteY184" fmla="*/ 151082 h 451857"/>
                  <a:gd name="connsiteX185" fmla="*/ 100201 w 491637"/>
                  <a:gd name="connsiteY185" fmla="*/ 151082 h 451857"/>
                  <a:gd name="connsiteX186" fmla="*/ 100201 w 491637"/>
                  <a:gd name="connsiteY186" fmla="*/ 99809 h 451857"/>
                  <a:gd name="connsiteX187" fmla="*/ 112097 w 491637"/>
                  <a:gd name="connsiteY187" fmla="*/ 99809 h 451857"/>
                  <a:gd name="connsiteX188" fmla="*/ 112097 w 491637"/>
                  <a:gd name="connsiteY188" fmla="*/ 414000 h 451857"/>
                  <a:gd name="connsiteX189" fmla="*/ 74270 w 491637"/>
                  <a:gd name="connsiteY189" fmla="*/ 451857 h 451857"/>
                  <a:gd name="connsiteX190" fmla="*/ 69274 w 491637"/>
                  <a:gd name="connsiteY190" fmla="*/ 451857 h 451857"/>
                  <a:gd name="connsiteX191" fmla="*/ 31447 w 491637"/>
                  <a:gd name="connsiteY191" fmla="*/ 414000 h 451857"/>
                  <a:gd name="connsiteX192" fmla="*/ 619 w 491637"/>
                  <a:gd name="connsiteY192" fmla="*/ 46151 h 451857"/>
                  <a:gd name="connsiteX193" fmla="*/ 491066 w 491637"/>
                  <a:gd name="connsiteY193" fmla="*/ 46151 h 451857"/>
                  <a:gd name="connsiteX194" fmla="*/ 491066 w 491637"/>
                  <a:gd name="connsiteY194" fmla="*/ 69317 h 451857"/>
                  <a:gd name="connsiteX195" fmla="*/ 619 w 491637"/>
                  <a:gd name="connsiteY195" fmla="*/ 69317 h 451857"/>
                  <a:gd name="connsiteX196" fmla="*/ 298 w 491637"/>
                  <a:gd name="connsiteY196" fmla="*/ 45831 h 451857"/>
                  <a:gd name="connsiteX197" fmla="*/ 298 w 491637"/>
                  <a:gd name="connsiteY197" fmla="*/ 69639 h 451857"/>
                  <a:gd name="connsiteX198" fmla="*/ 491439 w 491637"/>
                  <a:gd name="connsiteY198" fmla="*/ 69639 h 451857"/>
                  <a:gd name="connsiteX199" fmla="*/ 491439 w 491637"/>
                  <a:gd name="connsiteY199" fmla="*/ 45831 h 451857"/>
                  <a:gd name="connsiteX200" fmla="*/ 0 w 491637"/>
                  <a:gd name="connsiteY200" fmla="*/ 45533 h 451857"/>
                  <a:gd name="connsiteX201" fmla="*/ 491637 w 491637"/>
                  <a:gd name="connsiteY201" fmla="*/ 45533 h 451857"/>
                  <a:gd name="connsiteX202" fmla="*/ 491637 w 491637"/>
                  <a:gd name="connsiteY202" fmla="*/ 69936 h 451857"/>
                  <a:gd name="connsiteX203" fmla="*/ 0 w 491637"/>
                  <a:gd name="connsiteY203" fmla="*/ 69936 h 451857"/>
                  <a:gd name="connsiteX204" fmla="*/ 383097 w 491637"/>
                  <a:gd name="connsiteY204" fmla="*/ 11904 h 451857"/>
                  <a:gd name="connsiteX205" fmla="*/ 456420 w 491637"/>
                  <a:gd name="connsiteY205" fmla="*/ 11904 h 451857"/>
                  <a:gd name="connsiteX206" fmla="*/ 456420 w 491637"/>
                  <a:gd name="connsiteY206" fmla="*/ 18761 h 451857"/>
                  <a:gd name="connsiteX207" fmla="*/ 383097 w 491637"/>
                  <a:gd name="connsiteY207" fmla="*/ 18761 h 451857"/>
                  <a:gd name="connsiteX208" fmla="*/ 209204 w 491637"/>
                  <a:gd name="connsiteY208" fmla="*/ 11904 h 451857"/>
                  <a:gd name="connsiteX209" fmla="*/ 282616 w 491637"/>
                  <a:gd name="connsiteY209" fmla="*/ 11904 h 451857"/>
                  <a:gd name="connsiteX210" fmla="*/ 282616 w 491637"/>
                  <a:gd name="connsiteY210" fmla="*/ 18761 h 451857"/>
                  <a:gd name="connsiteX211" fmla="*/ 209204 w 491637"/>
                  <a:gd name="connsiteY211" fmla="*/ 18761 h 451857"/>
                  <a:gd name="connsiteX212" fmla="*/ 35348 w 491637"/>
                  <a:gd name="connsiteY212" fmla="*/ 11904 h 451857"/>
                  <a:gd name="connsiteX213" fmla="*/ 108671 w 491637"/>
                  <a:gd name="connsiteY213" fmla="*/ 11904 h 451857"/>
                  <a:gd name="connsiteX214" fmla="*/ 108671 w 491637"/>
                  <a:gd name="connsiteY214" fmla="*/ 18761 h 451857"/>
                  <a:gd name="connsiteX215" fmla="*/ 35348 w 491637"/>
                  <a:gd name="connsiteY215" fmla="*/ 18761 h 451857"/>
                  <a:gd name="connsiteX216" fmla="*/ 375870 w 491637"/>
                  <a:gd name="connsiteY216" fmla="*/ 0 h 451857"/>
                  <a:gd name="connsiteX217" fmla="*/ 463563 w 491637"/>
                  <a:gd name="connsiteY217" fmla="*/ 0 h 451857"/>
                  <a:gd name="connsiteX218" fmla="*/ 463563 w 491637"/>
                  <a:gd name="connsiteY218" fmla="*/ 11904 h 451857"/>
                  <a:gd name="connsiteX219" fmla="*/ 456420 w 491637"/>
                  <a:gd name="connsiteY219" fmla="*/ 11904 h 451857"/>
                  <a:gd name="connsiteX220" fmla="*/ 456420 w 491637"/>
                  <a:gd name="connsiteY220" fmla="*/ 5952 h 451857"/>
                  <a:gd name="connsiteX221" fmla="*/ 383097 w 491637"/>
                  <a:gd name="connsiteY221" fmla="*/ 5952 h 451857"/>
                  <a:gd name="connsiteX222" fmla="*/ 383097 w 491637"/>
                  <a:gd name="connsiteY222" fmla="*/ 11904 h 451857"/>
                  <a:gd name="connsiteX223" fmla="*/ 375870 w 491637"/>
                  <a:gd name="connsiteY223" fmla="*/ 11904 h 451857"/>
                  <a:gd name="connsiteX224" fmla="*/ 201972 w 491637"/>
                  <a:gd name="connsiteY224" fmla="*/ 0 h 451857"/>
                  <a:gd name="connsiteX225" fmla="*/ 289764 w 491637"/>
                  <a:gd name="connsiteY225" fmla="*/ 0 h 451857"/>
                  <a:gd name="connsiteX226" fmla="*/ 289764 w 491637"/>
                  <a:gd name="connsiteY226" fmla="*/ 11904 h 451857"/>
                  <a:gd name="connsiteX227" fmla="*/ 282616 w 491637"/>
                  <a:gd name="connsiteY227" fmla="*/ 11904 h 451857"/>
                  <a:gd name="connsiteX228" fmla="*/ 282616 w 491637"/>
                  <a:gd name="connsiteY228" fmla="*/ 5952 h 451857"/>
                  <a:gd name="connsiteX229" fmla="*/ 209204 w 491637"/>
                  <a:gd name="connsiteY229" fmla="*/ 5952 h 451857"/>
                  <a:gd name="connsiteX230" fmla="*/ 209204 w 491637"/>
                  <a:gd name="connsiteY230" fmla="*/ 11904 h 451857"/>
                  <a:gd name="connsiteX231" fmla="*/ 201972 w 491637"/>
                  <a:gd name="connsiteY231" fmla="*/ 11904 h 451857"/>
                  <a:gd name="connsiteX232" fmla="*/ 28074 w 491637"/>
                  <a:gd name="connsiteY232" fmla="*/ 0 h 451857"/>
                  <a:gd name="connsiteX233" fmla="*/ 115866 w 491637"/>
                  <a:gd name="connsiteY233" fmla="*/ 0 h 451857"/>
                  <a:gd name="connsiteX234" fmla="*/ 115866 w 491637"/>
                  <a:gd name="connsiteY234" fmla="*/ 11904 h 451857"/>
                  <a:gd name="connsiteX235" fmla="*/ 108671 w 491637"/>
                  <a:gd name="connsiteY235" fmla="*/ 11904 h 451857"/>
                  <a:gd name="connsiteX236" fmla="*/ 108671 w 491637"/>
                  <a:gd name="connsiteY236" fmla="*/ 5952 h 451857"/>
                  <a:gd name="connsiteX237" fmla="*/ 35348 w 491637"/>
                  <a:gd name="connsiteY237" fmla="*/ 5952 h 451857"/>
                  <a:gd name="connsiteX238" fmla="*/ 35348 w 491637"/>
                  <a:gd name="connsiteY238" fmla="*/ 11904 h 451857"/>
                  <a:gd name="connsiteX239" fmla="*/ 28074 w 491637"/>
                  <a:gd name="connsiteY239" fmla="*/ 11904 h 45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491637" h="451857">
                    <a:moveTo>
                      <a:pt x="415119" y="306179"/>
                    </a:moveTo>
                    <a:lnTo>
                      <a:pt x="447998" y="306179"/>
                    </a:lnTo>
                    <a:lnTo>
                      <a:pt x="447998" y="318135"/>
                    </a:lnTo>
                    <a:lnTo>
                      <a:pt x="415119" y="318135"/>
                    </a:lnTo>
                    <a:cubicBezTo>
                      <a:pt x="413454" y="318135"/>
                      <a:pt x="411979" y="316754"/>
                      <a:pt x="411979" y="315039"/>
                    </a:cubicBezTo>
                    <a:lnTo>
                      <a:pt x="411979" y="309275"/>
                    </a:lnTo>
                    <a:cubicBezTo>
                      <a:pt x="411979" y="307608"/>
                      <a:pt x="413359" y="306179"/>
                      <a:pt x="415119" y="306179"/>
                    </a:cubicBezTo>
                    <a:close/>
                    <a:moveTo>
                      <a:pt x="241180" y="306179"/>
                    </a:moveTo>
                    <a:lnTo>
                      <a:pt x="274184" y="306179"/>
                    </a:lnTo>
                    <a:lnTo>
                      <a:pt x="274184" y="318135"/>
                    </a:lnTo>
                    <a:lnTo>
                      <a:pt x="241180" y="318135"/>
                    </a:lnTo>
                    <a:cubicBezTo>
                      <a:pt x="239511" y="318135"/>
                      <a:pt x="238081" y="316754"/>
                      <a:pt x="238081" y="315039"/>
                    </a:cubicBezTo>
                    <a:lnTo>
                      <a:pt x="238081" y="309275"/>
                    </a:lnTo>
                    <a:cubicBezTo>
                      <a:pt x="238081" y="307608"/>
                      <a:pt x="239464" y="306179"/>
                      <a:pt x="241180" y="306179"/>
                    </a:cubicBezTo>
                    <a:close/>
                    <a:moveTo>
                      <a:pt x="67370" y="306179"/>
                    </a:moveTo>
                    <a:lnTo>
                      <a:pt x="100201" y="306179"/>
                    </a:lnTo>
                    <a:lnTo>
                      <a:pt x="100201" y="318135"/>
                    </a:lnTo>
                    <a:lnTo>
                      <a:pt x="67370" y="318135"/>
                    </a:lnTo>
                    <a:cubicBezTo>
                      <a:pt x="65707" y="318135"/>
                      <a:pt x="64282" y="316754"/>
                      <a:pt x="64282" y="315039"/>
                    </a:cubicBezTo>
                    <a:lnTo>
                      <a:pt x="64282" y="309275"/>
                    </a:lnTo>
                    <a:cubicBezTo>
                      <a:pt x="64282" y="307608"/>
                      <a:pt x="65660" y="306179"/>
                      <a:pt x="67370" y="306179"/>
                    </a:cubicBezTo>
                    <a:close/>
                    <a:moveTo>
                      <a:pt x="415119" y="254877"/>
                    </a:moveTo>
                    <a:lnTo>
                      <a:pt x="447998" y="254877"/>
                    </a:lnTo>
                    <a:lnTo>
                      <a:pt x="447998" y="266881"/>
                    </a:lnTo>
                    <a:lnTo>
                      <a:pt x="415119" y="266881"/>
                    </a:lnTo>
                    <a:cubicBezTo>
                      <a:pt x="413454" y="266881"/>
                      <a:pt x="411979" y="265499"/>
                      <a:pt x="411979" y="263785"/>
                    </a:cubicBezTo>
                    <a:lnTo>
                      <a:pt x="411979" y="257973"/>
                    </a:lnTo>
                    <a:cubicBezTo>
                      <a:pt x="411979" y="256306"/>
                      <a:pt x="413359" y="254877"/>
                      <a:pt x="415119" y="254877"/>
                    </a:cubicBezTo>
                    <a:close/>
                    <a:moveTo>
                      <a:pt x="241180" y="254877"/>
                    </a:moveTo>
                    <a:lnTo>
                      <a:pt x="274184" y="254877"/>
                    </a:lnTo>
                    <a:lnTo>
                      <a:pt x="274184" y="266881"/>
                    </a:lnTo>
                    <a:lnTo>
                      <a:pt x="241180" y="266881"/>
                    </a:lnTo>
                    <a:cubicBezTo>
                      <a:pt x="239511" y="266881"/>
                      <a:pt x="238081" y="265499"/>
                      <a:pt x="238081" y="263785"/>
                    </a:cubicBezTo>
                    <a:lnTo>
                      <a:pt x="238081" y="257973"/>
                    </a:lnTo>
                    <a:cubicBezTo>
                      <a:pt x="238081" y="256306"/>
                      <a:pt x="239464" y="254877"/>
                      <a:pt x="241180" y="254877"/>
                    </a:cubicBezTo>
                    <a:close/>
                    <a:moveTo>
                      <a:pt x="67370" y="254877"/>
                    </a:moveTo>
                    <a:lnTo>
                      <a:pt x="100201" y="254877"/>
                    </a:lnTo>
                    <a:lnTo>
                      <a:pt x="100201" y="266881"/>
                    </a:lnTo>
                    <a:lnTo>
                      <a:pt x="67370" y="266881"/>
                    </a:lnTo>
                    <a:cubicBezTo>
                      <a:pt x="65707" y="266881"/>
                      <a:pt x="64282" y="265499"/>
                      <a:pt x="64282" y="263785"/>
                    </a:cubicBezTo>
                    <a:lnTo>
                      <a:pt x="64282" y="257973"/>
                    </a:lnTo>
                    <a:cubicBezTo>
                      <a:pt x="64282" y="256306"/>
                      <a:pt x="65660" y="254877"/>
                      <a:pt x="67370" y="254877"/>
                    </a:cubicBezTo>
                    <a:close/>
                    <a:moveTo>
                      <a:pt x="415119" y="204528"/>
                    </a:moveTo>
                    <a:lnTo>
                      <a:pt x="447998" y="204528"/>
                    </a:lnTo>
                    <a:lnTo>
                      <a:pt x="447998" y="216484"/>
                    </a:lnTo>
                    <a:lnTo>
                      <a:pt x="415119" y="216484"/>
                    </a:lnTo>
                    <a:cubicBezTo>
                      <a:pt x="413454" y="216484"/>
                      <a:pt x="411979" y="215150"/>
                      <a:pt x="411979" y="213388"/>
                    </a:cubicBezTo>
                    <a:lnTo>
                      <a:pt x="411979" y="207624"/>
                    </a:lnTo>
                    <a:cubicBezTo>
                      <a:pt x="411979" y="205957"/>
                      <a:pt x="413359" y="204528"/>
                      <a:pt x="415119" y="204528"/>
                    </a:cubicBezTo>
                    <a:close/>
                    <a:moveTo>
                      <a:pt x="241180" y="204528"/>
                    </a:moveTo>
                    <a:lnTo>
                      <a:pt x="274184" y="204528"/>
                    </a:lnTo>
                    <a:lnTo>
                      <a:pt x="274184" y="216484"/>
                    </a:lnTo>
                    <a:lnTo>
                      <a:pt x="241180" y="216484"/>
                    </a:lnTo>
                    <a:cubicBezTo>
                      <a:pt x="239511" y="216484"/>
                      <a:pt x="238081" y="215150"/>
                      <a:pt x="238081" y="213388"/>
                    </a:cubicBezTo>
                    <a:lnTo>
                      <a:pt x="238081" y="207624"/>
                    </a:lnTo>
                    <a:cubicBezTo>
                      <a:pt x="238081" y="205957"/>
                      <a:pt x="239464" y="204528"/>
                      <a:pt x="241180" y="204528"/>
                    </a:cubicBezTo>
                    <a:close/>
                    <a:moveTo>
                      <a:pt x="67370" y="204528"/>
                    </a:moveTo>
                    <a:lnTo>
                      <a:pt x="100201" y="204528"/>
                    </a:lnTo>
                    <a:lnTo>
                      <a:pt x="100201" y="216484"/>
                    </a:lnTo>
                    <a:lnTo>
                      <a:pt x="67370" y="216484"/>
                    </a:lnTo>
                    <a:cubicBezTo>
                      <a:pt x="65707" y="216484"/>
                      <a:pt x="64282" y="215150"/>
                      <a:pt x="64282" y="213388"/>
                    </a:cubicBezTo>
                    <a:lnTo>
                      <a:pt x="64282" y="207624"/>
                    </a:lnTo>
                    <a:cubicBezTo>
                      <a:pt x="64282" y="205957"/>
                      <a:pt x="65660" y="204528"/>
                      <a:pt x="67370" y="204528"/>
                    </a:cubicBezTo>
                    <a:close/>
                    <a:moveTo>
                      <a:pt x="415119" y="151082"/>
                    </a:moveTo>
                    <a:lnTo>
                      <a:pt x="447998" y="151082"/>
                    </a:lnTo>
                    <a:lnTo>
                      <a:pt x="447998" y="163038"/>
                    </a:lnTo>
                    <a:lnTo>
                      <a:pt x="415119" y="163038"/>
                    </a:lnTo>
                    <a:cubicBezTo>
                      <a:pt x="413454" y="163038"/>
                      <a:pt x="411979" y="161657"/>
                      <a:pt x="411979" y="159942"/>
                    </a:cubicBezTo>
                    <a:lnTo>
                      <a:pt x="411979" y="154178"/>
                    </a:lnTo>
                    <a:cubicBezTo>
                      <a:pt x="411979" y="152511"/>
                      <a:pt x="413359" y="151082"/>
                      <a:pt x="415119" y="151082"/>
                    </a:cubicBezTo>
                    <a:close/>
                    <a:moveTo>
                      <a:pt x="241180" y="151082"/>
                    </a:moveTo>
                    <a:lnTo>
                      <a:pt x="274184" y="151082"/>
                    </a:lnTo>
                    <a:lnTo>
                      <a:pt x="274184" y="163038"/>
                    </a:lnTo>
                    <a:lnTo>
                      <a:pt x="241180" y="163038"/>
                    </a:lnTo>
                    <a:cubicBezTo>
                      <a:pt x="239511" y="163038"/>
                      <a:pt x="238081" y="161657"/>
                      <a:pt x="238081" y="159942"/>
                    </a:cubicBezTo>
                    <a:lnTo>
                      <a:pt x="238081" y="154178"/>
                    </a:lnTo>
                    <a:cubicBezTo>
                      <a:pt x="238081" y="152511"/>
                      <a:pt x="239464" y="151082"/>
                      <a:pt x="241180" y="151082"/>
                    </a:cubicBezTo>
                    <a:close/>
                    <a:moveTo>
                      <a:pt x="67370" y="151082"/>
                    </a:moveTo>
                    <a:lnTo>
                      <a:pt x="100201" y="151082"/>
                    </a:lnTo>
                    <a:lnTo>
                      <a:pt x="100201" y="163038"/>
                    </a:lnTo>
                    <a:lnTo>
                      <a:pt x="67370" y="163038"/>
                    </a:lnTo>
                    <a:cubicBezTo>
                      <a:pt x="65707" y="163038"/>
                      <a:pt x="64282" y="161657"/>
                      <a:pt x="64282" y="159942"/>
                    </a:cubicBezTo>
                    <a:lnTo>
                      <a:pt x="64282" y="154178"/>
                    </a:lnTo>
                    <a:cubicBezTo>
                      <a:pt x="64282" y="152511"/>
                      <a:pt x="65660" y="151082"/>
                      <a:pt x="67370" y="151082"/>
                    </a:cubicBezTo>
                    <a:close/>
                    <a:moveTo>
                      <a:pt x="379243" y="99761"/>
                    </a:moveTo>
                    <a:lnTo>
                      <a:pt x="391138" y="99761"/>
                    </a:lnTo>
                    <a:lnTo>
                      <a:pt x="391138" y="414000"/>
                    </a:lnTo>
                    <a:cubicBezTo>
                      <a:pt x="391138" y="428286"/>
                      <a:pt x="402795" y="439952"/>
                      <a:pt x="417070" y="439952"/>
                    </a:cubicBezTo>
                    <a:lnTo>
                      <a:pt x="422066" y="439952"/>
                    </a:lnTo>
                    <a:cubicBezTo>
                      <a:pt x="436341" y="439952"/>
                      <a:pt x="447998" y="428286"/>
                      <a:pt x="447998" y="414000"/>
                    </a:cubicBezTo>
                    <a:lnTo>
                      <a:pt x="447998" y="318135"/>
                    </a:lnTo>
                    <a:lnTo>
                      <a:pt x="450849" y="318135"/>
                    </a:lnTo>
                    <a:cubicBezTo>
                      <a:pt x="452514" y="318135"/>
                      <a:pt x="453941" y="316754"/>
                      <a:pt x="453941" y="315039"/>
                    </a:cubicBezTo>
                    <a:lnTo>
                      <a:pt x="453941" y="309275"/>
                    </a:lnTo>
                    <a:cubicBezTo>
                      <a:pt x="453941" y="307513"/>
                      <a:pt x="452514" y="306179"/>
                      <a:pt x="450849" y="306179"/>
                    </a:cubicBezTo>
                    <a:lnTo>
                      <a:pt x="447998" y="306179"/>
                    </a:lnTo>
                    <a:lnTo>
                      <a:pt x="447998" y="266881"/>
                    </a:lnTo>
                    <a:lnTo>
                      <a:pt x="450849" y="266881"/>
                    </a:lnTo>
                    <a:cubicBezTo>
                      <a:pt x="452514" y="266881"/>
                      <a:pt x="453941" y="265499"/>
                      <a:pt x="453941" y="263785"/>
                    </a:cubicBezTo>
                    <a:lnTo>
                      <a:pt x="453941" y="257973"/>
                    </a:lnTo>
                    <a:cubicBezTo>
                      <a:pt x="453941" y="256258"/>
                      <a:pt x="452514" y="254877"/>
                      <a:pt x="450849" y="254877"/>
                    </a:cubicBezTo>
                    <a:lnTo>
                      <a:pt x="447998" y="254877"/>
                    </a:lnTo>
                    <a:lnTo>
                      <a:pt x="447998" y="216484"/>
                    </a:lnTo>
                    <a:lnTo>
                      <a:pt x="450849" y="216484"/>
                    </a:lnTo>
                    <a:cubicBezTo>
                      <a:pt x="452514" y="216484"/>
                      <a:pt x="453941" y="215055"/>
                      <a:pt x="453941" y="213388"/>
                    </a:cubicBezTo>
                    <a:lnTo>
                      <a:pt x="453941" y="207624"/>
                    </a:lnTo>
                    <a:cubicBezTo>
                      <a:pt x="453941" y="205909"/>
                      <a:pt x="452514" y="204528"/>
                      <a:pt x="450849" y="204528"/>
                    </a:cubicBezTo>
                    <a:lnTo>
                      <a:pt x="447998" y="204528"/>
                    </a:lnTo>
                    <a:lnTo>
                      <a:pt x="447998" y="163038"/>
                    </a:lnTo>
                    <a:lnTo>
                      <a:pt x="450849" y="163038"/>
                    </a:lnTo>
                    <a:cubicBezTo>
                      <a:pt x="452514" y="163038"/>
                      <a:pt x="453941" y="161657"/>
                      <a:pt x="453941" y="159942"/>
                    </a:cubicBezTo>
                    <a:lnTo>
                      <a:pt x="453941" y="154178"/>
                    </a:lnTo>
                    <a:cubicBezTo>
                      <a:pt x="453941" y="152416"/>
                      <a:pt x="452514" y="151082"/>
                      <a:pt x="450849" y="151082"/>
                    </a:cubicBezTo>
                    <a:lnTo>
                      <a:pt x="447998" y="151082"/>
                    </a:lnTo>
                    <a:lnTo>
                      <a:pt x="447998" y="99809"/>
                    </a:lnTo>
                    <a:lnTo>
                      <a:pt x="459893" y="99809"/>
                    </a:lnTo>
                    <a:lnTo>
                      <a:pt x="459893" y="414000"/>
                    </a:lnTo>
                    <a:cubicBezTo>
                      <a:pt x="459893" y="434857"/>
                      <a:pt x="442859" y="451857"/>
                      <a:pt x="422066" y="451857"/>
                    </a:cubicBezTo>
                    <a:lnTo>
                      <a:pt x="417070" y="451857"/>
                    </a:lnTo>
                    <a:cubicBezTo>
                      <a:pt x="396182" y="451857"/>
                      <a:pt x="379243" y="434857"/>
                      <a:pt x="379243" y="414000"/>
                    </a:cubicBezTo>
                    <a:close/>
                    <a:moveTo>
                      <a:pt x="205345" y="99761"/>
                    </a:moveTo>
                    <a:lnTo>
                      <a:pt x="217255" y="99761"/>
                    </a:lnTo>
                    <a:lnTo>
                      <a:pt x="217255" y="414000"/>
                    </a:lnTo>
                    <a:cubicBezTo>
                      <a:pt x="217255" y="428286"/>
                      <a:pt x="228926" y="439952"/>
                      <a:pt x="243218" y="439952"/>
                    </a:cubicBezTo>
                    <a:lnTo>
                      <a:pt x="248220" y="439952"/>
                    </a:lnTo>
                    <a:cubicBezTo>
                      <a:pt x="262512" y="439952"/>
                      <a:pt x="274184" y="428286"/>
                      <a:pt x="274184" y="414000"/>
                    </a:cubicBezTo>
                    <a:lnTo>
                      <a:pt x="274184" y="318135"/>
                    </a:lnTo>
                    <a:lnTo>
                      <a:pt x="276994" y="318135"/>
                    </a:lnTo>
                    <a:cubicBezTo>
                      <a:pt x="278759" y="318135"/>
                      <a:pt x="280142" y="316754"/>
                      <a:pt x="280142" y="315039"/>
                    </a:cubicBezTo>
                    <a:lnTo>
                      <a:pt x="280142" y="309275"/>
                    </a:lnTo>
                    <a:cubicBezTo>
                      <a:pt x="280142" y="307513"/>
                      <a:pt x="278663" y="306179"/>
                      <a:pt x="276994" y="306179"/>
                    </a:cubicBezTo>
                    <a:lnTo>
                      <a:pt x="274184" y="306179"/>
                    </a:lnTo>
                    <a:lnTo>
                      <a:pt x="274184" y="266881"/>
                    </a:lnTo>
                    <a:lnTo>
                      <a:pt x="276994" y="266881"/>
                    </a:lnTo>
                    <a:cubicBezTo>
                      <a:pt x="278759" y="266881"/>
                      <a:pt x="280142" y="265499"/>
                      <a:pt x="280142" y="263785"/>
                    </a:cubicBezTo>
                    <a:lnTo>
                      <a:pt x="280142" y="257973"/>
                    </a:lnTo>
                    <a:cubicBezTo>
                      <a:pt x="280142" y="256258"/>
                      <a:pt x="278663" y="254877"/>
                      <a:pt x="276994" y="254877"/>
                    </a:cubicBezTo>
                    <a:lnTo>
                      <a:pt x="274184" y="254877"/>
                    </a:lnTo>
                    <a:lnTo>
                      <a:pt x="274184" y="216484"/>
                    </a:lnTo>
                    <a:lnTo>
                      <a:pt x="276994" y="216484"/>
                    </a:lnTo>
                    <a:cubicBezTo>
                      <a:pt x="278759" y="216484"/>
                      <a:pt x="280142" y="215055"/>
                      <a:pt x="280142" y="213388"/>
                    </a:cubicBezTo>
                    <a:lnTo>
                      <a:pt x="280142" y="207624"/>
                    </a:lnTo>
                    <a:cubicBezTo>
                      <a:pt x="280142" y="205909"/>
                      <a:pt x="278663" y="204528"/>
                      <a:pt x="276994" y="204528"/>
                    </a:cubicBezTo>
                    <a:lnTo>
                      <a:pt x="274184" y="204528"/>
                    </a:lnTo>
                    <a:lnTo>
                      <a:pt x="274184" y="163038"/>
                    </a:lnTo>
                    <a:lnTo>
                      <a:pt x="276994" y="163038"/>
                    </a:lnTo>
                    <a:cubicBezTo>
                      <a:pt x="278759" y="163038"/>
                      <a:pt x="280142" y="161657"/>
                      <a:pt x="280142" y="159942"/>
                    </a:cubicBezTo>
                    <a:lnTo>
                      <a:pt x="280142" y="154178"/>
                    </a:lnTo>
                    <a:cubicBezTo>
                      <a:pt x="280142" y="152416"/>
                      <a:pt x="278663" y="151082"/>
                      <a:pt x="276994" y="151082"/>
                    </a:cubicBezTo>
                    <a:lnTo>
                      <a:pt x="274184" y="151082"/>
                    </a:lnTo>
                    <a:lnTo>
                      <a:pt x="274184" y="99809"/>
                    </a:lnTo>
                    <a:lnTo>
                      <a:pt x="286094" y="99809"/>
                    </a:lnTo>
                    <a:lnTo>
                      <a:pt x="286094" y="414000"/>
                    </a:lnTo>
                    <a:cubicBezTo>
                      <a:pt x="286094" y="434857"/>
                      <a:pt x="269039" y="451857"/>
                      <a:pt x="248220" y="451857"/>
                    </a:cubicBezTo>
                    <a:lnTo>
                      <a:pt x="243218" y="451857"/>
                    </a:lnTo>
                    <a:cubicBezTo>
                      <a:pt x="222304" y="451857"/>
                      <a:pt x="205345" y="434857"/>
                      <a:pt x="205345" y="414000"/>
                    </a:cubicBezTo>
                    <a:close/>
                    <a:moveTo>
                      <a:pt x="31447" y="99761"/>
                    </a:moveTo>
                    <a:lnTo>
                      <a:pt x="43342" y="99761"/>
                    </a:lnTo>
                    <a:lnTo>
                      <a:pt x="43342" y="414000"/>
                    </a:lnTo>
                    <a:cubicBezTo>
                      <a:pt x="43342" y="428286"/>
                      <a:pt x="54999" y="439952"/>
                      <a:pt x="69274" y="439952"/>
                    </a:cubicBezTo>
                    <a:lnTo>
                      <a:pt x="74270" y="439952"/>
                    </a:lnTo>
                    <a:cubicBezTo>
                      <a:pt x="88544" y="439952"/>
                      <a:pt x="100201" y="428286"/>
                      <a:pt x="100201" y="414000"/>
                    </a:cubicBezTo>
                    <a:lnTo>
                      <a:pt x="100201" y="318135"/>
                    </a:lnTo>
                    <a:lnTo>
                      <a:pt x="103056" y="318135"/>
                    </a:lnTo>
                    <a:cubicBezTo>
                      <a:pt x="104767" y="318135"/>
                      <a:pt x="106145" y="316754"/>
                      <a:pt x="106145" y="315039"/>
                    </a:cubicBezTo>
                    <a:lnTo>
                      <a:pt x="106145" y="309275"/>
                    </a:lnTo>
                    <a:cubicBezTo>
                      <a:pt x="106145" y="307513"/>
                      <a:pt x="104719" y="306179"/>
                      <a:pt x="103056" y="306179"/>
                    </a:cubicBezTo>
                    <a:lnTo>
                      <a:pt x="100201" y="306179"/>
                    </a:lnTo>
                    <a:lnTo>
                      <a:pt x="100201" y="266881"/>
                    </a:lnTo>
                    <a:lnTo>
                      <a:pt x="103056" y="266881"/>
                    </a:lnTo>
                    <a:cubicBezTo>
                      <a:pt x="104767" y="266881"/>
                      <a:pt x="106145" y="265499"/>
                      <a:pt x="106145" y="263785"/>
                    </a:cubicBezTo>
                    <a:lnTo>
                      <a:pt x="106145" y="257973"/>
                    </a:lnTo>
                    <a:cubicBezTo>
                      <a:pt x="106145" y="256258"/>
                      <a:pt x="104719" y="254877"/>
                      <a:pt x="103056" y="254877"/>
                    </a:cubicBezTo>
                    <a:lnTo>
                      <a:pt x="100201" y="254877"/>
                    </a:lnTo>
                    <a:lnTo>
                      <a:pt x="100201" y="216484"/>
                    </a:lnTo>
                    <a:lnTo>
                      <a:pt x="103056" y="216484"/>
                    </a:lnTo>
                    <a:cubicBezTo>
                      <a:pt x="104767" y="216484"/>
                      <a:pt x="106145" y="215055"/>
                      <a:pt x="106145" y="213388"/>
                    </a:cubicBezTo>
                    <a:lnTo>
                      <a:pt x="106145" y="207624"/>
                    </a:lnTo>
                    <a:cubicBezTo>
                      <a:pt x="106145" y="205909"/>
                      <a:pt x="104719" y="204528"/>
                      <a:pt x="103056" y="204528"/>
                    </a:cubicBezTo>
                    <a:lnTo>
                      <a:pt x="100201" y="204528"/>
                    </a:lnTo>
                    <a:lnTo>
                      <a:pt x="100201" y="163038"/>
                    </a:lnTo>
                    <a:lnTo>
                      <a:pt x="103056" y="163038"/>
                    </a:lnTo>
                    <a:cubicBezTo>
                      <a:pt x="104767" y="163038"/>
                      <a:pt x="106145" y="161657"/>
                      <a:pt x="106145" y="159942"/>
                    </a:cubicBezTo>
                    <a:lnTo>
                      <a:pt x="106145" y="154178"/>
                    </a:lnTo>
                    <a:cubicBezTo>
                      <a:pt x="106145" y="152416"/>
                      <a:pt x="104719" y="151082"/>
                      <a:pt x="103056" y="151082"/>
                    </a:cubicBezTo>
                    <a:lnTo>
                      <a:pt x="100201" y="151082"/>
                    </a:lnTo>
                    <a:lnTo>
                      <a:pt x="100201" y="99809"/>
                    </a:lnTo>
                    <a:lnTo>
                      <a:pt x="112097" y="99809"/>
                    </a:lnTo>
                    <a:lnTo>
                      <a:pt x="112097" y="414000"/>
                    </a:lnTo>
                    <a:cubicBezTo>
                      <a:pt x="112097" y="434857"/>
                      <a:pt x="95158" y="451857"/>
                      <a:pt x="74270" y="451857"/>
                    </a:cubicBezTo>
                    <a:lnTo>
                      <a:pt x="69274" y="451857"/>
                    </a:lnTo>
                    <a:cubicBezTo>
                      <a:pt x="48433" y="451857"/>
                      <a:pt x="31447" y="434857"/>
                      <a:pt x="31447" y="414000"/>
                    </a:cubicBezTo>
                    <a:close/>
                    <a:moveTo>
                      <a:pt x="619" y="46151"/>
                    </a:moveTo>
                    <a:lnTo>
                      <a:pt x="491066" y="46151"/>
                    </a:lnTo>
                    <a:lnTo>
                      <a:pt x="491066" y="69317"/>
                    </a:lnTo>
                    <a:lnTo>
                      <a:pt x="619" y="69317"/>
                    </a:lnTo>
                    <a:close/>
                    <a:moveTo>
                      <a:pt x="298" y="45831"/>
                    </a:moveTo>
                    <a:lnTo>
                      <a:pt x="298" y="69639"/>
                    </a:lnTo>
                    <a:lnTo>
                      <a:pt x="491439" y="69639"/>
                    </a:lnTo>
                    <a:lnTo>
                      <a:pt x="491439" y="45831"/>
                    </a:lnTo>
                    <a:close/>
                    <a:moveTo>
                      <a:pt x="0" y="45533"/>
                    </a:moveTo>
                    <a:lnTo>
                      <a:pt x="491637" y="45533"/>
                    </a:lnTo>
                    <a:lnTo>
                      <a:pt x="491637" y="69936"/>
                    </a:lnTo>
                    <a:lnTo>
                      <a:pt x="0" y="69936"/>
                    </a:lnTo>
                    <a:close/>
                    <a:moveTo>
                      <a:pt x="383097" y="11904"/>
                    </a:moveTo>
                    <a:lnTo>
                      <a:pt x="456420" y="11904"/>
                    </a:lnTo>
                    <a:lnTo>
                      <a:pt x="456420" y="18761"/>
                    </a:lnTo>
                    <a:lnTo>
                      <a:pt x="383097" y="18761"/>
                    </a:lnTo>
                    <a:close/>
                    <a:moveTo>
                      <a:pt x="209204" y="11904"/>
                    </a:moveTo>
                    <a:lnTo>
                      <a:pt x="282616" y="11904"/>
                    </a:lnTo>
                    <a:lnTo>
                      <a:pt x="282616" y="18761"/>
                    </a:lnTo>
                    <a:lnTo>
                      <a:pt x="209204" y="18761"/>
                    </a:lnTo>
                    <a:close/>
                    <a:moveTo>
                      <a:pt x="35348" y="11904"/>
                    </a:moveTo>
                    <a:lnTo>
                      <a:pt x="108671" y="11904"/>
                    </a:lnTo>
                    <a:lnTo>
                      <a:pt x="108671" y="18761"/>
                    </a:lnTo>
                    <a:lnTo>
                      <a:pt x="35348" y="18761"/>
                    </a:lnTo>
                    <a:close/>
                    <a:moveTo>
                      <a:pt x="375870" y="0"/>
                    </a:moveTo>
                    <a:lnTo>
                      <a:pt x="463563" y="0"/>
                    </a:lnTo>
                    <a:lnTo>
                      <a:pt x="463563" y="11904"/>
                    </a:lnTo>
                    <a:lnTo>
                      <a:pt x="456420" y="11904"/>
                    </a:lnTo>
                    <a:lnTo>
                      <a:pt x="456420" y="5952"/>
                    </a:lnTo>
                    <a:lnTo>
                      <a:pt x="383097" y="5952"/>
                    </a:lnTo>
                    <a:lnTo>
                      <a:pt x="383097" y="11904"/>
                    </a:lnTo>
                    <a:lnTo>
                      <a:pt x="375870" y="11904"/>
                    </a:lnTo>
                    <a:close/>
                    <a:moveTo>
                      <a:pt x="201972" y="0"/>
                    </a:moveTo>
                    <a:lnTo>
                      <a:pt x="289764" y="0"/>
                    </a:lnTo>
                    <a:lnTo>
                      <a:pt x="289764" y="11904"/>
                    </a:lnTo>
                    <a:lnTo>
                      <a:pt x="282616" y="11904"/>
                    </a:lnTo>
                    <a:lnTo>
                      <a:pt x="282616" y="5952"/>
                    </a:lnTo>
                    <a:lnTo>
                      <a:pt x="209204" y="5952"/>
                    </a:lnTo>
                    <a:lnTo>
                      <a:pt x="209204" y="11904"/>
                    </a:lnTo>
                    <a:lnTo>
                      <a:pt x="201972" y="11904"/>
                    </a:lnTo>
                    <a:close/>
                    <a:moveTo>
                      <a:pt x="28074" y="0"/>
                    </a:moveTo>
                    <a:lnTo>
                      <a:pt x="115866" y="0"/>
                    </a:lnTo>
                    <a:lnTo>
                      <a:pt x="115866" y="11904"/>
                    </a:lnTo>
                    <a:lnTo>
                      <a:pt x="108671" y="11904"/>
                    </a:lnTo>
                    <a:lnTo>
                      <a:pt x="108671" y="5952"/>
                    </a:lnTo>
                    <a:lnTo>
                      <a:pt x="35348" y="5952"/>
                    </a:lnTo>
                    <a:lnTo>
                      <a:pt x="35348" y="11904"/>
                    </a:lnTo>
                    <a:lnTo>
                      <a:pt x="28074" y="1190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8" name="椭圆 27"/>
          <p:cNvSpPr/>
          <p:nvPr>
            <p:custDataLst>
              <p:tags r:id="rId14"/>
            </p:custDataLst>
          </p:nvPr>
        </p:nvSpPr>
        <p:spPr>
          <a:xfrm>
            <a:off x="4853791" y="1739568"/>
            <a:ext cx="3012562" cy="752176"/>
          </a:xfrm>
          <a:prstGeom prst="ellipse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椭圆 28"/>
          <p:cNvSpPr/>
          <p:nvPr>
            <p:custDataLst>
              <p:tags r:id="rId15"/>
            </p:custDataLst>
          </p:nvPr>
        </p:nvSpPr>
        <p:spPr>
          <a:xfrm>
            <a:off x="4486305" y="1857475"/>
            <a:ext cx="599854" cy="599854"/>
          </a:xfrm>
          <a:prstGeom prst="ellipse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rPr>
              <a:t>01</a:t>
            </a:r>
            <a:endParaRPr lang="zh-CN" altLang="en-US" b="1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6"/>
            </p:custDataLst>
          </p:nvPr>
        </p:nvSpPr>
        <p:spPr>
          <a:xfrm>
            <a:off x="5072231" y="1937385"/>
            <a:ext cx="2955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ow therapeutic tolerance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5" name="椭圆 34"/>
          <p:cNvSpPr/>
          <p:nvPr>
            <p:custDataLst>
              <p:tags r:id="rId17"/>
            </p:custDataLst>
          </p:nvPr>
        </p:nvSpPr>
        <p:spPr>
          <a:xfrm>
            <a:off x="4486305" y="2843748"/>
            <a:ext cx="599854" cy="599854"/>
          </a:xfrm>
          <a:prstGeom prst="ellipse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rPr>
              <a:t>02</a:t>
            </a:r>
            <a:endParaRPr lang="zh-CN" altLang="en-US" b="1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8"/>
            </p:custDataLst>
          </p:nvPr>
        </p:nvSpPr>
        <p:spPr>
          <a:xfrm>
            <a:off x="5135864" y="2985777"/>
            <a:ext cx="3303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Reduced quality of life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>
            <p:custDataLst>
              <p:tags r:id="rId19"/>
            </p:custDataLst>
          </p:nvPr>
        </p:nvSpPr>
        <p:spPr>
          <a:xfrm>
            <a:off x="4486305" y="3857149"/>
            <a:ext cx="599854" cy="599854"/>
          </a:xfrm>
          <a:prstGeom prst="ellipse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rPr>
              <a:t>03</a:t>
            </a:r>
            <a:endParaRPr lang="zh-CN" altLang="en-US" b="1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20"/>
            </p:custDataLst>
          </p:nvPr>
        </p:nvSpPr>
        <p:spPr>
          <a:xfrm>
            <a:off x="5134605" y="4000506"/>
            <a:ext cx="3095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Reduced overall mortality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箭头: 下 41"/>
          <p:cNvSpPr/>
          <p:nvPr>
            <p:custDataLst>
              <p:tags r:id="rId21"/>
            </p:custDataLst>
          </p:nvPr>
        </p:nvSpPr>
        <p:spPr>
          <a:xfrm>
            <a:off x="2342199" y="4651461"/>
            <a:ext cx="332041" cy="475055"/>
          </a:xfrm>
          <a:prstGeom prst="down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>
            <p:custDataLst>
              <p:tags r:id="rId22"/>
            </p:custDataLst>
          </p:nvPr>
        </p:nvSpPr>
        <p:spPr>
          <a:xfrm>
            <a:off x="203835" y="998855"/>
            <a:ext cx="11610340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Body weight is often used to assess patients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’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postoperative recovery and guide nutritional interventions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1" name="箭头: 右 50"/>
          <p:cNvSpPr/>
          <p:nvPr>
            <p:custDataLst>
              <p:tags r:id="rId23"/>
            </p:custDataLst>
          </p:nvPr>
        </p:nvSpPr>
        <p:spPr>
          <a:xfrm>
            <a:off x="8388350" y="3070860"/>
            <a:ext cx="588645" cy="379095"/>
          </a:xfrm>
          <a:prstGeom prst="rightArrow">
            <a:avLst/>
          </a:prstGeom>
          <a:noFill/>
          <a:ln>
            <a:solidFill>
              <a:srgbClr val="520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>
            <p:custDataLst>
              <p:tags r:id="rId24"/>
            </p:custDataLst>
          </p:nvPr>
        </p:nvSpPr>
        <p:spPr>
          <a:xfrm>
            <a:off x="9026700" y="1705022"/>
            <a:ext cx="2242994" cy="2946189"/>
          </a:xfrm>
          <a:prstGeom prst="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>
            <p:custDataLst>
              <p:tags r:id="rId25"/>
            </p:custDataLst>
          </p:nvPr>
        </p:nvSpPr>
        <p:spPr>
          <a:xfrm>
            <a:off x="9177830" y="2149243"/>
            <a:ext cx="1918930" cy="209749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Nutritional support has been widely considered to maintain or restore body weight. </a:t>
            </a:r>
            <a:endParaRPr lang="en-US" altLang="zh-CN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箭头: 下 29"/>
          <p:cNvSpPr/>
          <p:nvPr>
            <p:custDataLst>
              <p:tags r:id="rId26"/>
            </p:custDataLst>
          </p:nvPr>
        </p:nvSpPr>
        <p:spPr>
          <a:xfrm rot="10800000">
            <a:off x="6217724" y="4717010"/>
            <a:ext cx="332041" cy="475055"/>
          </a:xfrm>
          <a:prstGeom prst="down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27"/>
            </p:custDataLst>
          </p:nvPr>
        </p:nvSpPr>
        <p:spPr>
          <a:xfrm>
            <a:off x="851511" y="5257863"/>
            <a:ext cx="8971151" cy="775084"/>
          </a:xfrm>
          <a:prstGeom prst="rect">
            <a:avLst/>
          </a:prstGeom>
          <a:noFill/>
          <a:ln>
            <a:solidFill>
              <a:srgbClr val="FF99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half of patients with early and locally advanced pancreatic cancer lose weight before surgery, and 80% of patients experience progressive weight loss after surgery.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28"/>
            </p:custDataLst>
          </p:nvPr>
        </p:nvSpPr>
        <p:spPr>
          <a:xfrm>
            <a:off x="34179" y="6201908"/>
            <a:ext cx="960854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Support Care Cancer, 2013, 21(1): 219-27; Support Care Cancer, 2011, 19(11): 1729-34; J Gastrointest Oncol, 2018, 9(1): 17-23; </a:t>
            </a:r>
            <a:r>
              <a:rPr lang="fr-FR" altLang="zh-CN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J Gastrointest Surg, 2008, 12(7): 1193-201; </a:t>
            </a:r>
            <a:r>
              <a:rPr lang="en-US" altLang="zh-CN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Nutrition, 2019, 67-68: 110539; Cancer Med, 2016, 5(4): 607-16; Eur J Surg Oncol, 2023, S0748-7983(23): 00431-6; Surgery, 2018, 164(5): 1035-48</a:t>
            </a:r>
            <a:endParaRPr lang="en-US" altLang="zh-CN" sz="1200" kern="1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32219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BACKGROUND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2" name="矩形: 折角 31"/>
          <p:cNvSpPr/>
          <p:nvPr>
            <p:custDataLst>
              <p:tags r:id="rId2"/>
            </p:custDataLst>
          </p:nvPr>
        </p:nvSpPr>
        <p:spPr>
          <a:xfrm>
            <a:off x="8682355" y="2116455"/>
            <a:ext cx="3300730" cy="3055620"/>
          </a:xfrm>
          <a:custGeom>
            <a:avLst/>
            <a:gdLst>
              <a:gd name="connsiteX0" fmla="*/ 0 w 3300918"/>
              <a:gd name="connsiteY0" fmla="*/ 0 h 3562190"/>
              <a:gd name="connsiteX1" fmla="*/ 517144 w 3300918"/>
              <a:gd name="connsiteY1" fmla="*/ 0 h 3562190"/>
              <a:gd name="connsiteX2" fmla="*/ 968269 w 3300918"/>
              <a:gd name="connsiteY2" fmla="*/ 0 h 3562190"/>
              <a:gd name="connsiteX3" fmla="*/ 1584441 w 3300918"/>
              <a:gd name="connsiteY3" fmla="*/ 0 h 3562190"/>
              <a:gd name="connsiteX4" fmla="*/ 2101584 w 3300918"/>
              <a:gd name="connsiteY4" fmla="*/ 0 h 3562190"/>
              <a:gd name="connsiteX5" fmla="*/ 2618728 w 3300918"/>
              <a:gd name="connsiteY5" fmla="*/ 0 h 3562190"/>
              <a:gd name="connsiteX6" fmla="*/ 3300918 w 3300918"/>
              <a:gd name="connsiteY6" fmla="*/ 0 h 3562190"/>
              <a:gd name="connsiteX7" fmla="*/ 3300918 w 3300918"/>
              <a:gd name="connsiteY7" fmla="*/ 441764 h 3562190"/>
              <a:gd name="connsiteX8" fmla="*/ 3300918 w 3300918"/>
              <a:gd name="connsiteY8" fmla="*/ 943768 h 3562190"/>
              <a:gd name="connsiteX9" fmla="*/ 3300918 w 3300918"/>
              <a:gd name="connsiteY9" fmla="*/ 1385532 h 3562190"/>
              <a:gd name="connsiteX10" fmla="*/ 3300918 w 3300918"/>
              <a:gd name="connsiteY10" fmla="*/ 1827296 h 3562190"/>
              <a:gd name="connsiteX11" fmla="*/ 3300918 w 3300918"/>
              <a:gd name="connsiteY11" fmla="*/ 2329300 h 3562190"/>
              <a:gd name="connsiteX12" fmla="*/ 3300918 w 3300918"/>
              <a:gd name="connsiteY12" fmla="*/ 3012026 h 3562190"/>
              <a:gd name="connsiteX13" fmla="*/ 3042341 w 3300918"/>
              <a:gd name="connsiteY13" fmla="*/ 3270603 h 3562190"/>
              <a:gd name="connsiteX14" fmla="*/ 2750754 w 3300918"/>
              <a:gd name="connsiteY14" fmla="*/ 3562190 h 3562190"/>
              <a:gd name="connsiteX15" fmla="*/ 2255618 w 3300918"/>
              <a:gd name="connsiteY15" fmla="*/ 3562190 h 3562190"/>
              <a:gd name="connsiteX16" fmla="*/ 1705467 w 3300918"/>
              <a:gd name="connsiteY16" fmla="*/ 3562190 h 3562190"/>
              <a:gd name="connsiteX17" fmla="*/ 1182824 w 3300918"/>
              <a:gd name="connsiteY17" fmla="*/ 3562190 h 3562190"/>
              <a:gd name="connsiteX18" fmla="*/ 715196 w 3300918"/>
              <a:gd name="connsiteY18" fmla="*/ 3562190 h 3562190"/>
              <a:gd name="connsiteX19" fmla="*/ 0 w 3300918"/>
              <a:gd name="connsiteY19" fmla="*/ 3562190 h 3562190"/>
              <a:gd name="connsiteX20" fmla="*/ 0 w 3300918"/>
              <a:gd name="connsiteY20" fmla="*/ 3039735 h 3562190"/>
              <a:gd name="connsiteX21" fmla="*/ 0 w 3300918"/>
              <a:gd name="connsiteY21" fmla="*/ 2481659 h 3562190"/>
              <a:gd name="connsiteX22" fmla="*/ 0 w 3300918"/>
              <a:gd name="connsiteY22" fmla="*/ 1959205 h 3562190"/>
              <a:gd name="connsiteX23" fmla="*/ 0 w 3300918"/>
              <a:gd name="connsiteY23" fmla="*/ 1329884 h 3562190"/>
              <a:gd name="connsiteX24" fmla="*/ 0 w 3300918"/>
              <a:gd name="connsiteY24" fmla="*/ 736186 h 3562190"/>
              <a:gd name="connsiteX25" fmla="*/ 0 w 3300918"/>
              <a:gd name="connsiteY25" fmla="*/ 0 h 3562190"/>
              <a:gd name="connsiteX0-1" fmla="*/ 2750754 w 3300918"/>
              <a:gd name="connsiteY0-2" fmla="*/ 3562190 h 3562190"/>
              <a:gd name="connsiteX1-3" fmla="*/ 2860787 w 3300918"/>
              <a:gd name="connsiteY1-4" fmla="*/ 3122059 h 3562190"/>
              <a:gd name="connsiteX2-5" fmla="*/ 3300918 w 3300918"/>
              <a:gd name="connsiteY2-6" fmla="*/ 3012026 h 3562190"/>
              <a:gd name="connsiteX3-7" fmla="*/ 3031338 w 3300918"/>
              <a:gd name="connsiteY3-8" fmla="*/ 3281606 h 3562190"/>
              <a:gd name="connsiteX4-9" fmla="*/ 2750754 w 3300918"/>
              <a:gd name="connsiteY4-10" fmla="*/ 3562190 h 3562190"/>
              <a:gd name="connsiteX0-11" fmla="*/ 2750754 w 3300918"/>
              <a:gd name="connsiteY0-12" fmla="*/ 3562190 h 3562190"/>
              <a:gd name="connsiteX1-13" fmla="*/ 2860787 w 3300918"/>
              <a:gd name="connsiteY1-14" fmla="*/ 3122059 h 3562190"/>
              <a:gd name="connsiteX2-15" fmla="*/ 3300918 w 3300918"/>
              <a:gd name="connsiteY2-16" fmla="*/ 3012026 h 3562190"/>
              <a:gd name="connsiteX3-17" fmla="*/ 3031338 w 3300918"/>
              <a:gd name="connsiteY3-18" fmla="*/ 3281606 h 3562190"/>
              <a:gd name="connsiteX4-19" fmla="*/ 2750754 w 3300918"/>
              <a:gd name="connsiteY4-20" fmla="*/ 3562190 h 3562190"/>
              <a:gd name="connsiteX5-21" fmla="*/ 2255618 w 3300918"/>
              <a:gd name="connsiteY5-22" fmla="*/ 3562190 h 3562190"/>
              <a:gd name="connsiteX6-23" fmla="*/ 1732975 w 3300918"/>
              <a:gd name="connsiteY6-24" fmla="*/ 3562190 h 3562190"/>
              <a:gd name="connsiteX7-25" fmla="*/ 1182824 w 3300918"/>
              <a:gd name="connsiteY7-26" fmla="*/ 3562190 h 3562190"/>
              <a:gd name="connsiteX8-27" fmla="*/ 687688 w 3300918"/>
              <a:gd name="connsiteY8-28" fmla="*/ 3562190 h 3562190"/>
              <a:gd name="connsiteX9-29" fmla="*/ 0 w 3300918"/>
              <a:gd name="connsiteY9-30" fmla="*/ 3562190 h 3562190"/>
              <a:gd name="connsiteX10-31" fmla="*/ 0 w 3300918"/>
              <a:gd name="connsiteY10-32" fmla="*/ 2968492 h 3562190"/>
              <a:gd name="connsiteX11-33" fmla="*/ 0 w 3300918"/>
              <a:gd name="connsiteY11-34" fmla="*/ 2374793 h 3562190"/>
              <a:gd name="connsiteX12-35" fmla="*/ 0 w 3300918"/>
              <a:gd name="connsiteY12-36" fmla="*/ 1781095 h 3562190"/>
              <a:gd name="connsiteX13-37" fmla="*/ 0 w 3300918"/>
              <a:gd name="connsiteY13-38" fmla="*/ 1187397 h 3562190"/>
              <a:gd name="connsiteX14-39" fmla="*/ 0 w 3300918"/>
              <a:gd name="connsiteY14-40" fmla="*/ 629320 h 3562190"/>
              <a:gd name="connsiteX15-41" fmla="*/ 0 w 3300918"/>
              <a:gd name="connsiteY15-42" fmla="*/ 0 h 3562190"/>
              <a:gd name="connsiteX16-43" fmla="*/ 550153 w 3300918"/>
              <a:gd name="connsiteY16-44" fmla="*/ 0 h 3562190"/>
              <a:gd name="connsiteX17-45" fmla="*/ 1133315 w 3300918"/>
              <a:gd name="connsiteY17-46" fmla="*/ 0 h 3562190"/>
              <a:gd name="connsiteX18-47" fmla="*/ 1716477 w 3300918"/>
              <a:gd name="connsiteY18-48" fmla="*/ 0 h 3562190"/>
              <a:gd name="connsiteX19-49" fmla="*/ 2332649 w 3300918"/>
              <a:gd name="connsiteY19-50" fmla="*/ 0 h 3562190"/>
              <a:gd name="connsiteX20-51" fmla="*/ 3300918 w 3300918"/>
              <a:gd name="connsiteY20-52" fmla="*/ 0 h 3562190"/>
              <a:gd name="connsiteX21-53" fmla="*/ 3300918 w 3300918"/>
              <a:gd name="connsiteY21-54" fmla="*/ 532125 h 3562190"/>
              <a:gd name="connsiteX22-55" fmla="*/ 3300918 w 3300918"/>
              <a:gd name="connsiteY22-56" fmla="*/ 1064249 h 3562190"/>
              <a:gd name="connsiteX23-57" fmla="*/ 3300918 w 3300918"/>
              <a:gd name="connsiteY23-58" fmla="*/ 1626494 h 3562190"/>
              <a:gd name="connsiteX24-59" fmla="*/ 3300918 w 3300918"/>
              <a:gd name="connsiteY24-60" fmla="*/ 2158619 h 3562190"/>
              <a:gd name="connsiteX25-61" fmla="*/ 3300918 w 3300918"/>
              <a:gd name="connsiteY25-62" fmla="*/ 3012026 h 3562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3" y="connsiteY6-24"/>
              </a:cxn>
              <a:cxn ang="0">
                <a:pos x="connsiteX7-25" y="connsiteY7-26"/>
              </a:cxn>
              <a:cxn ang="0">
                <a:pos x="connsiteX8-27" y="connsiteY8-28"/>
              </a:cxn>
              <a:cxn ang="0">
                <a:pos x="connsiteX9-29" y="connsiteY9-30"/>
              </a:cxn>
              <a:cxn ang="0">
                <a:pos x="connsiteX10-31" y="connsiteY10-32"/>
              </a:cxn>
              <a:cxn ang="0">
                <a:pos x="connsiteX11-33" y="connsiteY11-34"/>
              </a:cxn>
              <a:cxn ang="0">
                <a:pos x="connsiteX12-35" y="connsiteY12-36"/>
              </a:cxn>
              <a:cxn ang="0">
                <a:pos x="connsiteX13-37" y="connsiteY13-38"/>
              </a:cxn>
              <a:cxn ang="0">
                <a:pos x="connsiteX14-39" y="connsiteY14-40"/>
              </a:cxn>
              <a:cxn ang="0">
                <a:pos x="connsiteX15-41" y="connsiteY15-42"/>
              </a:cxn>
              <a:cxn ang="0">
                <a:pos x="connsiteX16-43" y="connsiteY16-44"/>
              </a:cxn>
              <a:cxn ang="0">
                <a:pos x="connsiteX17-45" y="connsiteY17-46"/>
              </a:cxn>
              <a:cxn ang="0">
                <a:pos x="connsiteX18-47" y="connsiteY18-48"/>
              </a:cxn>
              <a:cxn ang="0">
                <a:pos x="connsiteX19-49" y="connsiteY19-50"/>
              </a:cxn>
              <a:cxn ang="0">
                <a:pos x="connsiteX20-51" y="connsiteY20-52"/>
              </a:cxn>
              <a:cxn ang="0">
                <a:pos x="connsiteX21-53" y="connsiteY21-54"/>
              </a:cxn>
              <a:cxn ang="0">
                <a:pos x="connsiteX22-55" y="connsiteY22-56"/>
              </a:cxn>
              <a:cxn ang="0">
                <a:pos x="connsiteX23-57" y="connsiteY23-58"/>
              </a:cxn>
              <a:cxn ang="0">
                <a:pos x="connsiteX24-59" y="connsiteY24-60"/>
              </a:cxn>
              <a:cxn ang="0">
                <a:pos x="connsiteX25-61" y="connsiteY25-62"/>
              </a:cxn>
            </a:cxnLst>
            <a:rect l="l" t="t" r="r" b="b"/>
            <a:pathLst>
              <a:path w="3300918" h="3562190" stroke="0" extrusionOk="0">
                <a:moveTo>
                  <a:pt x="0" y="0"/>
                </a:moveTo>
                <a:cubicBezTo>
                  <a:pt x="182417" y="-17853"/>
                  <a:pt x="295434" y="23956"/>
                  <a:pt x="517144" y="0"/>
                </a:cubicBezTo>
                <a:cubicBezTo>
                  <a:pt x="738854" y="-23956"/>
                  <a:pt x="850725" y="44114"/>
                  <a:pt x="968269" y="0"/>
                </a:cubicBezTo>
                <a:cubicBezTo>
                  <a:pt x="1085814" y="-44114"/>
                  <a:pt x="1412227" y="49876"/>
                  <a:pt x="1584441" y="0"/>
                </a:cubicBezTo>
                <a:cubicBezTo>
                  <a:pt x="1756655" y="-49876"/>
                  <a:pt x="1979507" y="15981"/>
                  <a:pt x="2101584" y="0"/>
                </a:cubicBezTo>
                <a:cubicBezTo>
                  <a:pt x="2223661" y="-15981"/>
                  <a:pt x="2423407" y="60851"/>
                  <a:pt x="2618728" y="0"/>
                </a:cubicBezTo>
                <a:cubicBezTo>
                  <a:pt x="2814049" y="-60851"/>
                  <a:pt x="3047445" y="59600"/>
                  <a:pt x="3300918" y="0"/>
                </a:cubicBezTo>
                <a:cubicBezTo>
                  <a:pt x="3307179" y="161086"/>
                  <a:pt x="3300844" y="342994"/>
                  <a:pt x="3300918" y="441764"/>
                </a:cubicBezTo>
                <a:cubicBezTo>
                  <a:pt x="3300992" y="540534"/>
                  <a:pt x="3286975" y="830488"/>
                  <a:pt x="3300918" y="943768"/>
                </a:cubicBezTo>
                <a:cubicBezTo>
                  <a:pt x="3314861" y="1057048"/>
                  <a:pt x="3289907" y="1279483"/>
                  <a:pt x="3300918" y="1385532"/>
                </a:cubicBezTo>
                <a:cubicBezTo>
                  <a:pt x="3311929" y="1491581"/>
                  <a:pt x="3295999" y="1720930"/>
                  <a:pt x="3300918" y="1827296"/>
                </a:cubicBezTo>
                <a:cubicBezTo>
                  <a:pt x="3305837" y="1933662"/>
                  <a:pt x="3273198" y="2164110"/>
                  <a:pt x="3300918" y="2329300"/>
                </a:cubicBezTo>
                <a:cubicBezTo>
                  <a:pt x="3328638" y="2494490"/>
                  <a:pt x="3219824" y="2716233"/>
                  <a:pt x="3300918" y="3012026"/>
                </a:cubicBezTo>
                <a:cubicBezTo>
                  <a:pt x="3240348" y="3124610"/>
                  <a:pt x="3152672" y="3130675"/>
                  <a:pt x="3042341" y="3270603"/>
                </a:cubicBezTo>
                <a:cubicBezTo>
                  <a:pt x="2932010" y="3410531"/>
                  <a:pt x="2790632" y="3479735"/>
                  <a:pt x="2750754" y="3562190"/>
                </a:cubicBezTo>
                <a:cubicBezTo>
                  <a:pt x="2551626" y="3610453"/>
                  <a:pt x="2487445" y="3526080"/>
                  <a:pt x="2255618" y="3562190"/>
                </a:cubicBezTo>
                <a:cubicBezTo>
                  <a:pt x="2023791" y="3598300"/>
                  <a:pt x="1944751" y="3558471"/>
                  <a:pt x="1705467" y="3562190"/>
                </a:cubicBezTo>
                <a:cubicBezTo>
                  <a:pt x="1466183" y="3565909"/>
                  <a:pt x="1292941" y="3536749"/>
                  <a:pt x="1182824" y="3562190"/>
                </a:cubicBezTo>
                <a:cubicBezTo>
                  <a:pt x="1072707" y="3587631"/>
                  <a:pt x="923032" y="3545186"/>
                  <a:pt x="715196" y="3562190"/>
                </a:cubicBezTo>
                <a:cubicBezTo>
                  <a:pt x="507360" y="3579194"/>
                  <a:pt x="198295" y="3535819"/>
                  <a:pt x="0" y="3562190"/>
                </a:cubicBezTo>
                <a:cubicBezTo>
                  <a:pt x="-36334" y="3453206"/>
                  <a:pt x="62240" y="3277877"/>
                  <a:pt x="0" y="3039735"/>
                </a:cubicBezTo>
                <a:cubicBezTo>
                  <a:pt x="-62240" y="2801593"/>
                  <a:pt x="17707" y="2723759"/>
                  <a:pt x="0" y="2481659"/>
                </a:cubicBezTo>
                <a:cubicBezTo>
                  <a:pt x="-17707" y="2239559"/>
                  <a:pt x="7902" y="2070796"/>
                  <a:pt x="0" y="1959205"/>
                </a:cubicBezTo>
                <a:cubicBezTo>
                  <a:pt x="-7902" y="1847614"/>
                  <a:pt x="57172" y="1623384"/>
                  <a:pt x="0" y="1329884"/>
                </a:cubicBezTo>
                <a:cubicBezTo>
                  <a:pt x="-57172" y="1036384"/>
                  <a:pt x="34599" y="883027"/>
                  <a:pt x="0" y="736186"/>
                </a:cubicBezTo>
                <a:cubicBezTo>
                  <a:pt x="-34599" y="589345"/>
                  <a:pt x="5156" y="242688"/>
                  <a:pt x="0" y="0"/>
                </a:cubicBezTo>
                <a:close/>
              </a:path>
              <a:path w="3300918" h="3562190" fill="darkenLess" stroke="0" extrusionOk="0">
                <a:moveTo>
                  <a:pt x="2750754" y="3562190"/>
                </a:moveTo>
                <a:cubicBezTo>
                  <a:pt x="2730518" y="3440723"/>
                  <a:pt x="2860816" y="3319885"/>
                  <a:pt x="2860787" y="3122059"/>
                </a:cubicBezTo>
                <a:cubicBezTo>
                  <a:pt x="2954122" y="3067014"/>
                  <a:pt x="3114579" y="3065767"/>
                  <a:pt x="3300918" y="3012026"/>
                </a:cubicBezTo>
                <a:cubicBezTo>
                  <a:pt x="3178605" y="3144228"/>
                  <a:pt x="3105746" y="3194638"/>
                  <a:pt x="3031338" y="3281606"/>
                </a:cubicBezTo>
                <a:cubicBezTo>
                  <a:pt x="2956930" y="3368574"/>
                  <a:pt x="2853089" y="3415821"/>
                  <a:pt x="2750754" y="3562190"/>
                </a:cubicBezTo>
                <a:close/>
              </a:path>
              <a:path w="3300918" h="3562190" fill="none" extrusionOk="0">
                <a:moveTo>
                  <a:pt x="2750754" y="3562190"/>
                </a:moveTo>
                <a:cubicBezTo>
                  <a:pt x="2737472" y="3452360"/>
                  <a:pt x="2879764" y="3231009"/>
                  <a:pt x="2860787" y="3122059"/>
                </a:cubicBezTo>
                <a:cubicBezTo>
                  <a:pt x="2990588" y="3067188"/>
                  <a:pt x="3094003" y="3078721"/>
                  <a:pt x="3300918" y="3012026"/>
                </a:cubicBezTo>
                <a:cubicBezTo>
                  <a:pt x="3226371" y="3124832"/>
                  <a:pt x="3086975" y="3191313"/>
                  <a:pt x="3031338" y="3281606"/>
                </a:cubicBezTo>
                <a:cubicBezTo>
                  <a:pt x="2975701" y="3371899"/>
                  <a:pt x="2793175" y="3469586"/>
                  <a:pt x="2750754" y="3562190"/>
                </a:cubicBezTo>
                <a:cubicBezTo>
                  <a:pt x="2541108" y="3607799"/>
                  <a:pt x="2452785" y="3529718"/>
                  <a:pt x="2255618" y="3562190"/>
                </a:cubicBezTo>
                <a:cubicBezTo>
                  <a:pt x="2058451" y="3594662"/>
                  <a:pt x="1893038" y="3552468"/>
                  <a:pt x="1732975" y="3562190"/>
                </a:cubicBezTo>
                <a:cubicBezTo>
                  <a:pt x="1572912" y="3571912"/>
                  <a:pt x="1436332" y="3546622"/>
                  <a:pt x="1182824" y="3562190"/>
                </a:cubicBezTo>
                <a:cubicBezTo>
                  <a:pt x="929316" y="3577758"/>
                  <a:pt x="836419" y="3553250"/>
                  <a:pt x="687688" y="3562190"/>
                </a:cubicBezTo>
                <a:cubicBezTo>
                  <a:pt x="538957" y="3571130"/>
                  <a:pt x="167791" y="3560163"/>
                  <a:pt x="0" y="3562190"/>
                </a:cubicBezTo>
                <a:cubicBezTo>
                  <a:pt x="-64581" y="3392914"/>
                  <a:pt x="32727" y="3226139"/>
                  <a:pt x="0" y="2968492"/>
                </a:cubicBezTo>
                <a:cubicBezTo>
                  <a:pt x="-32727" y="2710845"/>
                  <a:pt x="4347" y="2665316"/>
                  <a:pt x="0" y="2374793"/>
                </a:cubicBezTo>
                <a:cubicBezTo>
                  <a:pt x="-4347" y="2084270"/>
                  <a:pt x="47185" y="2070500"/>
                  <a:pt x="0" y="1781095"/>
                </a:cubicBezTo>
                <a:cubicBezTo>
                  <a:pt x="-47185" y="1491690"/>
                  <a:pt x="2774" y="1469066"/>
                  <a:pt x="0" y="1187397"/>
                </a:cubicBezTo>
                <a:cubicBezTo>
                  <a:pt x="-2774" y="905728"/>
                  <a:pt x="51433" y="897542"/>
                  <a:pt x="0" y="629320"/>
                </a:cubicBezTo>
                <a:cubicBezTo>
                  <a:pt x="-51433" y="361098"/>
                  <a:pt x="52940" y="313172"/>
                  <a:pt x="0" y="0"/>
                </a:cubicBezTo>
                <a:cubicBezTo>
                  <a:pt x="150583" y="-18438"/>
                  <a:pt x="308100" y="50672"/>
                  <a:pt x="550153" y="0"/>
                </a:cubicBezTo>
                <a:cubicBezTo>
                  <a:pt x="792206" y="-50672"/>
                  <a:pt x="962248" y="74"/>
                  <a:pt x="1133315" y="0"/>
                </a:cubicBezTo>
                <a:cubicBezTo>
                  <a:pt x="1304382" y="-74"/>
                  <a:pt x="1450235" y="46990"/>
                  <a:pt x="1716477" y="0"/>
                </a:cubicBezTo>
                <a:cubicBezTo>
                  <a:pt x="1982719" y="-46990"/>
                  <a:pt x="2062001" y="7517"/>
                  <a:pt x="2332649" y="0"/>
                </a:cubicBezTo>
                <a:cubicBezTo>
                  <a:pt x="2603297" y="-7517"/>
                  <a:pt x="2902915" y="55675"/>
                  <a:pt x="3300918" y="0"/>
                </a:cubicBezTo>
                <a:cubicBezTo>
                  <a:pt x="3342240" y="228612"/>
                  <a:pt x="3264661" y="301863"/>
                  <a:pt x="3300918" y="532125"/>
                </a:cubicBezTo>
                <a:cubicBezTo>
                  <a:pt x="3337175" y="762387"/>
                  <a:pt x="3248159" y="866805"/>
                  <a:pt x="3300918" y="1064249"/>
                </a:cubicBezTo>
                <a:cubicBezTo>
                  <a:pt x="3353677" y="1261693"/>
                  <a:pt x="3246621" y="1374023"/>
                  <a:pt x="3300918" y="1626494"/>
                </a:cubicBezTo>
                <a:cubicBezTo>
                  <a:pt x="3355215" y="1878966"/>
                  <a:pt x="3290286" y="1988788"/>
                  <a:pt x="3300918" y="2158619"/>
                </a:cubicBezTo>
                <a:cubicBezTo>
                  <a:pt x="3311550" y="2328450"/>
                  <a:pt x="3295880" y="2812348"/>
                  <a:pt x="3300918" y="3012026"/>
                </a:cubicBezTo>
              </a:path>
            </a:pathLst>
          </a:custGeom>
          <a:noFill/>
          <a:ln>
            <a:solidFill>
              <a:srgbClr val="6D00B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>
            <p:custDataLst>
              <p:tags r:id="rId3"/>
            </p:custDataLst>
          </p:nvPr>
        </p:nvSpPr>
        <p:spPr>
          <a:xfrm>
            <a:off x="293934" y="2296748"/>
            <a:ext cx="1992186" cy="713421"/>
          </a:xfrm>
          <a:prstGeom prst="roundRect">
            <a:avLst>
              <a:gd name="adj" fmla="val 50000"/>
            </a:avLst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Trudeau et al.,</a:t>
            </a:r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5" name="矩形: 圆角 2"/>
          <p:cNvSpPr/>
          <p:nvPr>
            <p:custDataLst>
              <p:tags r:id="rId4"/>
            </p:custDataLst>
          </p:nvPr>
        </p:nvSpPr>
        <p:spPr>
          <a:xfrm>
            <a:off x="281460" y="3565707"/>
            <a:ext cx="1992184" cy="724383"/>
          </a:xfrm>
          <a:prstGeom prst="roundRect">
            <a:avLst>
              <a:gd name="adj" fmla="val 50000"/>
            </a:avLst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Hashimoto et al.,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7" name="矩形: 圆角 3"/>
          <p:cNvSpPr/>
          <p:nvPr>
            <p:custDataLst>
              <p:tags r:id="rId5"/>
            </p:custDataLst>
          </p:nvPr>
        </p:nvSpPr>
        <p:spPr>
          <a:xfrm>
            <a:off x="297935" y="4989896"/>
            <a:ext cx="1992184" cy="724383"/>
          </a:xfrm>
          <a:prstGeom prst="roundRect">
            <a:avLst>
              <a:gd name="adj" fmla="val 50000"/>
            </a:avLst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Zhang et al.,</a:t>
            </a:r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2344707" y="2526657"/>
            <a:ext cx="288000" cy="115861"/>
          </a:xfrm>
          <a:custGeom>
            <a:avLst/>
            <a:gdLst>
              <a:gd name="connsiteX0" fmla="*/ 0 w 1171575"/>
              <a:gd name="connsiteY0" fmla="*/ 85725 h 85725"/>
              <a:gd name="connsiteX1" fmla="*/ 1171575 w 1171575"/>
              <a:gd name="connsiteY1" fmla="*/ 85725 h 85725"/>
              <a:gd name="connsiteX2" fmla="*/ 990600 w 1171575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85725">
                <a:moveTo>
                  <a:pt x="0" y="85725"/>
                </a:moveTo>
                <a:lnTo>
                  <a:pt x="1171575" y="85725"/>
                </a:lnTo>
                <a:lnTo>
                  <a:pt x="99060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>
            <p:custDataLst>
              <p:tags r:id="rId7"/>
            </p:custDataLst>
          </p:nvPr>
        </p:nvSpPr>
        <p:spPr>
          <a:xfrm>
            <a:off x="2697367" y="2228901"/>
            <a:ext cx="5435214" cy="770060"/>
          </a:xfrm>
          <a:prstGeom prst="roundRect">
            <a:avLst>
              <a:gd name="adj" fmla="val 50000"/>
            </a:avLst>
          </a:prstGeom>
          <a:solidFill>
            <a:srgbClr val="E7D3F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Reporting weight changes and associated factors in 1,090 patients at one year after pancreatectomy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>
            <p:custDataLst>
              <p:tags r:id="rId8"/>
            </p:custDataLst>
          </p:nvPr>
        </p:nvSpPr>
        <p:spPr>
          <a:xfrm>
            <a:off x="2311754" y="3822261"/>
            <a:ext cx="288000" cy="115861"/>
          </a:xfrm>
          <a:custGeom>
            <a:avLst/>
            <a:gdLst>
              <a:gd name="connsiteX0" fmla="*/ 0 w 1171575"/>
              <a:gd name="connsiteY0" fmla="*/ 85725 h 85725"/>
              <a:gd name="connsiteX1" fmla="*/ 1171575 w 1171575"/>
              <a:gd name="connsiteY1" fmla="*/ 85725 h 85725"/>
              <a:gd name="connsiteX2" fmla="*/ 990600 w 1171575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85725">
                <a:moveTo>
                  <a:pt x="0" y="85725"/>
                </a:moveTo>
                <a:lnTo>
                  <a:pt x="1171575" y="85725"/>
                </a:lnTo>
                <a:lnTo>
                  <a:pt x="99060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9"/>
            </p:custDataLst>
          </p:nvPr>
        </p:nvSpPr>
        <p:spPr>
          <a:xfrm>
            <a:off x="2344707" y="5286840"/>
            <a:ext cx="288000" cy="115861"/>
          </a:xfrm>
          <a:custGeom>
            <a:avLst/>
            <a:gdLst>
              <a:gd name="connsiteX0" fmla="*/ 0 w 1171575"/>
              <a:gd name="connsiteY0" fmla="*/ 85725 h 85725"/>
              <a:gd name="connsiteX1" fmla="*/ 1171575 w 1171575"/>
              <a:gd name="connsiteY1" fmla="*/ 85725 h 85725"/>
              <a:gd name="connsiteX2" fmla="*/ 990600 w 1171575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85725">
                <a:moveTo>
                  <a:pt x="0" y="85725"/>
                </a:moveTo>
                <a:lnTo>
                  <a:pt x="1171575" y="85725"/>
                </a:lnTo>
                <a:lnTo>
                  <a:pt x="99060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>
            <p:custDataLst>
              <p:tags r:id="rId10"/>
            </p:custDataLst>
          </p:nvPr>
        </p:nvSpPr>
        <p:spPr>
          <a:xfrm>
            <a:off x="2741186" y="3463182"/>
            <a:ext cx="5436000" cy="1002044"/>
          </a:xfrm>
          <a:prstGeom prst="roundRect">
            <a:avLst>
              <a:gd name="adj" fmla="val 50000"/>
            </a:avLst>
          </a:prstGeom>
          <a:solidFill>
            <a:srgbClr val="E7D3F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CN" sz="1600" b="1" dirty="0">
              <a:solidFill>
                <a:srgbClr val="002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: 圆角 25"/>
          <p:cNvSpPr/>
          <p:nvPr>
            <p:custDataLst>
              <p:tags r:id="rId11"/>
            </p:custDataLst>
          </p:nvPr>
        </p:nvSpPr>
        <p:spPr>
          <a:xfrm>
            <a:off x="2720697" y="4784776"/>
            <a:ext cx="5436000" cy="996612"/>
          </a:xfrm>
          <a:prstGeom prst="roundRect">
            <a:avLst>
              <a:gd name="adj" fmla="val 50000"/>
            </a:avLst>
          </a:prstGeom>
          <a:solidFill>
            <a:srgbClr val="E7D3F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ssessing the weight loss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percentage and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factors associated with sustained weight loss in 262 patients undergoing hepato-pancreato-biliary surgical resections 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3059237" y="3561600"/>
            <a:ext cx="4724279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nvestigating the impact of weight loss, four months after surgery, on survival in 93 patients after resection for pancreatic cancer 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8653519" y="2192393"/>
            <a:ext cx="3300918" cy="2745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 representation of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the Chinese population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mall sample size</a:t>
            </a:r>
            <a:endParaRPr lang="en-US" altLang="zh-CN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nly considering factors that affect weight changes during hospitalization Not entirely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representing the characteristics of 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pancreatic cancer, due to using mixed study subjects</a:t>
            </a:r>
            <a:endParaRPr lang="en-US" altLang="zh-CN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4"/>
            </p:custDataLst>
          </p:nvPr>
        </p:nvSpPr>
        <p:spPr>
          <a:xfrm>
            <a:off x="8252816" y="3856246"/>
            <a:ext cx="288000" cy="115861"/>
          </a:xfrm>
          <a:custGeom>
            <a:avLst/>
            <a:gdLst>
              <a:gd name="connsiteX0" fmla="*/ 0 w 1171575"/>
              <a:gd name="connsiteY0" fmla="*/ 85725 h 85725"/>
              <a:gd name="connsiteX1" fmla="*/ 1171575 w 1171575"/>
              <a:gd name="connsiteY1" fmla="*/ 85725 h 85725"/>
              <a:gd name="connsiteX2" fmla="*/ 990600 w 1171575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85725">
                <a:moveTo>
                  <a:pt x="0" y="85725"/>
                </a:moveTo>
                <a:lnTo>
                  <a:pt x="1171575" y="85725"/>
                </a:lnTo>
                <a:lnTo>
                  <a:pt x="99060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250343" y="999920"/>
            <a:ext cx="11910541" cy="77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Full recognition and early identification of weight loss are an essential part in the process of nutritional support.</a:t>
            </a:r>
            <a:endParaRPr lang="en-US" altLang="zh-CN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There have been very few retrospective cohort articles involving weight loss after pancreatectomy.</a:t>
            </a:r>
            <a:endParaRPr lang="en-US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思想气泡: 云 14"/>
          <p:cNvSpPr/>
          <p:nvPr>
            <p:custDataLst>
              <p:tags r:id="rId16"/>
            </p:custDataLst>
          </p:nvPr>
        </p:nvSpPr>
        <p:spPr>
          <a:xfrm rot="814497">
            <a:off x="10660787" y="1931816"/>
            <a:ext cx="1460691" cy="508084"/>
          </a:xfrm>
          <a:prstGeom prst="cloudCallout">
            <a:avLst>
              <a:gd name="adj1" fmla="val 32389"/>
              <a:gd name="adj2" fmla="val 128599"/>
            </a:avLst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 rot="668787">
            <a:off x="10791115" y="1990246"/>
            <a:ext cx="12282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zh-CN" alt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8"/>
            </p:custDataLst>
          </p:nvPr>
        </p:nvSpPr>
        <p:spPr>
          <a:xfrm>
            <a:off x="0" y="6576601"/>
            <a:ext cx="10719806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BMC Cancer, 2014, 14: 593; Surgery, 2020,168(6):1041-7; JPEN J Parenter Enteral Nutr</a:t>
            </a:r>
            <a:r>
              <a:rPr lang="en-US" altLang="zh-CN" sz="1200" kern="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2015, 39(5):598-603; Surg Innov,2022,29(2):195-202</a:t>
            </a:r>
            <a:endParaRPr lang="en-US" altLang="zh-CN" sz="1200" kern="100" dirty="0">
              <a:solidFill>
                <a:schemeClr val="bg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19"/>
            </p:custDataLst>
          </p:nvPr>
        </p:nvSpPr>
        <p:spPr>
          <a:xfrm>
            <a:off x="250078" y="3023799"/>
            <a:ext cx="11910541" cy="13790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kern="100" dirty="0">
                <a:solidFill>
                  <a:srgbClr val="6D00B6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prospective cohort study focuses on Chinese patients with pancreatic cancer undergoing pancreatectomy; it collects perioperative and post- discharge parameters in order to determine the weight change and its predictors six months after surgery.</a:t>
            </a:r>
            <a:endParaRPr lang="en-US" altLang="zh-CN" sz="1800" b="1" kern="100" dirty="0">
              <a:solidFill>
                <a:srgbClr val="6D00B6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610" y="36195"/>
            <a:ext cx="2712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Methods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29197" y="3136290"/>
            <a:ext cx="5985786" cy="3356138"/>
            <a:chOff x="1004798" y="2282233"/>
            <a:chExt cx="4887054" cy="2751550"/>
          </a:xfrm>
        </p:grpSpPr>
        <p:grpSp>
          <p:nvGrpSpPr>
            <p:cNvPr id="14" name="组合 13"/>
            <p:cNvGrpSpPr/>
            <p:nvPr/>
          </p:nvGrpSpPr>
          <p:grpSpPr>
            <a:xfrm>
              <a:off x="1004798" y="2282233"/>
              <a:ext cx="2751549" cy="2751550"/>
              <a:chOff x="2669968" y="2282233"/>
              <a:chExt cx="2751549" cy="2751550"/>
            </a:xfrm>
          </p:grpSpPr>
          <p:sp>
            <p:nvSpPr>
              <p:cNvPr id="25" name="椭圆 24"/>
              <p:cNvSpPr/>
              <p:nvPr>
                <p:custDataLst>
                  <p:tags r:id="rId2"/>
                </p:custDataLst>
              </p:nvPr>
            </p:nvSpPr>
            <p:spPr>
              <a:xfrm>
                <a:off x="2669968" y="2282233"/>
                <a:ext cx="2751549" cy="275155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33000">
                    <a:srgbClr val="6D00B6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26" name="文本框 25"/>
              <p:cNvSpPr txBox="1"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231424" y="2476149"/>
                <a:ext cx="164832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l"/>
                <a:r>
                  <a:rPr lang="en-US" altLang="zh-CN" sz="1600" b="1" dirty="0">
                    <a:solidFill>
                      <a:srgbClr val="00235E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Inclusion criteria</a:t>
                </a:r>
                <a:endParaRPr lang="en-US" altLang="zh-CN" sz="1600" b="1" dirty="0">
                  <a:solidFill>
                    <a:srgbClr val="00235E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4"/>
                </p:custDataLst>
              </p:nvPr>
            </p:nvSpPr>
            <p:spPr>
              <a:xfrm>
                <a:off x="2856577" y="3106801"/>
                <a:ext cx="2447269" cy="1398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marL="342900" indent="-342900" algn="l">
                  <a:lnSpc>
                    <a:spcPct val="150000"/>
                  </a:lnSpc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aged ≥ 18 years old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  <a:p>
                <a:pPr marL="342900" indent="-342900" algn="l">
                  <a:lnSpc>
                    <a:spcPct val="150000"/>
                  </a:lnSpc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histopathological 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       diagnosis of ductal    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       adenocarcinoma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  <a:p>
                <a:pPr marL="342900" indent="-342900" algn="l">
                  <a:lnSpc>
                    <a:spcPct val="150000"/>
                  </a:lnSpc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undergoing radical resection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055056" y="2282233"/>
              <a:ext cx="2836796" cy="2751550"/>
              <a:chOff x="4720226" y="2282233"/>
              <a:chExt cx="2836796" cy="2751550"/>
            </a:xfrm>
          </p:grpSpPr>
          <p:sp>
            <p:nvSpPr>
              <p:cNvPr id="21" name="任意多边形: 形状 20"/>
              <p:cNvSpPr/>
              <p:nvPr>
                <p:custDataLst>
                  <p:tags r:id="rId5"/>
                </p:custDataLst>
              </p:nvPr>
            </p:nvSpPr>
            <p:spPr>
              <a:xfrm>
                <a:off x="4720226" y="2282233"/>
                <a:ext cx="2751549" cy="2751550"/>
              </a:xfrm>
              <a:custGeom>
                <a:avLst/>
                <a:gdLst>
                  <a:gd name="connsiteX0" fmla="*/ 1282370 w 2564740"/>
                  <a:gd name="connsiteY0" fmla="*/ 0 h 2564740"/>
                  <a:gd name="connsiteX1" fmla="*/ 2564740 w 2564740"/>
                  <a:gd name="connsiteY1" fmla="*/ 1282370 h 2564740"/>
                  <a:gd name="connsiteX2" fmla="*/ 1282370 w 2564740"/>
                  <a:gd name="connsiteY2" fmla="*/ 2564740 h 2564740"/>
                  <a:gd name="connsiteX3" fmla="*/ 375598 w 2564740"/>
                  <a:gd name="connsiteY3" fmla="*/ 2189142 h 2564740"/>
                  <a:gd name="connsiteX4" fmla="*/ 324922 w 2564740"/>
                  <a:gd name="connsiteY4" fmla="*/ 2133385 h 2564740"/>
                  <a:gd name="connsiteX5" fmla="*/ 357013 w 2564740"/>
                  <a:gd name="connsiteY5" fmla="*/ 2098076 h 2564740"/>
                  <a:gd name="connsiteX6" fmla="*/ 649844 w 2564740"/>
                  <a:gd name="connsiteY6" fmla="*/ 1282370 h 2564740"/>
                  <a:gd name="connsiteX7" fmla="*/ 0 w 2564740"/>
                  <a:gd name="connsiteY7" fmla="*/ 1282370 h 2564740"/>
                  <a:gd name="connsiteX8" fmla="*/ 1282370 w 2564740"/>
                  <a:gd name="connsiteY8" fmla="*/ 0 h 256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4740" h="2564740">
                    <a:moveTo>
                      <a:pt x="1282370" y="0"/>
                    </a:moveTo>
                    <a:cubicBezTo>
                      <a:pt x="1990603" y="0"/>
                      <a:pt x="2564740" y="574137"/>
                      <a:pt x="2564740" y="1282370"/>
                    </a:cubicBezTo>
                    <a:cubicBezTo>
                      <a:pt x="2564740" y="1990603"/>
                      <a:pt x="1990603" y="2564740"/>
                      <a:pt x="1282370" y="2564740"/>
                    </a:cubicBezTo>
                    <a:cubicBezTo>
                      <a:pt x="928254" y="2564740"/>
                      <a:pt x="607661" y="2421206"/>
                      <a:pt x="375598" y="2189142"/>
                    </a:cubicBezTo>
                    <a:lnTo>
                      <a:pt x="324922" y="2133385"/>
                    </a:lnTo>
                    <a:lnTo>
                      <a:pt x="357013" y="2098076"/>
                    </a:lnTo>
                    <a:cubicBezTo>
                      <a:pt x="539951" y="1876407"/>
                      <a:pt x="649844" y="1592222"/>
                      <a:pt x="649844" y="1282370"/>
                    </a:cubicBezTo>
                    <a:lnTo>
                      <a:pt x="0" y="1282370"/>
                    </a:lnTo>
                    <a:cubicBezTo>
                      <a:pt x="0" y="574137"/>
                      <a:pt x="574137" y="0"/>
                      <a:pt x="1282370" y="0"/>
                    </a:cubicBezTo>
                    <a:close/>
                  </a:path>
                </a:pathLst>
              </a:custGeom>
              <a:solidFill>
                <a:srgbClr val="F8B900"/>
              </a:soli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23" name="文本框 22"/>
              <p:cNvSpPr txBox="1"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303845" y="4309743"/>
                <a:ext cx="1592599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l"/>
                <a:r>
                  <a:rPr lang="en-US" altLang="zh-CN" sz="16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Exclusion criteria</a:t>
                </a:r>
                <a:endParaRPr lang="en-US" altLang="zh-CN" sz="16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4" name="矩形 23"/>
              <p:cNvSpPr/>
              <p:nvPr>
                <p:custDataLst>
                  <p:tags r:id="rId7"/>
                </p:custDataLst>
              </p:nvPr>
            </p:nvSpPr>
            <p:spPr>
              <a:xfrm>
                <a:off x="4998752" y="2610048"/>
                <a:ext cx="2558270" cy="1632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+mn-ea"/>
                  </a:rPr>
                  <a:t>combined with any 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+mn-ea"/>
                  </a:rPr>
                  <a:t>       other malignant tumour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+mn-ea"/>
                  </a:rPr>
                  <a:t>failed to provide preoperative or 6-month postoperative weight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+mn-ea"/>
                  </a:rPr>
                  <a:t>died within six months after surgery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5" name="流程图: 手动输入 12"/>
          <p:cNvSpPr/>
          <p:nvPr>
            <p:custDataLst>
              <p:tags r:id="rId8"/>
            </p:custDataLst>
          </p:nvPr>
        </p:nvSpPr>
        <p:spPr>
          <a:xfrm flipH="1">
            <a:off x="9775366" y="5736769"/>
            <a:ext cx="1494328" cy="612125"/>
          </a:xfrm>
          <a:prstGeom prst="flowChartManualInput">
            <a:avLst/>
          </a:prstGeom>
          <a:solidFill>
            <a:srgbClr val="F9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/>
            <a:endParaRPr lang="zh-CN" altLang="en-US" sz="6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9538098" y="5883286"/>
            <a:ext cx="143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00235E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PANCREAS</a:t>
            </a:r>
            <a:endParaRPr lang="zh-CN" altLang="en-US" dirty="0">
              <a:solidFill>
                <a:srgbClr val="00235E"/>
              </a:solidFill>
              <a:latin typeface="Impact" panose="020B0806030902050204" charset="0"/>
              <a:ea typeface="Impact" panose="020B0806030902050204" charset="0"/>
              <a:cs typeface="Impact" panose="020B0806030902050204" charset="0"/>
            </a:endParaRPr>
          </a:p>
        </p:txBody>
      </p:sp>
      <p:sp>
        <p:nvSpPr>
          <p:cNvPr id="7" name="圆角矩形 6"/>
          <p:cNvSpPr/>
          <p:nvPr>
            <p:custDataLst>
              <p:tags r:id="rId10"/>
            </p:custDataLst>
          </p:nvPr>
        </p:nvSpPr>
        <p:spPr>
          <a:xfrm>
            <a:off x="259080" y="1275080"/>
            <a:ext cx="3686175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and Participants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>
            <p:custDataLst>
              <p:tags r:id="rId11"/>
            </p:custDataLst>
          </p:nvPr>
        </p:nvSpPr>
        <p:spPr>
          <a:xfrm>
            <a:off x="259080" y="1832094"/>
            <a:ext cx="11744960" cy="1583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Study design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a prospective cohort study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From February 2022 to July 2022, we consecutively enrolled patients with newly diagnosed pancreatic cancer who were to undergo pancreatectomy in our center.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2840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Methods</a:t>
            </a:r>
            <a:endParaRPr lang="en-ID" sz="4400" b="1" u="sng" dirty="0">
              <a:solidFill>
                <a:srgbClr val="7030A0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2"/>
            </p:custDataLst>
          </p:nvPr>
        </p:nvSpPr>
        <p:spPr>
          <a:xfrm>
            <a:off x="6513828" y="1974850"/>
            <a:ext cx="5213641" cy="14674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9BA00"/>
            </a:solidFill>
            <a:prstDash val="sysDash"/>
          </a:ln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 descr="7b0a20202020227461726765744964223a202270726f636573734f6e6c696e6542756c6c6574220a7d0a"/>
          <p:cNvSpPr txBox="1"/>
          <p:nvPr>
            <p:custDataLst>
              <p:tags r:id="rId3"/>
            </p:custDataLst>
          </p:nvPr>
        </p:nvSpPr>
        <p:spPr>
          <a:xfrm>
            <a:off x="6498588" y="1934845"/>
            <a:ext cx="5238750" cy="1568450"/>
          </a:xfrm>
          <a:prstGeom prst="rect">
            <a:avLst/>
          </a:prstGeom>
          <a:solidFill>
            <a:schemeClr val="bg1"/>
          </a:solidFill>
          <a:ln w="19050">
            <a:solidFill>
              <a:srgbClr val="6D00B6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Data during hospitalization were derived from patients’ self-reports or electronic medical records.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Post-discharge information was collected from patient self-reports. </a:t>
            </a:r>
            <a:endParaRPr lang="en-US" alt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右箭头 17"/>
          <p:cNvSpPr/>
          <p:nvPr>
            <p:custDataLst>
              <p:tags r:id="rId4"/>
            </p:custDataLst>
          </p:nvPr>
        </p:nvSpPr>
        <p:spPr>
          <a:xfrm>
            <a:off x="7098387" y="4228465"/>
            <a:ext cx="4507865" cy="604520"/>
          </a:xfrm>
          <a:prstGeom prst="rightArrow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  <a:gs pos="87000">
                <a:srgbClr val="FFC000"/>
              </a:gs>
            </a:gsLst>
            <a:lin ang="0" scaled="0"/>
          </a:gra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8496022" y="4375150"/>
            <a:ext cx="2702560" cy="306705"/>
          </a:xfrm>
          <a:prstGeom prst="rect">
            <a:avLst/>
          </a:prstGeom>
          <a:noFill/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1400" b="1" dirty="0">
                <a:solidFill>
                  <a:srgbClr val="C48F00"/>
                </a:solidFill>
                <a:latin typeface="Arial" panose="020B0604020202020204" pitchFamily="34" charset="0"/>
                <a:ea typeface="微软雅黑" panose="020B0503020204020204" charset="-122"/>
              </a:rPr>
              <a:t>Weight         data collection</a:t>
            </a:r>
            <a:endParaRPr lang="en-US" altLang="zh-CN" sz="1400" b="1" dirty="0">
              <a:solidFill>
                <a:srgbClr val="C48F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6988532" y="4371975"/>
            <a:ext cx="306000" cy="306000"/>
          </a:xfrm>
          <a:prstGeom prst="ellipse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6477992" y="3634105"/>
            <a:ext cx="1421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Preoperatively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(within 3 d before surgery)</a:t>
            </a:r>
            <a:endParaRPr lang="en-US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椭圆 23"/>
          <p:cNvSpPr/>
          <p:nvPr>
            <p:custDataLst>
              <p:tags r:id="rId8"/>
            </p:custDataLst>
          </p:nvPr>
        </p:nvSpPr>
        <p:spPr>
          <a:xfrm>
            <a:off x="7836892" y="4378325"/>
            <a:ext cx="306000" cy="306000"/>
          </a:xfrm>
          <a:prstGeom prst="ellipse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9"/>
            </p:custDataLst>
          </p:nvPr>
        </p:nvSpPr>
        <p:spPr>
          <a:xfrm>
            <a:off x="9240242" y="4381500"/>
            <a:ext cx="306000" cy="306000"/>
          </a:xfrm>
          <a:prstGeom prst="ellipse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0"/>
            </p:custDataLst>
          </p:nvPr>
        </p:nvSpPr>
        <p:spPr>
          <a:xfrm>
            <a:off x="10982047" y="4381500"/>
            <a:ext cx="306000" cy="306000"/>
          </a:xfrm>
          <a:prstGeom prst="ellipse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7369532" y="4734560"/>
            <a:ext cx="11798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 m (±1 w) after surgery</a:t>
            </a:r>
            <a:r>
              <a:rPr lang="en-US" sz="1200" b="1" dirty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sz="1200" b="1" dirty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8652867" y="3661410"/>
            <a:ext cx="136144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3 m (±1 w) after surgery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10408283" y="4782185"/>
            <a:ext cx="14712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6 m (±1 w)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after surgery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14"/>
            </p:custDataLst>
          </p:nvPr>
        </p:nvSpPr>
        <p:spPr>
          <a:xfrm>
            <a:off x="259080" y="1275080"/>
            <a:ext cx="3686175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Data Collection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343428" y="2371463"/>
            <a:ext cx="5798096" cy="2783232"/>
            <a:chOff x="930550" y="1202289"/>
            <a:chExt cx="10031585" cy="4815413"/>
          </a:xfrm>
        </p:grpSpPr>
        <p:grpSp>
          <p:nvGrpSpPr>
            <p:cNvPr id="6" name="组合 5"/>
            <p:cNvGrpSpPr/>
            <p:nvPr/>
          </p:nvGrpSpPr>
          <p:grpSpPr>
            <a:xfrm>
              <a:off x="3723560" y="1335599"/>
              <a:ext cx="4682104" cy="4682103"/>
              <a:chOff x="3754948" y="1087949"/>
              <a:chExt cx="4682104" cy="4682103"/>
            </a:xfrm>
          </p:grpSpPr>
          <p:sp>
            <p:nvSpPr>
              <p:cNvPr id="53" name="圆: 空心 52"/>
              <p:cNvSpPr/>
              <p:nvPr/>
            </p:nvSpPr>
            <p:spPr>
              <a:xfrm>
                <a:off x="3754948" y="1087949"/>
                <a:ext cx="4682104" cy="4682103"/>
              </a:xfrm>
              <a:prstGeom prst="donut">
                <a:avLst>
                  <a:gd name="adj" fmla="val 21523"/>
                </a:avLst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4" name="圆: 空心 53"/>
              <p:cNvSpPr/>
              <p:nvPr/>
            </p:nvSpPr>
            <p:spPr>
              <a:xfrm>
                <a:off x="4210050" y="1543052"/>
                <a:ext cx="3771900" cy="3771898"/>
              </a:xfrm>
              <a:prstGeom prst="donut">
                <a:avLst>
                  <a:gd name="adj" fmla="val 21523"/>
                </a:avLst>
              </a:prstGeom>
              <a:solidFill>
                <a:schemeClr val="bg1">
                  <a:lumMod val="95000"/>
                  <a:alpha val="48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grpSp>
            <p:nvGrpSpPr>
              <p:cNvPr id="55" name="组合 5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  <p:cNvGrpSpPr/>
              <p:nvPr/>
            </p:nvGrpSpPr>
            <p:grpSpPr>
              <a:xfrm>
                <a:off x="4521637" y="1798828"/>
                <a:ext cx="3148726" cy="3302788"/>
                <a:chOff x="3878263" y="1081088"/>
                <a:chExt cx="4445001" cy="4662488"/>
              </a:xfrm>
            </p:grpSpPr>
            <p:sp>
              <p:nvSpPr>
                <p:cNvPr id="56" name="任意多边形: 形状 55"/>
                <p:cNvSpPr/>
                <p:nvPr/>
              </p:nvSpPr>
              <p:spPr bwMode="auto">
                <a:xfrm>
                  <a:off x="3930651" y="1179513"/>
                  <a:ext cx="4392613" cy="4564063"/>
                </a:xfrm>
                <a:custGeom>
                  <a:avLst/>
                  <a:gdLst>
                    <a:gd name="T0" fmla="*/ 1563 w 1566"/>
                    <a:gd name="T1" fmla="*/ 734 h 1630"/>
                    <a:gd name="T2" fmla="*/ 1480 w 1566"/>
                    <a:gd name="T3" fmla="*/ 612 h 1630"/>
                    <a:gd name="T4" fmla="*/ 1480 w 1566"/>
                    <a:gd name="T5" fmla="*/ 612 h 1630"/>
                    <a:gd name="T6" fmla="*/ 1470 w 1566"/>
                    <a:gd name="T7" fmla="*/ 605 h 1630"/>
                    <a:gd name="T8" fmla="*/ 1399 w 1566"/>
                    <a:gd name="T9" fmla="*/ 581 h 1630"/>
                    <a:gd name="T10" fmla="*/ 1394 w 1566"/>
                    <a:gd name="T11" fmla="*/ 539 h 1630"/>
                    <a:gd name="T12" fmla="*/ 1396 w 1566"/>
                    <a:gd name="T13" fmla="*/ 527 h 1630"/>
                    <a:gd name="T14" fmla="*/ 1394 w 1566"/>
                    <a:gd name="T15" fmla="*/ 507 h 1630"/>
                    <a:gd name="T16" fmla="*/ 1388 w 1566"/>
                    <a:gd name="T17" fmla="*/ 494 h 1630"/>
                    <a:gd name="T18" fmla="*/ 1380 w 1566"/>
                    <a:gd name="T19" fmla="*/ 485 h 1630"/>
                    <a:gd name="T20" fmla="*/ 1369 w 1566"/>
                    <a:gd name="T21" fmla="*/ 477 h 1630"/>
                    <a:gd name="T22" fmla="*/ 1368 w 1566"/>
                    <a:gd name="T23" fmla="*/ 478 h 1630"/>
                    <a:gd name="T24" fmla="*/ 1374 w 1566"/>
                    <a:gd name="T25" fmla="*/ 490 h 1630"/>
                    <a:gd name="T26" fmla="*/ 1377 w 1566"/>
                    <a:gd name="T27" fmla="*/ 499 h 1630"/>
                    <a:gd name="T28" fmla="*/ 1378 w 1566"/>
                    <a:gd name="T29" fmla="*/ 521 h 1630"/>
                    <a:gd name="T30" fmla="*/ 722 w 1566"/>
                    <a:gd name="T31" fmla="*/ 110 h 1630"/>
                    <a:gd name="T32" fmla="*/ 495 w 1566"/>
                    <a:gd name="T33" fmla="*/ 127 h 1630"/>
                    <a:gd name="T34" fmla="*/ 247 w 1566"/>
                    <a:gd name="T35" fmla="*/ 153 h 1630"/>
                    <a:gd name="T36" fmla="*/ 0 w 1566"/>
                    <a:gd name="T37" fmla="*/ 832 h 1630"/>
                    <a:gd name="T38" fmla="*/ 558 w 1566"/>
                    <a:gd name="T39" fmla="*/ 1630 h 1630"/>
                    <a:gd name="T40" fmla="*/ 878 w 1566"/>
                    <a:gd name="T41" fmla="*/ 1537 h 1630"/>
                    <a:gd name="T42" fmla="*/ 1055 w 1566"/>
                    <a:gd name="T43" fmla="*/ 1514 h 1630"/>
                    <a:gd name="T44" fmla="*/ 1072 w 1566"/>
                    <a:gd name="T45" fmla="*/ 1557 h 1630"/>
                    <a:gd name="T46" fmla="*/ 1130 w 1566"/>
                    <a:gd name="T47" fmla="*/ 1554 h 1630"/>
                    <a:gd name="T48" fmla="*/ 1167 w 1566"/>
                    <a:gd name="T49" fmla="*/ 1583 h 1630"/>
                    <a:gd name="T50" fmla="*/ 1215 w 1566"/>
                    <a:gd name="T51" fmla="*/ 1552 h 1630"/>
                    <a:gd name="T52" fmla="*/ 1262 w 1566"/>
                    <a:gd name="T53" fmla="*/ 1559 h 1630"/>
                    <a:gd name="T54" fmla="*/ 1289 w 1566"/>
                    <a:gd name="T55" fmla="*/ 1509 h 1630"/>
                    <a:gd name="T56" fmla="*/ 1333 w 1566"/>
                    <a:gd name="T57" fmla="*/ 1493 h 1630"/>
                    <a:gd name="T58" fmla="*/ 1330 w 1566"/>
                    <a:gd name="T59" fmla="*/ 1436 h 1630"/>
                    <a:gd name="T60" fmla="*/ 1360 w 1566"/>
                    <a:gd name="T61" fmla="*/ 1400 h 1630"/>
                    <a:gd name="T62" fmla="*/ 1328 w 1566"/>
                    <a:gd name="T63" fmla="*/ 1352 h 1630"/>
                    <a:gd name="T64" fmla="*/ 1347 w 1566"/>
                    <a:gd name="T65" fmla="*/ 1330 h 1630"/>
                    <a:gd name="T66" fmla="*/ 1557 w 1566"/>
                    <a:gd name="T67" fmla="*/ 902 h 1630"/>
                    <a:gd name="T68" fmla="*/ 1444 w 1566"/>
                    <a:gd name="T69" fmla="*/ 848 h 1630"/>
                    <a:gd name="T70" fmla="*/ 1212 w 1566"/>
                    <a:gd name="T71" fmla="*/ 1453 h 1630"/>
                    <a:gd name="T72" fmla="*/ 1223 w 1566"/>
                    <a:gd name="T73" fmla="*/ 1352 h 1630"/>
                    <a:gd name="T74" fmla="*/ 1212 w 1566"/>
                    <a:gd name="T75" fmla="*/ 1453 h 1630"/>
                    <a:gd name="T76" fmla="*/ 1473 w 1566"/>
                    <a:gd name="T77" fmla="*/ 787 h 1630"/>
                    <a:gd name="T78" fmla="*/ 1537 w 1566"/>
                    <a:gd name="T79" fmla="*/ 728 h 1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66" h="1630">
                      <a:moveTo>
                        <a:pt x="1464" y="812"/>
                      </a:moveTo>
                      <a:cubicBezTo>
                        <a:pt x="1512" y="830"/>
                        <a:pt x="1560" y="790"/>
                        <a:pt x="1563" y="734"/>
                      </a:cubicBezTo>
                      <a:cubicBezTo>
                        <a:pt x="1566" y="686"/>
                        <a:pt x="1528" y="649"/>
                        <a:pt x="1488" y="654"/>
                      </a:cubicBezTo>
                      <a:cubicBezTo>
                        <a:pt x="1487" y="633"/>
                        <a:pt x="1484" y="618"/>
                        <a:pt x="1480" y="612"/>
                      </a:cubicBezTo>
                      <a:cubicBezTo>
                        <a:pt x="1480" y="612"/>
                        <a:pt x="1480" y="612"/>
                        <a:pt x="1480" y="612"/>
                      </a:cubicBezTo>
                      <a:cubicBezTo>
                        <a:pt x="1480" y="612"/>
                        <a:pt x="1480" y="612"/>
                        <a:pt x="1480" y="612"/>
                      </a:cubicBezTo>
                      <a:cubicBezTo>
                        <a:pt x="1479" y="611"/>
                        <a:pt x="1476" y="608"/>
                        <a:pt x="1470" y="605"/>
                      </a:cubicBezTo>
                      <a:cubicBezTo>
                        <a:pt x="1470" y="605"/>
                        <a:pt x="1470" y="605"/>
                        <a:pt x="1470" y="605"/>
                      </a:cubicBezTo>
                      <a:cubicBezTo>
                        <a:pt x="1470" y="605"/>
                        <a:pt x="1470" y="605"/>
                        <a:pt x="1470" y="605"/>
                      </a:cubicBezTo>
                      <a:cubicBezTo>
                        <a:pt x="1458" y="597"/>
                        <a:pt x="1436" y="587"/>
                        <a:pt x="1399" y="581"/>
                      </a:cubicBezTo>
                      <a:cubicBezTo>
                        <a:pt x="1396" y="572"/>
                        <a:pt x="1393" y="563"/>
                        <a:pt x="1389" y="554"/>
                      </a:cubicBezTo>
                      <a:cubicBezTo>
                        <a:pt x="1391" y="550"/>
                        <a:pt x="1393" y="544"/>
                        <a:pt x="1394" y="539"/>
                      </a:cubicBezTo>
                      <a:cubicBezTo>
                        <a:pt x="1394" y="536"/>
                        <a:pt x="1395" y="533"/>
                        <a:pt x="1395" y="531"/>
                      </a:cubicBezTo>
                      <a:cubicBezTo>
                        <a:pt x="1395" y="529"/>
                        <a:pt x="1396" y="528"/>
                        <a:pt x="1396" y="527"/>
                      </a:cubicBezTo>
                      <a:cubicBezTo>
                        <a:pt x="1396" y="525"/>
                        <a:pt x="1396" y="524"/>
                        <a:pt x="1396" y="522"/>
                      </a:cubicBezTo>
                      <a:cubicBezTo>
                        <a:pt x="1396" y="517"/>
                        <a:pt x="1395" y="512"/>
                        <a:pt x="1394" y="507"/>
                      </a:cubicBezTo>
                      <a:cubicBezTo>
                        <a:pt x="1393" y="504"/>
                        <a:pt x="1392" y="502"/>
                        <a:pt x="1391" y="500"/>
                      </a:cubicBezTo>
                      <a:cubicBezTo>
                        <a:pt x="1390" y="498"/>
                        <a:pt x="1389" y="495"/>
                        <a:pt x="1388" y="494"/>
                      </a:cubicBezTo>
                      <a:cubicBezTo>
                        <a:pt x="1387" y="492"/>
                        <a:pt x="1386" y="490"/>
                        <a:pt x="1384" y="489"/>
                      </a:cubicBezTo>
                      <a:cubicBezTo>
                        <a:pt x="1383" y="487"/>
                        <a:pt x="1382" y="486"/>
                        <a:pt x="1380" y="485"/>
                      </a:cubicBezTo>
                      <a:cubicBezTo>
                        <a:pt x="1378" y="483"/>
                        <a:pt x="1376" y="481"/>
                        <a:pt x="1374" y="480"/>
                      </a:cubicBezTo>
                      <a:cubicBezTo>
                        <a:pt x="1372" y="478"/>
                        <a:pt x="1370" y="478"/>
                        <a:pt x="1369" y="477"/>
                      </a:cubicBezTo>
                      <a:cubicBezTo>
                        <a:pt x="1368" y="477"/>
                        <a:pt x="1367" y="476"/>
                        <a:pt x="1367" y="476"/>
                      </a:cubicBezTo>
                      <a:cubicBezTo>
                        <a:pt x="1367" y="476"/>
                        <a:pt x="1367" y="477"/>
                        <a:pt x="1368" y="478"/>
                      </a:cubicBezTo>
                      <a:cubicBezTo>
                        <a:pt x="1369" y="479"/>
                        <a:pt x="1370" y="481"/>
                        <a:pt x="1371" y="482"/>
                      </a:cubicBezTo>
                      <a:cubicBezTo>
                        <a:pt x="1372" y="484"/>
                        <a:pt x="1373" y="487"/>
                        <a:pt x="1374" y="490"/>
                      </a:cubicBezTo>
                      <a:cubicBezTo>
                        <a:pt x="1375" y="491"/>
                        <a:pt x="1375" y="492"/>
                        <a:pt x="1376" y="494"/>
                      </a:cubicBezTo>
                      <a:cubicBezTo>
                        <a:pt x="1377" y="495"/>
                        <a:pt x="1377" y="497"/>
                        <a:pt x="1377" y="499"/>
                      </a:cubicBezTo>
                      <a:cubicBezTo>
                        <a:pt x="1378" y="502"/>
                        <a:pt x="1379" y="505"/>
                        <a:pt x="1379" y="509"/>
                      </a:cubicBezTo>
                      <a:cubicBezTo>
                        <a:pt x="1379" y="513"/>
                        <a:pt x="1379" y="517"/>
                        <a:pt x="1378" y="521"/>
                      </a:cubicBezTo>
                      <a:cubicBezTo>
                        <a:pt x="1378" y="523"/>
                        <a:pt x="1377" y="525"/>
                        <a:pt x="1377" y="527"/>
                      </a:cubicBezTo>
                      <a:cubicBezTo>
                        <a:pt x="1261" y="281"/>
                        <a:pt x="1012" y="110"/>
                        <a:pt x="722" y="110"/>
                      </a:cubicBezTo>
                      <a:cubicBezTo>
                        <a:pt x="644" y="110"/>
                        <a:pt x="568" y="122"/>
                        <a:pt x="497" y="146"/>
                      </a:cubicBezTo>
                      <a:cubicBezTo>
                        <a:pt x="497" y="139"/>
                        <a:pt x="496" y="133"/>
                        <a:pt x="495" y="127"/>
                      </a:cubicBezTo>
                      <a:cubicBezTo>
                        <a:pt x="495" y="124"/>
                        <a:pt x="483" y="27"/>
                        <a:pt x="404" y="13"/>
                      </a:cubicBezTo>
                      <a:cubicBezTo>
                        <a:pt x="330" y="0"/>
                        <a:pt x="247" y="51"/>
                        <a:pt x="247" y="153"/>
                      </a:cubicBezTo>
                      <a:cubicBezTo>
                        <a:pt x="247" y="199"/>
                        <a:pt x="264" y="245"/>
                        <a:pt x="274" y="266"/>
                      </a:cubicBezTo>
                      <a:cubicBezTo>
                        <a:pt x="107" y="399"/>
                        <a:pt x="0" y="603"/>
                        <a:pt x="0" y="832"/>
                      </a:cubicBezTo>
                      <a:cubicBezTo>
                        <a:pt x="0" y="1173"/>
                        <a:pt x="239" y="1460"/>
                        <a:pt x="557" y="1535"/>
                      </a:cubicBezTo>
                      <a:cubicBezTo>
                        <a:pt x="558" y="1567"/>
                        <a:pt x="558" y="1599"/>
                        <a:pt x="558" y="1630"/>
                      </a:cubicBezTo>
                      <a:cubicBezTo>
                        <a:pt x="666" y="1617"/>
                        <a:pt x="774" y="1607"/>
                        <a:pt x="880" y="1601"/>
                      </a:cubicBezTo>
                      <a:cubicBezTo>
                        <a:pt x="879" y="1580"/>
                        <a:pt x="878" y="1558"/>
                        <a:pt x="878" y="1537"/>
                      </a:cubicBezTo>
                      <a:cubicBezTo>
                        <a:pt x="932" y="1525"/>
                        <a:pt x="984" y="1507"/>
                        <a:pt x="1033" y="1484"/>
                      </a:cubicBezTo>
                      <a:cubicBezTo>
                        <a:pt x="1055" y="1514"/>
                        <a:pt x="1055" y="1514"/>
                        <a:pt x="1055" y="1514"/>
                      </a:cubicBezTo>
                      <a:cubicBezTo>
                        <a:pt x="1038" y="1531"/>
                        <a:pt x="1038" y="1531"/>
                        <a:pt x="1038" y="1531"/>
                      </a:cubicBezTo>
                      <a:cubicBezTo>
                        <a:pt x="1049" y="1541"/>
                        <a:pt x="1060" y="1550"/>
                        <a:pt x="1072" y="1557"/>
                      </a:cubicBezTo>
                      <a:cubicBezTo>
                        <a:pt x="1087" y="1536"/>
                        <a:pt x="1087" y="1536"/>
                        <a:pt x="1087" y="1536"/>
                      </a:cubicBezTo>
                      <a:cubicBezTo>
                        <a:pt x="1130" y="1554"/>
                        <a:pt x="1130" y="1554"/>
                        <a:pt x="1130" y="1554"/>
                      </a:cubicBezTo>
                      <a:cubicBezTo>
                        <a:pt x="1124" y="1578"/>
                        <a:pt x="1124" y="1578"/>
                        <a:pt x="1124" y="1578"/>
                      </a:cubicBezTo>
                      <a:cubicBezTo>
                        <a:pt x="1138" y="1581"/>
                        <a:pt x="1152" y="1583"/>
                        <a:pt x="1167" y="1583"/>
                      </a:cubicBezTo>
                      <a:cubicBezTo>
                        <a:pt x="1169" y="1557"/>
                        <a:pt x="1169" y="1557"/>
                        <a:pt x="1169" y="1557"/>
                      </a:cubicBezTo>
                      <a:cubicBezTo>
                        <a:pt x="1215" y="1552"/>
                        <a:pt x="1215" y="1552"/>
                        <a:pt x="1215" y="1552"/>
                      </a:cubicBezTo>
                      <a:cubicBezTo>
                        <a:pt x="1223" y="1576"/>
                        <a:pt x="1223" y="1576"/>
                        <a:pt x="1223" y="1576"/>
                      </a:cubicBezTo>
                      <a:cubicBezTo>
                        <a:pt x="1236" y="1572"/>
                        <a:pt x="1250" y="1566"/>
                        <a:pt x="1262" y="1559"/>
                      </a:cubicBezTo>
                      <a:cubicBezTo>
                        <a:pt x="1251" y="1536"/>
                        <a:pt x="1251" y="1536"/>
                        <a:pt x="1251" y="1536"/>
                      </a:cubicBezTo>
                      <a:cubicBezTo>
                        <a:pt x="1289" y="1509"/>
                        <a:pt x="1289" y="1509"/>
                        <a:pt x="1289" y="1509"/>
                      </a:cubicBezTo>
                      <a:cubicBezTo>
                        <a:pt x="1307" y="1526"/>
                        <a:pt x="1307" y="1526"/>
                        <a:pt x="1307" y="1526"/>
                      </a:cubicBezTo>
                      <a:cubicBezTo>
                        <a:pt x="1317" y="1516"/>
                        <a:pt x="1326" y="1504"/>
                        <a:pt x="1333" y="1493"/>
                      </a:cubicBezTo>
                      <a:cubicBezTo>
                        <a:pt x="1311" y="1478"/>
                        <a:pt x="1311" y="1478"/>
                        <a:pt x="1311" y="1478"/>
                      </a:cubicBezTo>
                      <a:cubicBezTo>
                        <a:pt x="1330" y="1436"/>
                        <a:pt x="1330" y="1436"/>
                        <a:pt x="1330" y="1436"/>
                      </a:cubicBezTo>
                      <a:cubicBezTo>
                        <a:pt x="1354" y="1442"/>
                        <a:pt x="1354" y="1442"/>
                        <a:pt x="1354" y="1442"/>
                      </a:cubicBezTo>
                      <a:cubicBezTo>
                        <a:pt x="1358" y="1428"/>
                        <a:pt x="1360" y="1414"/>
                        <a:pt x="1360" y="1400"/>
                      </a:cubicBezTo>
                      <a:cubicBezTo>
                        <a:pt x="1334" y="1398"/>
                        <a:pt x="1334" y="1398"/>
                        <a:pt x="1334" y="1398"/>
                      </a:cubicBezTo>
                      <a:cubicBezTo>
                        <a:pt x="1328" y="1352"/>
                        <a:pt x="1328" y="1352"/>
                        <a:pt x="1328" y="1352"/>
                      </a:cubicBezTo>
                      <a:cubicBezTo>
                        <a:pt x="1352" y="1345"/>
                        <a:pt x="1352" y="1345"/>
                        <a:pt x="1352" y="1345"/>
                      </a:cubicBezTo>
                      <a:cubicBezTo>
                        <a:pt x="1351" y="1340"/>
                        <a:pt x="1349" y="1335"/>
                        <a:pt x="1347" y="1330"/>
                      </a:cubicBezTo>
                      <a:cubicBezTo>
                        <a:pt x="1422" y="1349"/>
                        <a:pt x="1422" y="1349"/>
                        <a:pt x="1422" y="1349"/>
                      </a:cubicBezTo>
                      <a:cubicBezTo>
                        <a:pt x="1557" y="902"/>
                        <a:pt x="1557" y="902"/>
                        <a:pt x="1557" y="902"/>
                      </a:cubicBezTo>
                      <a:cubicBezTo>
                        <a:pt x="1443" y="874"/>
                        <a:pt x="1443" y="874"/>
                        <a:pt x="1443" y="874"/>
                      </a:cubicBezTo>
                      <a:cubicBezTo>
                        <a:pt x="1444" y="865"/>
                        <a:pt x="1444" y="857"/>
                        <a:pt x="1444" y="848"/>
                      </a:cubicBezTo>
                      <a:cubicBezTo>
                        <a:pt x="1452" y="838"/>
                        <a:pt x="1459" y="825"/>
                        <a:pt x="1464" y="812"/>
                      </a:cubicBezTo>
                      <a:moveTo>
                        <a:pt x="1212" y="1453"/>
                      </a:moveTo>
                      <a:cubicBezTo>
                        <a:pt x="1180" y="1476"/>
                        <a:pt x="1136" y="1469"/>
                        <a:pt x="1113" y="1439"/>
                      </a:cubicBezTo>
                      <a:cubicBezTo>
                        <a:pt x="1153" y="1414"/>
                        <a:pt x="1189" y="1384"/>
                        <a:pt x="1223" y="1352"/>
                      </a:cubicBezTo>
                      <a:cubicBezTo>
                        <a:pt x="1224" y="1353"/>
                        <a:pt x="1226" y="1355"/>
                        <a:pt x="1227" y="1356"/>
                      </a:cubicBezTo>
                      <a:cubicBezTo>
                        <a:pt x="1250" y="1387"/>
                        <a:pt x="1243" y="1431"/>
                        <a:pt x="1212" y="1453"/>
                      </a:cubicBezTo>
                      <a:moveTo>
                        <a:pt x="1537" y="728"/>
                      </a:moveTo>
                      <a:cubicBezTo>
                        <a:pt x="1539" y="765"/>
                        <a:pt x="1507" y="801"/>
                        <a:pt x="1473" y="787"/>
                      </a:cubicBezTo>
                      <a:cubicBezTo>
                        <a:pt x="1483" y="752"/>
                        <a:pt x="1488" y="714"/>
                        <a:pt x="1488" y="681"/>
                      </a:cubicBezTo>
                      <a:cubicBezTo>
                        <a:pt x="1512" y="675"/>
                        <a:pt x="1535" y="697"/>
                        <a:pt x="1537" y="728"/>
                      </a:cubicBezTo>
                    </a:path>
                  </a:pathLst>
                </a:custGeom>
                <a:solidFill>
                  <a:srgbClr val="1A1A1A">
                    <a:alpha val="20000"/>
                  </a:srgb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57" name="椭圆 56"/>
                <p:cNvSpPr/>
                <p:nvPr/>
              </p:nvSpPr>
              <p:spPr bwMode="auto">
                <a:xfrm>
                  <a:off x="3878263" y="1389063"/>
                  <a:ext cx="4051300" cy="4043363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58" name="椭圆 57"/>
                <p:cNvSpPr/>
                <p:nvPr/>
              </p:nvSpPr>
              <p:spPr bwMode="auto">
                <a:xfrm>
                  <a:off x="4113213" y="1624013"/>
                  <a:ext cx="3581400" cy="35766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59" name="任意多边形: 形状 58"/>
                <p:cNvSpPr/>
                <p:nvPr/>
              </p:nvSpPr>
              <p:spPr bwMode="auto">
                <a:xfrm>
                  <a:off x="4254501" y="3197225"/>
                  <a:ext cx="1847850" cy="336550"/>
                </a:xfrm>
                <a:custGeom>
                  <a:avLst/>
                  <a:gdLst>
                    <a:gd name="T0" fmla="*/ 1 w 659"/>
                    <a:gd name="T1" fmla="*/ 103 h 120"/>
                    <a:gd name="T2" fmla="*/ 0 w 659"/>
                    <a:gd name="T3" fmla="*/ 78 h 120"/>
                    <a:gd name="T4" fmla="*/ 596 w 659"/>
                    <a:gd name="T5" fmla="*/ 1 h 120"/>
                    <a:gd name="T6" fmla="*/ 658 w 659"/>
                    <a:gd name="T7" fmla="*/ 57 h 120"/>
                    <a:gd name="T8" fmla="*/ 602 w 659"/>
                    <a:gd name="T9" fmla="*/ 119 h 120"/>
                    <a:gd name="T10" fmla="*/ 1 w 659"/>
                    <a:gd name="T11" fmla="*/ 10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9" h="120">
                      <a:moveTo>
                        <a:pt x="1" y="103"/>
                      </a:moveTo>
                      <a:cubicBezTo>
                        <a:pt x="0" y="94"/>
                        <a:pt x="0" y="84"/>
                        <a:pt x="0" y="78"/>
                      </a:cubicBezTo>
                      <a:cubicBezTo>
                        <a:pt x="0" y="78"/>
                        <a:pt x="568" y="3"/>
                        <a:pt x="596" y="1"/>
                      </a:cubicBezTo>
                      <a:cubicBezTo>
                        <a:pt x="628" y="0"/>
                        <a:pt x="656" y="25"/>
                        <a:pt x="658" y="57"/>
                      </a:cubicBezTo>
                      <a:cubicBezTo>
                        <a:pt x="659" y="89"/>
                        <a:pt x="634" y="117"/>
                        <a:pt x="602" y="119"/>
                      </a:cubicBezTo>
                      <a:cubicBezTo>
                        <a:pt x="574" y="120"/>
                        <a:pt x="1" y="103"/>
                        <a:pt x="1" y="103"/>
                      </a:cubicBezTo>
                      <a:close/>
                    </a:path>
                  </a:pathLst>
                </a:cu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 bwMode="auto">
                <a:xfrm>
                  <a:off x="5756276" y="1971675"/>
                  <a:ext cx="642938" cy="1573213"/>
                </a:xfrm>
                <a:custGeom>
                  <a:avLst/>
                  <a:gdLst>
                    <a:gd name="T0" fmla="*/ 229 w 229"/>
                    <a:gd name="T1" fmla="*/ 8 h 562"/>
                    <a:gd name="T2" fmla="*/ 205 w 229"/>
                    <a:gd name="T3" fmla="*/ 0 h 562"/>
                    <a:gd name="T4" fmla="*/ 9 w 229"/>
                    <a:gd name="T5" fmla="*/ 478 h 562"/>
                    <a:gd name="T6" fmla="*/ 48 w 229"/>
                    <a:gd name="T7" fmla="*/ 552 h 562"/>
                    <a:gd name="T8" fmla="*/ 121 w 229"/>
                    <a:gd name="T9" fmla="*/ 513 h 562"/>
                    <a:gd name="T10" fmla="*/ 229 w 229"/>
                    <a:gd name="T11" fmla="*/ 8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9" h="562">
                      <a:moveTo>
                        <a:pt x="229" y="8"/>
                      </a:moveTo>
                      <a:cubicBezTo>
                        <a:pt x="220" y="5"/>
                        <a:pt x="211" y="2"/>
                        <a:pt x="205" y="0"/>
                      </a:cubicBezTo>
                      <a:cubicBezTo>
                        <a:pt x="205" y="0"/>
                        <a:pt x="18" y="451"/>
                        <a:pt x="9" y="478"/>
                      </a:cubicBezTo>
                      <a:cubicBezTo>
                        <a:pt x="0" y="509"/>
                        <a:pt x="17" y="542"/>
                        <a:pt x="48" y="552"/>
                      </a:cubicBezTo>
                      <a:cubicBezTo>
                        <a:pt x="79" y="562"/>
                        <a:pt x="112" y="544"/>
                        <a:pt x="121" y="513"/>
                      </a:cubicBezTo>
                      <a:cubicBezTo>
                        <a:pt x="130" y="487"/>
                        <a:pt x="229" y="8"/>
                        <a:pt x="229" y="8"/>
                      </a:cubicBezTo>
                      <a:close/>
                    </a:path>
                  </a:pathLst>
                </a:custGeom>
                <a:solidFill>
                  <a:srgbClr val="3437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61" name="任意多边形: 形状 60"/>
                <p:cNvSpPr/>
                <p:nvPr/>
              </p:nvSpPr>
              <p:spPr bwMode="auto">
                <a:xfrm>
                  <a:off x="5849938" y="3276600"/>
                  <a:ext cx="179388" cy="179388"/>
                </a:xfrm>
                <a:custGeom>
                  <a:avLst/>
                  <a:gdLst>
                    <a:gd name="T0" fmla="*/ 42 w 64"/>
                    <a:gd name="T1" fmla="*/ 58 h 64"/>
                    <a:gd name="T2" fmla="*/ 59 w 64"/>
                    <a:gd name="T3" fmla="*/ 22 h 64"/>
                    <a:gd name="T4" fmla="*/ 23 w 64"/>
                    <a:gd name="T5" fmla="*/ 5 h 64"/>
                    <a:gd name="T6" fmla="*/ 6 w 64"/>
                    <a:gd name="T7" fmla="*/ 41 h 64"/>
                    <a:gd name="T8" fmla="*/ 42 w 64"/>
                    <a:gd name="T9" fmla="*/ 58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4">
                      <a:moveTo>
                        <a:pt x="42" y="58"/>
                      </a:moveTo>
                      <a:cubicBezTo>
                        <a:pt x="57" y="53"/>
                        <a:pt x="64" y="37"/>
                        <a:pt x="59" y="22"/>
                      </a:cubicBezTo>
                      <a:cubicBezTo>
                        <a:pt x="54" y="7"/>
                        <a:pt x="37" y="0"/>
                        <a:pt x="23" y="5"/>
                      </a:cubicBezTo>
                      <a:cubicBezTo>
                        <a:pt x="8" y="10"/>
                        <a:pt x="0" y="27"/>
                        <a:pt x="6" y="41"/>
                      </a:cubicBezTo>
                      <a:cubicBezTo>
                        <a:pt x="11" y="56"/>
                        <a:pt x="27" y="64"/>
                        <a:pt x="42" y="58"/>
                      </a:cubicBezTo>
                      <a:close/>
                    </a:path>
                  </a:pathLst>
                </a:cu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5824538" y="1747838"/>
                  <a:ext cx="85725" cy="184150"/>
                </a:xfrm>
                <a:custGeom>
                  <a:avLst/>
                  <a:gdLst>
                    <a:gd name="T0" fmla="*/ 42 w 54"/>
                    <a:gd name="T1" fmla="*/ 116 h 116"/>
                    <a:gd name="T2" fmla="*/ 12 w 54"/>
                    <a:gd name="T3" fmla="*/ 116 h 116"/>
                    <a:gd name="T4" fmla="*/ 0 w 54"/>
                    <a:gd name="T5" fmla="*/ 0 h 116"/>
                    <a:gd name="T6" fmla="*/ 54 w 54"/>
                    <a:gd name="T7" fmla="*/ 0 h 116"/>
                    <a:gd name="T8" fmla="*/ 42 w 5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16">
                      <a:moveTo>
                        <a:pt x="42" y="116"/>
                      </a:moveTo>
                      <a:lnTo>
                        <a:pt x="12" y="116"/>
                      </a:ln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42" y="116"/>
                      </a:lnTo>
                      <a:close/>
                    </a:path>
                  </a:pathLst>
                </a:custGeom>
                <a:solidFill>
                  <a:srgbClr val="3E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5002213" y="1968500"/>
                  <a:ext cx="149225" cy="190500"/>
                </a:xfrm>
                <a:custGeom>
                  <a:avLst/>
                  <a:gdLst>
                    <a:gd name="T0" fmla="*/ 94 w 94"/>
                    <a:gd name="T1" fmla="*/ 106 h 120"/>
                    <a:gd name="T2" fmla="*/ 69 w 94"/>
                    <a:gd name="T3" fmla="*/ 120 h 120"/>
                    <a:gd name="T4" fmla="*/ 0 w 94"/>
                    <a:gd name="T5" fmla="*/ 26 h 120"/>
                    <a:gd name="T6" fmla="*/ 46 w 94"/>
                    <a:gd name="T7" fmla="*/ 0 h 120"/>
                    <a:gd name="T8" fmla="*/ 94 w 94"/>
                    <a:gd name="T9" fmla="*/ 10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120">
                      <a:moveTo>
                        <a:pt x="94" y="106"/>
                      </a:moveTo>
                      <a:lnTo>
                        <a:pt x="69" y="120"/>
                      </a:lnTo>
                      <a:lnTo>
                        <a:pt x="0" y="26"/>
                      </a:lnTo>
                      <a:lnTo>
                        <a:pt x="46" y="0"/>
                      </a:lnTo>
                      <a:lnTo>
                        <a:pt x="94" y="106"/>
                      </a:lnTo>
                      <a:close/>
                    </a:path>
                  </a:pathLst>
                </a:custGeom>
                <a:solidFill>
                  <a:srgbClr val="3E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4421188" y="2573338"/>
                  <a:ext cx="193675" cy="150813"/>
                </a:xfrm>
                <a:custGeom>
                  <a:avLst/>
                  <a:gdLst>
                    <a:gd name="T0" fmla="*/ 122 w 122"/>
                    <a:gd name="T1" fmla="*/ 69 h 95"/>
                    <a:gd name="T2" fmla="*/ 106 w 122"/>
                    <a:gd name="T3" fmla="*/ 95 h 95"/>
                    <a:gd name="T4" fmla="*/ 0 w 122"/>
                    <a:gd name="T5" fmla="*/ 48 h 95"/>
                    <a:gd name="T6" fmla="*/ 27 w 122"/>
                    <a:gd name="T7" fmla="*/ 0 h 95"/>
                    <a:gd name="T8" fmla="*/ 122 w 122"/>
                    <a:gd name="T9" fmla="*/ 6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95">
                      <a:moveTo>
                        <a:pt x="122" y="69"/>
                      </a:moveTo>
                      <a:lnTo>
                        <a:pt x="106" y="95"/>
                      </a:lnTo>
                      <a:lnTo>
                        <a:pt x="0" y="48"/>
                      </a:lnTo>
                      <a:lnTo>
                        <a:pt x="27" y="0"/>
                      </a:lnTo>
                      <a:lnTo>
                        <a:pt x="122" y="69"/>
                      </a:lnTo>
                      <a:close/>
                    </a:path>
                  </a:pathLst>
                </a:custGeom>
                <a:solidFill>
                  <a:srgbClr val="3EC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4457701" y="4160838"/>
                  <a:ext cx="193675" cy="149225"/>
                </a:xfrm>
                <a:custGeom>
                  <a:avLst/>
                  <a:gdLst>
                    <a:gd name="T0" fmla="*/ 106 w 122"/>
                    <a:gd name="T1" fmla="*/ 0 h 94"/>
                    <a:gd name="T2" fmla="*/ 122 w 122"/>
                    <a:gd name="T3" fmla="*/ 27 h 94"/>
                    <a:gd name="T4" fmla="*/ 27 w 122"/>
                    <a:gd name="T5" fmla="*/ 94 h 94"/>
                    <a:gd name="T6" fmla="*/ 0 w 122"/>
                    <a:gd name="T7" fmla="*/ 48 h 94"/>
                    <a:gd name="T8" fmla="*/ 106 w 122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94">
                      <a:moveTo>
                        <a:pt x="106" y="0"/>
                      </a:moveTo>
                      <a:lnTo>
                        <a:pt x="122" y="27"/>
                      </a:lnTo>
                      <a:lnTo>
                        <a:pt x="27" y="94"/>
                      </a:lnTo>
                      <a:lnTo>
                        <a:pt x="0" y="48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3E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5067301" y="4699000"/>
                  <a:ext cx="147638" cy="190500"/>
                </a:xfrm>
                <a:custGeom>
                  <a:avLst/>
                  <a:gdLst>
                    <a:gd name="T0" fmla="*/ 67 w 93"/>
                    <a:gd name="T1" fmla="*/ 0 h 120"/>
                    <a:gd name="T2" fmla="*/ 93 w 93"/>
                    <a:gd name="T3" fmla="*/ 14 h 120"/>
                    <a:gd name="T4" fmla="*/ 46 w 93"/>
                    <a:gd name="T5" fmla="*/ 120 h 120"/>
                    <a:gd name="T6" fmla="*/ 0 w 93"/>
                    <a:gd name="T7" fmla="*/ 94 h 120"/>
                    <a:gd name="T8" fmla="*/ 67 w 93"/>
                    <a:gd name="T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120">
                      <a:moveTo>
                        <a:pt x="67" y="0"/>
                      </a:moveTo>
                      <a:lnTo>
                        <a:pt x="93" y="14"/>
                      </a:lnTo>
                      <a:lnTo>
                        <a:pt x="46" y="120"/>
                      </a:lnTo>
                      <a:lnTo>
                        <a:pt x="0" y="94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3E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5897563" y="4889500"/>
                  <a:ext cx="85725" cy="184150"/>
                </a:xfrm>
                <a:custGeom>
                  <a:avLst/>
                  <a:gdLst>
                    <a:gd name="T0" fmla="*/ 12 w 54"/>
                    <a:gd name="T1" fmla="*/ 0 h 116"/>
                    <a:gd name="T2" fmla="*/ 42 w 54"/>
                    <a:gd name="T3" fmla="*/ 0 h 116"/>
                    <a:gd name="T4" fmla="*/ 54 w 54"/>
                    <a:gd name="T5" fmla="*/ 116 h 116"/>
                    <a:gd name="T6" fmla="*/ 0 w 54"/>
                    <a:gd name="T7" fmla="*/ 116 h 116"/>
                    <a:gd name="T8" fmla="*/ 12 w 54"/>
                    <a:gd name="T9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16">
                      <a:moveTo>
                        <a:pt x="12" y="0"/>
                      </a:moveTo>
                      <a:lnTo>
                        <a:pt x="42" y="0"/>
                      </a:lnTo>
                      <a:lnTo>
                        <a:pt x="54" y="116"/>
                      </a:lnTo>
                      <a:lnTo>
                        <a:pt x="0" y="11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EC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6656388" y="4662488"/>
                  <a:ext cx="149225" cy="190500"/>
                </a:xfrm>
                <a:custGeom>
                  <a:avLst/>
                  <a:gdLst>
                    <a:gd name="T0" fmla="*/ 0 w 94"/>
                    <a:gd name="T1" fmla="*/ 14 h 120"/>
                    <a:gd name="T2" fmla="*/ 25 w 94"/>
                    <a:gd name="T3" fmla="*/ 0 h 120"/>
                    <a:gd name="T4" fmla="*/ 94 w 94"/>
                    <a:gd name="T5" fmla="*/ 94 h 120"/>
                    <a:gd name="T6" fmla="*/ 46 w 94"/>
                    <a:gd name="T7" fmla="*/ 120 h 120"/>
                    <a:gd name="T8" fmla="*/ 0 w 94"/>
                    <a:gd name="T9" fmla="*/ 1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120">
                      <a:moveTo>
                        <a:pt x="0" y="14"/>
                      </a:moveTo>
                      <a:lnTo>
                        <a:pt x="25" y="0"/>
                      </a:lnTo>
                      <a:lnTo>
                        <a:pt x="94" y="94"/>
                      </a:lnTo>
                      <a:lnTo>
                        <a:pt x="46" y="1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EC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7386638" y="3332163"/>
                  <a:ext cx="180975" cy="84138"/>
                </a:xfrm>
                <a:custGeom>
                  <a:avLst/>
                  <a:gdLst>
                    <a:gd name="T0" fmla="*/ 0 w 114"/>
                    <a:gd name="T1" fmla="*/ 41 h 53"/>
                    <a:gd name="T2" fmla="*/ 0 w 114"/>
                    <a:gd name="T3" fmla="*/ 12 h 53"/>
                    <a:gd name="T4" fmla="*/ 114 w 114"/>
                    <a:gd name="T5" fmla="*/ 0 h 53"/>
                    <a:gd name="T6" fmla="*/ 114 w 114"/>
                    <a:gd name="T7" fmla="*/ 53 h 53"/>
                    <a:gd name="T8" fmla="*/ 0 w 114"/>
                    <a:gd name="T9" fmla="*/ 4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53">
                      <a:moveTo>
                        <a:pt x="0" y="41"/>
                      </a:moveTo>
                      <a:lnTo>
                        <a:pt x="0" y="12"/>
                      </a:lnTo>
                      <a:lnTo>
                        <a:pt x="114" y="0"/>
                      </a:lnTo>
                      <a:lnTo>
                        <a:pt x="114" y="53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EC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7156451" y="2511425"/>
                  <a:ext cx="193675" cy="149225"/>
                </a:xfrm>
                <a:custGeom>
                  <a:avLst/>
                  <a:gdLst>
                    <a:gd name="T0" fmla="*/ 14 w 122"/>
                    <a:gd name="T1" fmla="*/ 94 h 94"/>
                    <a:gd name="T2" fmla="*/ 0 w 122"/>
                    <a:gd name="T3" fmla="*/ 67 h 94"/>
                    <a:gd name="T4" fmla="*/ 93 w 122"/>
                    <a:gd name="T5" fmla="*/ 0 h 94"/>
                    <a:gd name="T6" fmla="*/ 122 w 122"/>
                    <a:gd name="T7" fmla="*/ 46 h 94"/>
                    <a:gd name="T8" fmla="*/ 14 w 122"/>
                    <a:gd name="T9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94">
                      <a:moveTo>
                        <a:pt x="14" y="94"/>
                      </a:moveTo>
                      <a:lnTo>
                        <a:pt x="0" y="67"/>
                      </a:lnTo>
                      <a:lnTo>
                        <a:pt x="93" y="0"/>
                      </a:lnTo>
                      <a:lnTo>
                        <a:pt x="122" y="46"/>
                      </a:lnTo>
                      <a:lnTo>
                        <a:pt x="14" y="94"/>
                      </a:lnTo>
                      <a:close/>
                    </a:path>
                  </a:pathLst>
                </a:custGeom>
                <a:solidFill>
                  <a:srgbClr val="3E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6592888" y="1931988"/>
                  <a:ext cx="147638" cy="190500"/>
                </a:xfrm>
                <a:custGeom>
                  <a:avLst/>
                  <a:gdLst>
                    <a:gd name="T0" fmla="*/ 24 w 93"/>
                    <a:gd name="T1" fmla="*/ 120 h 120"/>
                    <a:gd name="T2" fmla="*/ 0 w 93"/>
                    <a:gd name="T3" fmla="*/ 106 h 120"/>
                    <a:gd name="T4" fmla="*/ 47 w 93"/>
                    <a:gd name="T5" fmla="*/ 0 h 120"/>
                    <a:gd name="T6" fmla="*/ 93 w 93"/>
                    <a:gd name="T7" fmla="*/ 27 h 120"/>
                    <a:gd name="T8" fmla="*/ 24 w 93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120">
                      <a:moveTo>
                        <a:pt x="24" y="120"/>
                      </a:moveTo>
                      <a:lnTo>
                        <a:pt x="0" y="106"/>
                      </a:lnTo>
                      <a:lnTo>
                        <a:pt x="47" y="0"/>
                      </a:lnTo>
                      <a:lnTo>
                        <a:pt x="93" y="27"/>
                      </a:lnTo>
                      <a:lnTo>
                        <a:pt x="24" y="120"/>
                      </a:lnTo>
                      <a:close/>
                    </a:path>
                  </a:pathLst>
                </a:custGeom>
                <a:solidFill>
                  <a:srgbClr val="3E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6677026" y="2570163"/>
                  <a:ext cx="831850" cy="812800"/>
                </a:xfrm>
                <a:custGeom>
                  <a:avLst/>
                  <a:gdLst>
                    <a:gd name="T0" fmla="*/ 288 w 297"/>
                    <a:gd name="T1" fmla="*/ 199 h 290"/>
                    <a:gd name="T2" fmla="*/ 297 w 297"/>
                    <a:gd name="T3" fmla="*/ 167 h 290"/>
                    <a:gd name="T4" fmla="*/ 276 w 297"/>
                    <a:gd name="T5" fmla="*/ 163 h 290"/>
                    <a:gd name="T6" fmla="*/ 277 w 297"/>
                    <a:gd name="T7" fmla="*/ 127 h 290"/>
                    <a:gd name="T8" fmla="*/ 297 w 297"/>
                    <a:gd name="T9" fmla="*/ 124 h 290"/>
                    <a:gd name="T10" fmla="*/ 288 w 297"/>
                    <a:gd name="T11" fmla="*/ 92 h 290"/>
                    <a:gd name="T12" fmla="*/ 268 w 297"/>
                    <a:gd name="T13" fmla="*/ 98 h 290"/>
                    <a:gd name="T14" fmla="*/ 250 w 297"/>
                    <a:gd name="T15" fmla="*/ 66 h 290"/>
                    <a:gd name="T16" fmla="*/ 266 w 297"/>
                    <a:gd name="T17" fmla="*/ 54 h 290"/>
                    <a:gd name="T18" fmla="*/ 242 w 297"/>
                    <a:gd name="T19" fmla="*/ 31 h 290"/>
                    <a:gd name="T20" fmla="*/ 228 w 297"/>
                    <a:gd name="T21" fmla="*/ 46 h 290"/>
                    <a:gd name="T22" fmla="*/ 196 w 297"/>
                    <a:gd name="T23" fmla="*/ 27 h 290"/>
                    <a:gd name="T24" fmla="*/ 203 w 297"/>
                    <a:gd name="T25" fmla="*/ 9 h 290"/>
                    <a:gd name="T26" fmla="*/ 171 w 297"/>
                    <a:gd name="T27" fmla="*/ 0 h 290"/>
                    <a:gd name="T28" fmla="*/ 166 w 297"/>
                    <a:gd name="T29" fmla="*/ 20 h 290"/>
                    <a:gd name="T30" fmla="*/ 130 w 297"/>
                    <a:gd name="T31" fmla="*/ 19 h 290"/>
                    <a:gd name="T32" fmla="*/ 126 w 297"/>
                    <a:gd name="T33" fmla="*/ 0 h 290"/>
                    <a:gd name="T34" fmla="*/ 94 w 297"/>
                    <a:gd name="T35" fmla="*/ 8 h 290"/>
                    <a:gd name="T36" fmla="*/ 100 w 297"/>
                    <a:gd name="T37" fmla="*/ 27 h 290"/>
                    <a:gd name="T38" fmla="*/ 68 w 297"/>
                    <a:gd name="T39" fmla="*/ 44 h 290"/>
                    <a:gd name="T40" fmla="*/ 55 w 297"/>
                    <a:gd name="T41" fmla="*/ 29 h 290"/>
                    <a:gd name="T42" fmla="*/ 31 w 297"/>
                    <a:gd name="T43" fmla="*/ 53 h 290"/>
                    <a:gd name="T44" fmla="*/ 47 w 297"/>
                    <a:gd name="T45" fmla="*/ 66 h 290"/>
                    <a:gd name="T46" fmla="*/ 28 w 297"/>
                    <a:gd name="T47" fmla="*/ 97 h 290"/>
                    <a:gd name="T48" fmla="*/ 9 w 297"/>
                    <a:gd name="T49" fmla="*/ 90 h 290"/>
                    <a:gd name="T50" fmla="*/ 0 w 297"/>
                    <a:gd name="T51" fmla="*/ 122 h 290"/>
                    <a:gd name="T52" fmla="*/ 21 w 297"/>
                    <a:gd name="T53" fmla="*/ 126 h 290"/>
                    <a:gd name="T54" fmla="*/ 20 w 297"/>
                    <a:gd name="T55" fmla="*/ 162 h 290"/>
                    <a:gd name="T56" fmla="*/ 0 w 297"/>
                    <a:gd name="T57" fmla="*/ 165 h 290"/>
                    <a:gd name="T58" fmla="*/ 9 w 297"/>
                    <a:gd name="T59" fmla="*/ 197 h 290"/>
                    <a:gd name="T60" fmla="*/ 29 w 297"/>
                    <a:gd name="T61" fmla="*/ 191 h 290"/>
                    <a:gd name="T62" fmla="*/ 47 w 297"/>
                    <a:gd name="T63" fmla="*/ 223 h 290"/>
                    <a:gd name="T64" fmla="*/ 31 w 297"/>
                    <a:gd name="T65" fmla="*/ 235 h 290"/>
                    <a:gd name="T66" fmla="*/ 55 w 297"/>
                    <a:gd name="T67" fmla="*/ 259 h 290"/>
                    <a:gd name="T68" fmla="*/ 69 w 297"/>
                    <a:gd name="T69" fmla="*/ 244 h 290"/>
                    <a:gd name="T70" fmla="*/ 101 w 297"/>
                    <a:gd name="T71" fmla="*/ 263 h 290"/>
                    <a:gd name="T72" fmla="*/ 94 w 297"/>
                    <a:gd name="T73" fmla="*/ 280 h 290"/>
                    <a:gd name="T74" fmla="*/ 126 w 297"/>
                    <a:gd name="T75" fmla="*/ 289 h 290"/>
                    <a:gd name="T76" fmla="*/ 131 w 297"/>
                    <a:gd name="T77" fmla="*/ 269 h 290"/>
                    <a:gd name="T78" fmla="*/ 168 w 297"/>
                    <a:gd name="T79" fmla="*/ 270 h 290"/>
                    <a:gd name="T80" fmla="*/ 171 w 297"/>
                    <a:gd name="T81" fmla="*/ 290 h 290"/>
                    <a:gd name="T82" fmla="*/ 203 w 297"/>
                    <a:gd name="T83" fmla="*/ 281 h 290"/>
                    <a:gd name="T84" fmla="*/ 197 w 297"/>
                    <a:gd name="T85" fmla="*/ 262 h 290"/>
                    <a:gd name="T86" fmla="*/ 229 w 297"/>
                    <a:gd name="T87" fmla="*/ 245 h 290"/>
                    <a:gd name="T88" fmla="*/ 242 w 297"/>
                    <a:gd name="T89" fmla="*/ 260 h 290"/>
                    <a:gd name="T90" fmla="*/ 266 w 297"/>
                    <a:gd name="T91" fmla="*/ 236 h 290"/>
                    <a:gd name="T92" fmla="*/ 250 w 297"/>
                    <a:gd name="T93" fmla="*/ 223 h 290"/>
                    <a:gd name="T94" fmla="*/ 269 w 297"/>
                    <a:gd name="T95" fmla="*/ 192 h 290"/>
                    <a:gd name="T96" fmla="*/ 288 w 297"/>
                    <a:gd name="T97" fmla="*/ 199 h 290"/>
                    <a:gd name="T98" fmla="*/ 122 w 297"/>
                    <a:gd name="T99" fmla="*/ 234 h 290"/>
                    <a:gd name="T100" fmla="*/ 59 w 297"/>
                    <a:gd name="T101" fmla="*/ 118 h 290"/>
                    <a:gd name="T102" fmla="*/ 175 w 297"/>
                    <a:gd name="T103" fmla="*/ 55 h 290"/>
                    <a:gd name="T104" fmla="*/ 238 w 297"/>
                    <a:gd name="T105" fmla="*/ 171 h 290"/>
                    <a:gd name="T106" fmla="*/ 122 w 297"/>
                    <a:gd name="T107" fmla="*/ 234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7" h="290">
                      <a:moveTo>
                        <a:pt x="288" y="199"/>
                      </a:moveTo>
                      <a:cubicBezTo>
                        <a:pt x="292" y="189"/>
                        <a:pt x="295" y="178"/>
                        <a:pt x="297" y="167"/>
                      </a:cubicBezTo>
                      <a:cubicBezTo>
                        <a:pt x="276" y="163"/>
                        <a:pt x="276" y="163"/>
                        <a:pt x="276" y="163"/>
                      </a:cubicBezTo>
                      <a:cubicBezTo>
                        <a:pt x="277" y="127"/>
                        <a:pt x="277" y="127"/>
                        <a:pt x="277" y="127"/>
                      </a:cubicBezTo>
                      <a:cubicBezTo>
                        <a:pt x="297" y="124"/>
                        <a:pt x="297" y="124"/>
                        <a:pt x="297" y="124"/>
                      </a:cubicBezTo>
                      <a:cubicBezTo>
                        <a:pt x="295" y="113"/>
                        <a:pt x="292" y="102"/>
                        <a:pt x="288" y="92"/>
                      </a:cubicBezTo>
                      <a:cubicBezTo>
                        <a:pt x="268" y="98"/>
                        <a:pt x="268" y="98"/>
                        <a:pt x="268" y="98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66" y="54"/>
                        <a:pt x="266" y="54"/>
                        <a:pt x="266" y="54"/>
                      </a:cubicBezTo>
                      <a:cubicBezTo>
                        <a:pt x="259" y="45"/>
                        <a:pt x="251" y="37"/>
                        <a:pt x="242" y="31"/>
                      </a:cubicBezTo>
                      <a:cubicBezTo>
                        <a:pt x="228" y="46"/>
                        <a:pt x="228" y="46"/>
                        <a:pt x="228" y="46"/>
                      </a:cubicBezTo>
                      <a:cubicBezTo>
                        <a:pt x="196" y="27"/>
                        <a:pt x="196" y="27"/>
                        <a:pt x="196" y="27"/>
                      </a:cubicBezTo>
                      <a:cubicBezTo>
                        <a:pt x="203" y="9"/>
                        <a:pt x="203" y="9"/>
                        <a:pt x="203" y="9"/>
                      </a:cubicBezTo>
                      <a:cubicBezTo>
                        <a:pt x="193" y="5"/>
                        <a:pt x="182" y="2"/>
                        <a:pt x="171" y="0"/>
                      </a:cubicBezTo>
                      <a:cubicBezTo>
                        <a:pt x="166" y="20"/>
                        <a:pt x="166" y="20"/>
                        <a:pt x="166" y="20"/>
                      </a:cubicBezTo>
                      <a:cubicBezTo>
                        <a:pt x="130" y="19"/>
                        <a:pt x="130" y="19"/>
                        <a:pt x="130" y="19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15" y="1"/>
                        <a:pt x="104" y="4"/>
                        <a:pt x="94" y="8"/>
                      </a:cubicBezTo>
                      <a:cubicBezTo>
                        <a:pt x="100" y="27"/>
                        <a:pt x="100" y="27"/>
                        <a:pt x="100" y="27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46" y="36"/>
                        <a:pt x="38" y="44"/>
                        <a:pt x="31" y="53"/>
                      </a:cubicBezTo>
                      <a:cubicBezTo>
                        <a:pt x="47" y="66"/>
                        <a:pt x="47" y="66"/>
                        <a:pt x="47" y="66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9" y="90"/>
                        <a:pt x="9" y="90"/>
                        <a:pt x="9" y="90"/>
                      </a:cubicBezTo>
                      <a:cubicBezTo>
                        <a:pt x="5" y="100"/>
                        <a:pt x="2" y="111"/>
                        <a:pt x="0" y="122"/>
                      </a:cubicBezTo>
                      <a:cubicBezTo>
                        <a:pt x="21" y="126"/>
                        <a:pt x="21" y="126"/>
                        <a:pt x="21" y="126"/>
                      </a:cubicBezTo>
                      <a:cubicBezTo>
                        <a:pt x="20" y="162"/>
                        <a:pt x="20" y="162"/>
                        <a:pt x="20" y="162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" y="176"/>
                        <a:pt x="5" y="187"/>
                        <a:pt x="9" y="197"/>
                      </a:cubicBezTo>
                      <a:cubicBezTo>
                        <a:pt x="29" y="191"/>
                        <a:pt x="29" y="191"/>
                        <a:pt x="29" y="191"/>
                      </a:cubicBezTo>
                      <a:cubicBezTo>
                        <a:pt x="47" y="223"/>
                        <a:pt x="47" y="223"/>
                        <a:pt x="47" y="223"/>
                      </a:cubicBezTo>
                      <a:cubicBezTo>
                        <a:pt x="31" y="235"/>
                        <a:pt x="31" y="235"/>
                        <a:pt x="31" y="235"/>
                      </a:cubicBezTo>
                      <a:cubicBezTo>
                        <a:pt x="38" y="244"/>
                        <a:pt x="46" y="252"/>
                        <a:pt x="55" y="259"/>
                      </a:cubicBezTo>
                      <a:cubicBezTo>
                        <a:pt x="69" y="244"/>
                        <a:pt x="69" y="244"/>
                        <a:pt x="69" y="244"/>
                      </a:cubicBezTo>
                      <a:cubicBezTo>
                        <a:pt x="101" y="263"/>
                        <a:pt x="101" y="263"/>
                        <a:pt x="101" y="263"/>
                      </a:cubicBezTo>
                      <a:cubicBezTo>
                        <a:pt x="94" y="280"/>
                        <a:pt x="94" y="280"/>
                        <a:pt x="94" y="280"/>
                      </a:cubicBezTo>
                      <a:cubicBezTo>
                        <a:pt x="104" y="285"/>
                        <a:pt x="115" y="287"/>
                        <a:pt x="126" y="289"/>
                      </a:cubicBezTo>
                      <a:cubicBezTo>
                        <a:pt x="131" y="269"/>
                        <a:pt x="131" y="269"/>
                        <a:pt x="131" y="269"/>
                      </a:cubicBezTo>
                      <a:cubicBezTo>
                        <a:pt x="168" y="270"/>
                        <a:pt x="168" y="270"/>
                        <a:pt x="168" y="270"/>
                      </a:cubicBezTo>
                      <a:cubicBezTo>
                        <a:pt x="171" y="290"/>
                        <a:pt x="171" y="290"/>
                        <a:pt x="171" y="290"/>
                      </a:cubicBezTo>
                      <a:cubicBezTo>
                        <a:pt x="182" y="288"/>
                        <a:pt x="193" y="285"/>
                        <a:pt x="203" y="281"/>
                      </a:cubicBezTo>
                      <a:cubicBezTo>
                        <a:pt x="197" y="262"/>
                        <a:pt x="197" y="262"/>
                        <a:pt x="197" y="262"/>
                      </a:cubicBezTo>
                      <a:cubicBezTo>
                        <a:pt x="229" y="245"/>
                        <a:pt x="229" y="245"/>
                        <a:pt x="229" y="245"/>
                      </a:cubicBezTo>
                      <a:cubicBezTo>
                        <a:pt x="242" y="260"/>
                        <a:pt x="242" y="260"/>
                        <a:pt x="242" y="260"/>
                      </a:cubicBezTo>
                      <a:cubicBezTo>
                        <a:pt x="251" y="253"/>
                        <a:pt x="259" y="245"/>
                        <a:pt x="266" y="236"/>
                      </a:cubicBezTo>
                      <a:cubicBezTo>
                        <a:pt x="250" y="223"/>
                        <a:pt x="250" y="223"/>
                        <a:pt x="250" y="223"/>
                      </a:cubicBezTo>
                      <a:cubicBezTo>
                        <a:pt x="269" y="192"/>
                        <a:pt x="269" y="192"/>
                        <a:pt x="269" y="192"/>
                      </a:cubicBezTo>
                      <a:cubicBezTo>
                        <a:pt x="288" y="199"/>
                        <a:pt x="288" y="199"/>
                        <a:pt x="288" y="199"/>
                      </a:cubicBezTo>
                      <a:moveTo>
                        <a:pt x="122" y="234"/>
                      </a:moveTo>
                      <a:cubicBezTo>
                        <a:pt x="72" y="219"/>
                        <a:pt x="45" y="167"/>
                        <a:pt x="59" y="118"/>
                      </a:cubicBezTo>
                      <a:cubicBezTo>
                        <a:pt x="74" y="68"/>
                        <a:pt x="126" y="41"/>
                        <a:pt x="175" y="55"/>
                      </a:cubicBezTo>
                      <a:cubicBezTo>
                        <a:pt x="225" y="70"/>
                        <a:pt x="252" y="122"/>
                        <a:pt x="238" y="171"/>
                      </a:cubicBezTo>
                      <a:cubicBezTo>
                        <a:pt x="223" y="221"/>
                        <a:pt x="171" y="248"/>
                        <a:pt x="122" y="234"/>
                      </a:cubicBezTo>
                    </a:path>
                  </a:pathLst>
                </a:custGeom>
                <a:solidFill>
                  <a:srgbClr val="BE8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6802438" y="2686050"/>
                  <a:ext cx="581025" cy="579438"/>
                </a:xfrm>
                <a:custGeom>
                  <a:avLst/>
                  <a:gdLst>
                    <a:gd name="T0" fmla="*/ 130 w 207"/>
                    <a:gd name="T1" fmla="*/ 14 h 207"/>
                    <a:gd name="T2" fmla="*/ 14 w 207"/>
                    <a:gd name="T3" fmla="*/ 77 h 207"/>
                    <a:gd name="T4" fmla="*/ 77 w 207"/>
                    <a:gd name="T5" fmla="*/ 193 h 207"/>
                    <a:gd name="T6" fmla="*/ 193 w 207"/>
                    <a:gd name="T7" fmla="*/ 130 h 207"/>
                    <a:gd name="T8" fmla="*/ 130 w 207"/>
                    <a:gd name="T9" fmla="*/ 14 h 207"/>
                    <a:gd name="T10" fmla="*/ 130 w 207"/>
                    <a:gd name="T11" fmla="*/ 152 h 207"/>
                    <a:gd name="T12" fmla="*/ 54 w 207"/>
                    <a:gd name="T13" fmla="*/ 129 h 207"/>
                    <a:gd name="T14" fmla="*/ 77 w 207"/>
                    <a:gd name="T15" fmla="*/ 55 h 207"/>
                    <a:gd name="T16" fmla="*/ 153 w 207"/>
                    <a:gd name="T17" fmla="*/ 78 h 207"/>
                    <a:gd name="T18" fmla="*/ 130 w 207"/>
                    <a:gd name="T19" fmla="*/ 152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7" h="207">
                      <a:moveTo>
                        <a:pt x="130" y="14"/>
                      </a:moveTo>
                      <a:cubicBezTo>
                        <a:pt x="81" y="0"/>
                        <a:pt x="29" y="27"/>
                        <a:pt x="14" y="77"/>
                      </a:cubicBezTo>
                      <a:cubicBezTo>
                        <a:pt x="0" y="126"/>
                        <a:pt x="27" y="178"/>
                        <a:pt x="77" y="193"/>
                      </a:cubicBezTo>
                      <a:cubicBezTo>
                        <a:pt x="126" y="207"/>
                        <a:pt x="178" y="180"/>
                        <a:pt x="193" y="130"/>
                      </a:cubicBezTo>
                      <a:cubicBezTo>
                        <a:pt x="207" y="81"/>
                        <a:pt x="180" y="29"/>
                        <a:pt x="130" y="14"/>
                      </a:cubicBezTo>
                      <a:close/>
                      <a:moveTo>
                        <a:pt x="130" y="152"/>
                      </a:moveTo>
                      <a:cubicBezTo>
                        <a:pt x="103" y="166"/>
                        <a:pt x="69" y="156"/>
                        <a:pt x="54" y="129"/>
                      </a:cubicBezTo>
                      <a:cubicBezTo>
                        <a:pt x="40" y="103"/>
                        <a:pt x="50" y="70"/>
                        <a:pt x="77" y="55"/>
                      </a:cubicBezTo>
                      <a:cubicBezTo>
                        <a:pt x="104" y="41"/>
                        <a:pt x="138" y="51"/>
                        <a:pt x="153" y="78"/>
                      </a:cubicBezTo>
                      <a:cubicBezTo>
                        <a:pt x="167" y="104"/>
                        <a:pt x="157" y="137"/>
                        <a:pt x="130" y="152"/>
                      </a:cubicBezTo>
                      <a:close/>
                    </a:path>
                  </a:pathLst>
                </a:custGeom>
                <a:solidFill>
                  <a:srgbClr val="B16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6724651" y="3111500"/>
                  <a:ext cx="995363" cy="660400"/>
                </a:xfrm>
                <a:custGeom>
                  <a:avLst/>
                  <a:gdLst>
                    <a:gd name="T0" fmla="*/ 553 w 627"/>
                    <a:gd name="T1" fmla="*/ 416 h 416"/>
                    <a:gd name="T2" fmla="*/ 0 w 627"/>
                    <a:gd name="T3" fmla="*/ 256 h 416"/>
                    <a:gd name="T4" fmla="*/ 74 w 627"/>
                    <a:gd name="T5" fmla="*/ 0 h 416"/>
                    <a:gd name="T6" fmla="*/ 627 w 627"/>
                    <a:gd name="T7" fmla="*/ 160 h 416"/>
                    <a:gd name="T8" fmla="*/ 553 w 627"/>
                    <a:gd name="T9" fmla="*/ 416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7" h="416">
                      <a:moveTo>
                        <a:pt x="553" y="416"/>
                      </a:moveTo>
                      <a:lnTo>
                        <a:pt x="0" y="256"/>
                      </a:lnTo>
                      <a:lnTo>
                        <a:pt x="74" y="0"/>
                      </a:lnTo>
                      <a:lnTo>
                        <a:pt x="627" y="160"/>
                      </a:lnTo>
                      <a:lnTo>
                        <a:pt x="553" y="416"/>
                      </a:lnTo>
                      <a:close/>
                    </a:path>
                  </a:pathLst>
                </a:custGeom>
                <a:solidFill>
                  <a:srgbClr val="B0F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5" name="任意多边形: 形状 74"/>
                <p:cNvSpPr/>
                <p:nvPr/>
              </p:nvSpPr>
              <p:spPr bwMode="auto">
                <a:xfrm>
                  <a:off x="6724651" y="3111500"/>
                  <a:ext cx="995363" cy="660400"/>
                </a:xfrm>
                <a:custGeom>
                  <a:avLst/>
                  <a:gdLst>
                    <a:gd name="T0" fmla="*/ 553 w 627"/>
                    <a:gd name="T1" fmla="*/ 416 h 416"/>
                    <a:gd name="T2" fmla="*/ 0 w 627"/>
                    <a:gd name="T3" fmla="*/ 256 h 416"/>
                    <a:gd name="T4" fmla="*/ 74 w 627"/>
                    <a:gd name="T5" fmla="*/ 0 h 416"/>
                    <a:gd name="T6" fmla="*/ 627 w 627"/>
                    <a:gd name="T7" fmla="*/ 160 h 416"/>
                    <a:gd name="T8" fmla="*/ 553 w 627"/>
                    <a:gd name="T9" fmla="*/ 416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7" h="416">
                      <a:moveTo>
                        <a:pt x="553" y="416"/>
                      </a:moveTo>
                      <a:lnTo>
                        <a:pt x="0" y="256"/>
                      </a:lnTo>
                      <a:lnTo>
                        <a:pt x="74" y="0"/>
                      </a:lnTo>
                      <a:lnTo>
                        <a:pt x="627" y="160"/>
                      </a:lnTo>
                      <a:lnTo>
                        <a:pt x="553" y="41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 bwMode="auto">
                <a:xfrm>
                  <a:off x="6827838" y="3214688"/>
                  <a:ext cx="790575" cy="454025"/>
                </a:xfrm>
                <a:custGeom>
                  <a:avLst/>
                  <a:gdLst>
                    <a:gd name="T0" fmla="*/ 267 w 282"/>
                    <a:gd name="T1" fmla="*/ 146 h 162"/>
                    <a:gd name="T2" fmla="*/ 282 w 282"/>
                    <a:gd name="T3" fmla="*/ 94 h 162"/>
                    <a:gd name="T4" fmla="*/ 265 w 282"/>
                    <a:gd name="T5" fmla="*/ 64 h 162"/>
                    <a:gd name="T6" fmla="*/ 45 w 282"/>
                    <a:gd name="T7" fmla="*/ 0 h 162"/>
                    <a:gd name="T8" fmla="*/ 15 w 282"/>
                    <a:gd name="T9" fmla="*/ 16 h 162"/>
                    <a:gd name="T10" fmla="*/ 0 w 282"/>
                    <a:gd name="T11" fmla="*/ 69 h 162"/>
                    <a:gd name="T12" fmla="*/ 17 w 282"/>
                    <a:gd name="T13" fmla="*/ 99 h 162"/>
                    <a:gd name="T14" fmla="*/ 237 w 282"/>
                    <a:gd name="T15" fmla="*/ 162 h 162"/>
                    <a:gd name="T16" fmla="*/ 267 w 282"/>
                    <a:gd name="T17" fmla="*/ 146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2" h="162">
                      <a:moveTo>
                        <a:pt x="267" y="146"/>
                      </a:moveTo>
                      <a:cubicBezTo>
                        <a:pt x="282" y="94"/>
                        <a:pt x="282" y="94"/>
                        <a:pt x="282" y="94"/>
                      </a:cubicBezTo>
                      <a:cubicBezTo>
                        <a:pt x="269" y="90"/>
                        <a:pt x="261" y="77"/>
                        <a:pt x="265" y="64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1" y="13"/>
                        <a:pt x="28" y="20"/>
                        <a:pt x="15" y="16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13" y="72"/>
                        <a:pt x="20" y="86"/>
                        <a:pt x="17" y="99"/>
                      </a:cubicBezTo>
                      <a:cubicBezTo>
                        <a:pt x="237" y="162"/>
                        <a:pt x="237" y="162"/>
                        <a:pt x="237" y="162"/>
                      </a:cubicBezTo>
                      <a:cubicBezTo>
                        <a:pt x="240" y="150"/>
                        <a:pt x="254" y="142"/>
                        <a:pt x="267" y="146"/>
                      </a:cubicBezTo>
                    </a:path>
                  </a:pathLst>
                </a:custGeom>
                <a:solidFill>
                  <a:srgbClr val="259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 bwMode="auto">
                <a:xfrm>
                  <a:off x="7113588" y="3332163"/>
                  <a:ext cx="219075" cy="219075"/>
                </a:xfrm>
                <a:custGeom>
                  <a:avLst/>
                  <a:gdLst>
                    <a:gd name="T0" fmla="*/ 73 w 78"/>
                    <a:gd name="T1" fmla="*/ 49 h 78"/>
                    <a:gd name="T2" fmla="*/ 29 w 78"/>
                    <a:gd name="T3" fmla="*/ 73 h 78"/>
                    <a:gd name="T4" fmla="*/ 5 w 78"/>
                    <a:gd name="T5" fmla="*/ 29 h 78"/>
                    <a:gd name="T6" fmla="*/ 49 w 78"/>
                    <a:gd name="T7" fmla="*/ 5 h 78"/>
                    <a:gd name="T8" fmla="*/ 73 w 78"/>
                    <a:gd name="T9" fmla="*/ 4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73" y="49"/>
                      </a:moveTo>
                      <a:cubicBezTo>
                        <a:pt x="67" y="68"/>
                        <a:pt x="48" y="78"/>
                        <a:pt x="29" y="73"/>
                      </a:cubicBezTo>
                      <a:cubicBezTo>
                        <a:pt x="10" y="68"/>
                        <a:pt x="0" y="48"/>
                        <a:pt x="5" y="29"/>
                      </a:cubicBezTo>
                      <a:cubicBezTo>
                        <a:pt x="10" y="11"/>
                        <a:pt x="30" y="0"/>
                        <a:pt x="49" y="5"/>
                      </a:cubicBezTo>
                      <a:cubicBezTo>
                        <a:pt x="67" y="11"/>
                        <a:pt x="78" y="30"/>
                        <a:pt x="73" y="49"/>
                      </a:cubicBezTo>
                    </a:path>
                  </a:pathLst>
                </a:custGeom>
                <a:solidFill>
                  <a:srgbClr val="B0F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 bwMode="auto">
                <a:xfrm>
                  <a:off x="7170738" y="3375025"/>
                  <a:ext cx="100013" cy="133350"/>
                </a:xfrm>
                <a:custGeom>
                  <a:avLst/>
                  <a:gdLst>
                    <a:gd name="T0" fmla="*/ 17 w 36"/>
                    <a:gd name="T1" fmla="*/ 41 h 48"/>
                    <a:gd name="T2" fmla="*/ 15 w 36"/>
                    <a:gd name="T3" fmla="*/ 48 h 48"/>
                    <a:gd name="T4" fmla="*/ 8 w 36"/>
                    <a:gd name="T5" fmla="*/ 46 h 48"/>
                    <a:gd name="T6" fmla="*/ 10 w 36"/>
                    <a:gd name="T7" fmla="*/ 39 h 48"/>
                    <a:gd name="T8" fmla="*/ 0 w 36"/>
                    <a:gd name="T9" fmla="*/ 30 h 48"/>
                    <a:gd name="T10" fmla="*/ 5 w 36"/>
                    <a:gd name="T11" fmla="*/ 25 h 48"/>
                    <a:gd name="T12" fmla="*/ 16 w 36"/>
                    <a:gd name="T13" fmla="*/ 34 h 48"/>
                    <a:gd name="T14" fmla="*/ 21 w 36"/>
                    <a:gd name="T15" fmla="*/ 32 h 48"/>
                    <a:gd name="T16" fmla="*/ 7 w 36"/>
                    <a:gd name="T17" fmla="*/ 13 h 48"/>
                    <a:gd name="T18" fmla="*/ 19 w 36"/>
                    <a:gd name="T19" fmla="*/ 7 h 48"/>
                    <a:gd name="T20" fmla="*/ 21 w 36"/>
                    <a:gd name="T21" fmla="*/ 0 h 48"/>
                    <a:gd name="T22" fmla="*/ 28 w 36"/>
                    <a:gd name="T23" fmla="*/ 2 h 48"/>
                    <a:gd name="T24" fmla="*/ 26 w 36"/>
                    <a:gd name="T25" fmla="*/ 8 h 48"/>
                    <a:gd name="T26" fmla="*/ 36 w 36"/>
                    <a:gd name="T27" fmla="*/ 15 h 48"/>
                    <a:gd name="T28" fmla="*/ 31 w 36"/>
                    <a:gd name="T29" fmla="*/ 21 h 48"/>
                    <a:gd name="T30" fmla="*/ 21 w 36"/>
                    <a:gd name="T31" fmla="*/ 14 h 48"/>
                    <a:gd name="T32" fmla="*/ 16 w 36"/>
                    <a:gd name="T33" fmla="*/ 15 h 48"/>
                    <a:gd name="T34" fmla="*/ 31 w 36"/>
                    <a:gd name="T35" fmla="*/ 34 h 48"/>
                    <a:gd name="T36" fmla="*/ 17 w 36"/>
                    <a:gd name="T37" fmla="*/ 4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48">
                      <a:moveTo>
                        <a:pt x="17" y="41"/>
                      </a:move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6" y="37"/>
                        <a:pt x="2" y="34"/>
                        <a:pt x="0" y="3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8" y="29"/>
                        <a:pt x="12" y="33"/>
                        <a:pt x="16" y="34"/>
                      </a:cubicBezTo>
                      <a:cubicBezTo>
                        <a:pt x="19" y="34"/>
                        <a:pt x="21" y="34"/>
                        <a:pt x="21" y="32"/>
                      </a:cubicBezTo>
                      <a:cubicBezTo>
                        <a:pt x="23" y="26"/>
                        <a:pt x="4" y="25"/>
                        <a:pt x="7" y="13"/>
                      </a:cubicBezTo>
                      <a:cubicBezTo>
                        <a:pt x="8" y="8"/>
                        <a:pt x="13" y="6"/>
                        <a:pt x="19" y="7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0" y="10"/>
                        <a:pt x="34" y="12"/>
                        <a:pt x="36" y="15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28" y="17"/>
                        <a:pt x="24" y="15"/>
                        <a:pt x="21" y="14"/>
                      </a:cubicBezTo>
                      <a:cubicBezTo>
                        <a:pt x="19" y="13"/>
                        <a:pt x="17" y="14"/>
                        <a:pt x="16" y="15"/>
                      </a:cubicBezTo>
                      <a:cubicBezTo>
                        <a:pt x="15" y="21"/>
                        <a:pt x="34" y="23"/>
                        <a:pt x="31" y="34"/>
                      </a:cubicBezTo>
                      <a:cubicBezTo>
                        <a:pt x="29" y="40"/>
                        <a:pt x="23" y="42"/>
                        <a:pt x="17" y="41"/>
                      </a:cubicBezTo>
                      <a:close/>
                    </a:path>
                  </a:pathLst>
                </a:custGeom>
                <a:solidFill>
                  <a:srgbClr val="259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7878763" y="2830513"/>
                  <a:ext cx="393700" cy="611188"/>
                </a:xfrm>
                <a:custGeom>
                  <a:avLst/>
                  <a:gdLst>
                    <a:gd name="T0" fmla="*/ 39 w 140"/>
                    <a:gd name="T1" fmla="*/ 71 h 218"/>
                    <a:gd name="T2" fmla="*/ 110 w 140"/>
                    <a:gd name="T3" fmla="*/ 103 h 218"/>
                    <a:gd name="T4" fmla="*/ 33 w 140"/>
                    <a:gd name="T5" fmla="*/ 154 h 218"/>
                    <a:gd name="T6" fmla="*/ 14 w 140"/>
                    <a:gd name="T7" fmla="*/ 172 h 218"/>
                    <a:gd name="T8" fmla="*/ 136 w 140"/>
                    <a:gd name="T9" fmla="*/ 110 h 218"/>
                    <a:gd name="T10" fmla="*/ 20 w 140"/>
                    <a:gd name="T11" fmla="*/ 51 h 218"/>
                    <a:gd name="T12" fmla="*/ 39 w 140"/>
                    <a:gd name="T13" fmla="*/ 7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218">
                      <a:moveTo>
                        <a:pt x="39" y="71"/>
                      </a:moveTo>
                      <a:cubicBezTo>
                        <a:pt x="69" y="38"/>
                        <a:pt x="107" y="62"/>
                        <a:pt x="110" y="103"/>
                      </a:cubicBezTo>
                      <a:cubicBezTo>
                        <a:pt x="112" y="145"/>
                        <a:pt x="71" y="186"/>
                        <a:pt x="33" y="154"/>
                      </a:cubicBezTo>
                      <a:cubicBezTo>
                        <a:pt x="20" y="143"/>
                        <a:pt x="0" y="161"/>
                        <a:pt x="14" y="172"/>
                      </a:cubicBezTo>
                      <a:cubicBezTo>
                        <a:pt x="68" y="218"/>
                        <a:pt x="133" y="175"/>
                        <a:pt x="136" y="110"/>
                      </a:cubicBezTo>
                      <a:cubicBezTo>
                        <a:pt x="140" y="43"/>
                        <a:pt x="68" y="0"/>
                        <a:pt x="20" y="51"/>
                      </a:cubicBezTo>
                      <a:cubicBezTo>
                        <a:pt x="8" y="64"/>
                        <a:pt x="27" y="84"/>
                        <a:pt x="39" y="71"/>
                      </a:cubicBezTo>
                      <a:close/>
                    </a:path>
                  </a:pathLst>
                </a:custGeom>
                <a:solidFill>
                  <a:srgbClr val="FFF4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7237413" y="2687638"/>
                  <a:ext cx="841375" cy="944563"/>
                </a:xfrm>
                <a:custGeom>
                  <a:avLst/>
                  <a:gdLst>
                    <a:gd name="T0" fmla="*/ 22 w 300"/>
                    <a:gd name="T1" fmla="*/ 57 h 337"/>
                    <a:gd name="T2" fmla="*/ 58 w 300"/>
                    <a:gd name="T3" fmla="*/ 246 h 337"/>
                    <a:gd name="T4" fmla="*/ 221 w 300"/>
                    <a:gd name="T5" fmla="*/ 297 h 337"/>
                    <a:gd name="T6" fmla="*/ 282 w 300"/>
                    <a:gd name="T7" fmla="*/ 38 h 337"/>
                    <a:gd name="T8" fmla="*/ 153 w 300"/>
                    <a:gd name="T9" fmla="*/ 2 h 337"/>
                    <a:gd name="T10" fmla="*/ 22 w 300"/>
                    <a:gd name="T11" fmla="*/ 5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37">
                      <a:moveTo>
                        <a:pt x="22" y="57"/>
                      </a:moveTo>
                      <a:cubicBezTo>
                        <a:pt x="0" y="81"/>
                        <a:pt x="23" y="183"/>
                        <a:pt x="58" y="246"/>
                      </a:cubicBezTo>
                      <a:cubicBezTo>
                        <a:pt x="81" y="292"/>
                        <a:pt x="151" y="337"/>
                        <a:pt x="221" y="297"/>
                      </a:cubicBezTo>
                      <a:cubicBezTo>
                        <a:pt x="295" y="256"/>
                        <a:pt x="300" y="64"/>
                        <a:pt x="282" y="38"/>
                      </a:cubicBezTo>
                      <a:cubicBezTo>
                        <a:pt x="282" y="38"/>
                        <a:pt x="246" y="4"/>
                        <a:pt x="153" y="2"/>
                      </a:cubicBezTo>
                      <a:cubicBezTo>
                        <a:pt x="61" y="0"/>
                        <a:pt x="22" y="57"/>
                        <a:pt x="22" y="57"/>
                      </a:cubicBezTo>
                      <a:close/>
                    </a:path>
                  </a:pathLst>
                </a:custGeom>
                <a:solidFill>
                  <a:srgbClr val="FFF4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7335838" y="2774950"/>
                  <a:ext cx="742950" cy="857250"/>
                </a:xfrm>
                <a:custGeom>
                  <a:avLst/>
                  <a:gdLst>
                    <a:gd name="T0" fmla="*/ 247 w 265"/>
                    <a:gd name="T1" fmla="*/ 7 h 306"/>
                    <a:gd name="T2" fmla="*/ 237 w 265"/>
                    <a:gd name="T3" fmla="*/ 0 h 306"/>
                    <a:gd name="T4" fmla="*/ 169 w 265"/>
                    <a:gd name="T5" fmla="*/ 224 h 306"/>
                    <a:gd name="T6" fmla="*/ 5 w 265"/>
                    <a:gd name="T7" fmla="*/ 173 h 306"/>
                    <a:gd name="T8" fmla="*/ 0 w 265"/>
                    <a:gd name="T9" fmla="*/ 163 h 306"/>
                    <a:gd name="T10" fmla="*/ 23 w 265"/>
                    <a:gd name="T11" fmla="*/ 215 h 306"/>
                    <a:gd name="T12" fmla="*/ 186 w 265"/>
                    <a:gd name="T13" fmla="*/ 266 h 306"/>
                    <a:gd name="T14" fmla="*/ 247 w 265"/>
                    <a:gd name="T15" fmla="*/ 7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5" h="306">
                      <a:moveTo>
                        <a:pt x="247" y="7"/>
                      </a:moveTo>
                      <a:cubicBezTo>
                        <a:pt x="247" y="7"/>
                        <a:pt x="244" y="4"/>
                        <a:pt x="237" y="0"/>
                      </a:cubicBezTo>
                      <a:cubicBezTo>
                        <a:pt x="242" y="64"/>
                        <a:pt x="227" y="192"/>
                        <a:pt x="169" y="224"/>
                      </a:cubicBezTo>
                      <a:cubicBezTo>
                        <a:pt x="98" y="264"/>
                        <a:pt x="28" y="219"/>
                        <a:pt x="5" y="173"/>
                      </a:cubicBezTo>
                      <a:cubicBezTo>
                        <a:pt x="3" y="170"/>
                        <a:pt x="1" y="167"/>
                        <a:pt x="0" y="163"/>
                      </a:cubicBezTo>
                      <a:cubicBezTo>
                        <a:pt x="6" y="182"/>
                        <a:pt x="14" y="200"/>
                        <a:pt x="23" y="215"/>
                      </a:cubicBezTo>
                      <a:cubicBezTo>
                        <a:pt x="46" y="261"/>
                        <a:pt x="116" y="306"/>
                        <a:pt x="186" y="266"/>
                      </a:cubicBezTo>
                      <a:cubicBezTo>
                        <a:pt x="260" y="225"/>
                        <a:pt x="265" y="33"/>
                        <a:pt x="247" y="7"/>
                      </a:cubicBezTo>
                      <a:close/>
                    </a:path>
                  </a:pathLst>
                </a:custGeom>
                <a:solidFill>
                  <a:srgbClr val="F0E5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 bwMode="auto">
                <a:xfrm>
                  <a:off x="7372351" y="2755900"/>
                  <a:ext cx="603250" cy="195263"/>
                </a:xfrm>
                <a:custGeom>
                  <a:avLst/>
                  <a:gdLst>
                    <a:gd name="T0" fmla="*/ 213 w 215"/>
                    <a:gd name="T1" fmla="*/ 34 h 70"/>
                    <a:gd name="T2" fmla="*/ 109 w 215"/>
                    <a:gd name="T3" fmla="*/ 65 h 70"/>
                    <a:gd name="T4" fmla="*/ 1 w 215"/>
                    <a:gd name="T5" fmla="*/ 52 h 70"/>
                    <a:gd name="T6" fmla="*/ 96 w 215"/>
                    <a:gd name="T7" fmla="*/ 6 h 70"/>
                    <a:gd name="T8" fmla="*/ 213 w 215"/>
                    <a:gd name="T9" fmla="*/ 3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70">
                      <a:moveTo>
                        <a:pt x="213" y="34"/>
                      </a:moveTo>
                      <a:cubicBezTo>
                        <a:pt x="215" y="46"/>
                        <a:pt x="168" y="60"/>
                        <a:pt x="109" y="65"/>
                      </a:cubicBezTo>
                      <a:cubicBezTo>
                        <a:pt x="50" y="70"/>
                        <a:pt x="2" y="65"/>
                        <a:pt x="1" y="52"/>
                      </a:cubicBezTo>
                      <a:cubicBezTo>
                        <a:pt x="0" y="40"/>
                        <a:pt x="19" y="10"/>
                        <a:pt x="96" y="6"/>
                      </a:cubicBezTo>
                      <a:cubicBezTo>
                        <a:pt x="181" y="0"/>
                        <a:pt x="212" y="22"/>
                        <a:pt x="213" y="34"/>
                      </a:cubicBezTo>
                      <a:close/>
                    </a:path>
                  </a:pathLst>
                </a:custGeom>
                <a:solidFill>
                  <a:srgbClr val="975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 bwMode="auto">
                <a:xfrm>
                  <a:off x="7596188" y="2811463"/>
                  <a:ext cx="314325" cy="103188"/>
                </a:xfrm>
                <a:custGeom>
                  <a:avLst/>
                  <a:gdLst>
                    <a:gd name="T0" fmla="*/ 0 w 112"/>
                    <a:gd name="T1" fmla="*/ 28 h 37"/>
                    <a:gd name="T2" fmla="*/ 82 w 112"/>
                    <a:gd name="T3" fmla="*/ 4 h 37"/>
                    <a:gd name="T4" fmla="*/ 107 w 112"/>
                    <a:gd name="T5" fmla="*/ 12 h 37"/>
                    <a:gd name="T6" fmla="*/ 0 w 112"/>
                    <a:gd name="T7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37">
                      <a:moveTo>
                        <a:pt x="0" y="28"/>
                      </a:moveTo>
                      <a:cubicBezTo>
                        <a:pt x="0" y="28"/>
                        <a:pt x="112" y="24"/>
                        <a:pt x="82" y="4"/>
                      </a:cubicBezTo>
                      <a:cubicBezTo>
                        <a:pt x="82" y="4"/>
                        <a:pt x="103" y="0"/>
                        <a:pt x="107" y="12"/>
                      </a:cubicBezTo>
                      <a:cubicBezTo>
                        <a:pt x="112" y="24"/>
                        <a:pt x="53" y="37"/>
                        <a:pt x="0" y="28"/>
                      </a:cubicBezTo>
                      <a:close/>
                    </a:path>
                  </a:pathLst>
                </a:custGeom>
                <a:solidFill>
                  <a:srgbClr val="783F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7680326" y="2414588"/>
                  <a:ext cx="112713" cy="407988"/>
                </a:xfrm>
                <a:custGeom>
                  <a:avLst/>
                  <a:gdLst>
                    <a:gd name="T0" fmla="*/ 24 w 40"/>
                    <a:gd name="T1" fmla="*/ 146 h 146"/>
                    <a:gd name="T2" fmla="*/ 22 w 40"/>
                    <a:gd name="T3" fmla="*/ 146 h 146"/>
                    <a:gd name="T4" fmla="*/ 20 w 40"/>
                    <a:gd name="T5" fmla="*/ 146 h 146"/>
                    <a:gd name="T6" fmla="*/ 17 w 40"/>
                    <a:gd name="T7" fmla="*/ 145 h 146"/>
                    <a:gd name="T8" fmla="*/ 9 w 40"/>
                    <a:gd name="T9" fmla="*/ 140 h 146"/>
                    <a:gd name="T10" fmla="*/ 3 w 40"/>
                    <a:gd name="T11" fmla="*/ 129 h 146"/>
                    <a:gd name="T12" fmla="*/ 4 w 40"/>
                    <a:gd name="T13" fmla="*/ 100 h 146"/>
                    <a:gd name="T14" fmla="*/ 9 w 40"/>
                    <a:gd name="T15" fmla="*/ 85 h 146"/>
                    <a:gd name="T16" fmla="*/ 11 w 40"/>
                    <a:gd name="T17" fmla="*/ 78 h 146"/>
                    <a:gd name="T18" fmla="*/ 13 w 40"/>
                    <a:gd name="T19" fmla="*/ 74 h 146"/>
                    <a:gd name="T20" fmla="*/ 14 w 40"/>
                    <a:gd name="T21" fmla="*/ 71 h 146"/>
                    <a:gd name="T22" fmla="*/ 19 w 40"/>
                    <a:gd name="T23" fmla="*/ 58 h 146"/>
                    <a:gd name="T24" fmla="*/ 22 w 40"/>
                    <a:gd name="T25" fmla="*/ 45 h 146"/>
                    <a:gd name="T26" fmla="*/ 23 w 40"/>
                    <a:gd name="T27" fmla="*/ 33 h 146"/>
                    <a:gd name="T28" fmla="*/ 21 w 40"/>
                    <a:gd name="T29" fmla="*/ 23 h 146"/>
                    <a:gd name="T30" fmla="*/ 20 w 40"/>
                    <a:gd name="T31" fmla="*/ 18 h 146"/>
                    <a:gd name="T32" fmla="*/ 18 w 40"/>
                    <a:gd name="T33" fmla="*/ 14 h 146"/>
                    <a:gd name="T34" fmla="*/ 15 w 40"/>
                    <a:gd name="T35" fmla="*/ 7 h 146"/>
                    <a:gd name="T36" fmla="*/ 12 w 40"/>
                    <a:gd name="T37" fmla="*/ 2 h 146"/>
                    <a:gd name="T38" fmla="*/ 11 w 40"/>
                    <a:gd name="T39" fmla="*/ 0 h 146"/>
                    <a:gd name="T40" fmla="*/ 13 w 40"/>
                    <a:gd name="T41" fmla="*/ 1 h 146"/>
                    <a:gd name="T42" fmla="*/ 18 w 40"/>
                    <a:gd name="T43" fmla="*/ 4 h 146"/>
                    <a:gd name="T44" fmla="*/ 24 w 40"/>
                    <a:gd name="T45" fmla="*/ 9 h 146"/>
                    <a:gd name="T46" fmla="*/ 28 w 40"/>
                    <a:gd name="T47" fmla="*/ 13 h 146"/>
                    <a:gd name="T48" fmla="*/ 32 w 40"/>
                    <a:gd name="T49" fmla="*/ 18 h 146"/>
                    <a:gd name="T50" fmla="*/ 35 w 40"/>
                    <a:gd name="T51" fmla="*/ 24 h 146"/>
                    <a:gd name="T52" fmla="*/ 38 w 40"/>
                    <a:gd name="T53" fmla="*/ 31 h 146"/>
                    <a:gd name="T54" fmla="*/ 40 w 40"/>
                    <a:gd name="T55" fmla="*/ 47 h 146"/>
                    <a:gd name="T56" fmla="*/ 40 w 40"/>
                    <a:gd name="T57" fmla="*/ 51 h 146"/>
                    <a:gd name="T58" fmla="*/ 39 w 40"/>
                    <a:gd name="T59" fmla="*/ 55 h 146"/>
                    <a:gd name="T60" fmla="*/ 38 w 40"/>
                    <a:gd name="T61" fmla="*/ 63 h 146"/>
                    <a:gd name="T62" fmla="*/ 33 w 40"/>
                    <a:gd name="T63" fmla="*/ 78 h 146"/>
                    <a:gd name="T64" fmla="*/ 33 w 40"/>
                    <a:gd name="T65" fmla="*/ 79 h 146"/>
                    <a:gd name="T66" fmla="*/ 32 w 40"/>
                    <a:gd name="T67" fmla="*/ 80 h 146"/>
                    <a:gd name="T68" fmla="*/ 31 w 40"/>
                    <a:gd name="T69" fmla="*/ 82 h 146"/>
                    <a:gd name="T70" fmla="*/ 30 w 40"/>
                    <a:gd name="T71" fmla="*/ 86 h 146"/>
                    <a:gd name="T72" fmla="*/ 27 w 40"/>
                    <a:gd name="T73" fmla="*/ 92 h 146"/>
                    <a:gd name="T74" fmla="*/ 21 w 40"/>
                    <a:gd name="T75" fmla="*/ 105 h 146"/>
                    <a:gd name="T76" fmla="*/ 14 w 40"/>
                    <a:gd name="T77" fmla="*/ 127 h 146"/>
                    <a:gd name="T78" fmla="*/ 15 w 40"/>
                    <a:gd name="T79" fmla="*/ 136 h 146"/>
                    <a:gd name="T80" fmla="*/ 19 w 40"/>
                    <a:gd name="T81" fmla="*/ 142 h 146"/>
                    <a:gd name="T82" fmla="*/ 23 w 40"/>
                    <a:gd name="T83" fmla="*/ 145 h 146"/>
                    <a:gd name="T84" fmla="*/ 24 w 40"/>
                    <a:gd name="T85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" h="146">
                      <a:moveTo>
                        <a:pt x="24" y="146"/>
                      </a:moveTo>
                      <a:cubicBezTo>
                        <a:pt x="24" y="146"/>
                        <a:pt x="23" y="146"/>
                        <a:pt x="22" y="146"/>
                      </a:cubicBezTo>
                      <a:cubicBezTo>
                        <a:pt x="22" y="146"/>
                        <a:pt x="21" y="146"/>
                        <a:pt x="20" y="146"/>
                      </a:cubicBezTo>
                      <a:cubicBezTo>
                        <a:pt x="19" y="146"/>
                        <a:pt x="18" y="146"/>
                        <a:pt x="17" y="145"/>
                      </a:cubicBezTo>
                      <a:cubicBezTo>
                        <a:pt x="14" y="144"/>
                        <a:pt x="11" y="143"/>
                        <a:pt x="9" y="140"/>
                      </a:cubicBezTo>
                      <a:cubicBezTo>
                        <a:pt x="6" y="137"/>
                        <a:pt x="4" y="133"/>
                        <a:pt x="3" y="129"/>
                      </a:cubicBezTo>
                      <a:cubicBezTo>
                        <a:pt x="0" y="120"/>
                        <a:pt x="2" y="109"/>
                        <a:pt x="4" y="100"/>
                      </a:cubicBezTo>
                      <a:cubicBezTo>
                        <a:pt x="5" y="95"/>
                        <a:pt x="7" y="90"/>
                        <a:pt x="9" y="85"/>
                      </a:cubicBezTo>
                      <a:cubicBezTo>
                        <a:pt x="9" y="82"/>
                        <a:pt x="10" y="80"/>
                        <a:pt x="11" y="78"/>
                      </a:cubicBezTo>
                      <a:cubicBezTo>
                        <a:pt x="13" y="74"/>
                        <a:pt x="13" y="74"/>
                        <a:pt x="13" y="74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66"/>
                        <a:pt x="17" y="62"/>
                        <a:pt x="19" y="58"/>
                      </a:cubicBezTo>
                      <a:cubicBezTo>
                        <a:pt x="20" y="53"/>
                        <a:pt x="21" y="49"/>
                        <a:pt x="22" y="45"/>
                      </a:cubicBezTo>
                      <a:cubicBezTo>
                        <a:pt x="23" y="41"/>
                        <a:pt x="23" y="37"/>
                        <a:pt x="23" y="33"/>
                      </a:cubicBezTo>
                      <a:cubicBezTo>
                        <a:pt x="23" y="30"/>
                        <a:pt x="22" y="26"/>
                        <a:pt x="21" y="23"/>
                      </a:cubicBezTo>
                      <a:cubicBezTo>
                        <a:pt x="21" y="21"/>
                        <a:pt x="21" y="20"/>
                        <a:pt x="20" y="18"/>
                      </a:cubicBezTo>
                      <a:cubicBezTo>
                        <a:pt x="19" y="17"/>
                        <a:pt x="19" y="15"/>
                        <a:pt x="18" y="14"/>
                      </a:cubicBezTo>
                      <a:cubicBezTo>
                        <a:pt x="17" y="11"/>
                        <a:pt x="16" y="9"/>
                        <a:pt x="15" y="7"/>
                      </a:cubicBezTo>
                      <a:cubicBezTo>
                        <a:pt x="14" y="5"/>
                        <a:pt x="13" y="3"/>
                        <a:pt x="12" y="2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2" y="1"/>
                        <a:pt x="13" y="1"/>
                      </a:cubicBezTo>
                      <a:cubicBezTo>
                        <a:pt x="14" y="2"/>
                        <a:pt x="16" y="2"/>
                        <a:pt x="18" y="4"/>
                      </a:cubicBezTo>
                      <a:cubicBezTo>
                        <a:pt x="20" y="5"/>
                        <a:pt x="22" y="7"/>
                        <a:pt x="24" y="9"/>
                      </a:cubicBezTo>
                      <a:cubicBezTo>
                        <a:pt x="26" y="10"/>
                        <a:pt x="27" y="11"/>
                        <a:pt x="28" y="13"/>
                      </a:cubicBezTo>
                      <a:cubicBezTo>
                        <a:pt x="30" y="14"/>
                        <a:pt x="31" y="16"/>
                        <a:pt x="32" y="18"/>
                      </a:cubicBezTo>
                      <a:cubicBezTo>
                        <a:pt x="33" y="20"/>
                        <a:pt x="34" y="22"/>
                        <a:pt x="35" y="24"/>
                      </a:cubicBezTo>
                      <a:cubicBezTo>
                        <a:pt x="36" y="26"/>
                        <a:pt x="37" y="28"/>
                        <a:pt x="38" y="31"/>
                      </a:cubicBezTo>
                      <a:cubicBezTo>
                        <a:pt x="39" y="36"/>
                        <a:pt x="40" y="41"/>
                        <a:pt x="40" y="47"/>
                      </a:cubicBezTo>
                      <a:cubicBezTo>
                        <a:pt x="40" y="48"/>
                        <a:pt x="40" y="49"/>
                        <a:pt x="40" y="51"/>
                      </a:cubicBezTo>
                      <a:cubicBezTo>
                        <a:pt x="40" y="52"/>
                        <a:pt x="39" y="53"/>
                        <a:pt x="39" y="55"/>
                      </a:cubicBezTo>
                      <a:cubicBezTo>
                        <a:pt x="39" y="58"/>
                        <a:pt x="38" y="60"/>
                        <a:pt x="38" y="63"/>
                      </a:cubicBezTo>
                      <a:cubicBezTo>
                        <a:pt x="37" y="68"/>
                        <a:pt x="35" y="74"/>
                        <a:pt x="33" y="78"/>
                      </a:cubicBezTo>
                      <a:cubicBezTo>
                        <a:pt x="33" y="79"/>
                        <a:pt x="33" y="79"/>
                        <a:pt x="33" y="79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1" y="82"/>
                        <a:pt x="31" y="82"/>
                        <a:pt x="31" y="82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29" y="88"/>
                        <a:pt x="28" y="90"/>
                        <a:pt x="27" y="92"/>
                      </a:cubicBezTo>
                      <a:cubicBezTo>
                        <a:pt x="25" y="97"/>
                        <a:pt x="23" y="101"/>
                        <a:pt x="21" y="105"/>
                      </a:cubicBezTo>
                      <a:cubicBezTo>
                        <a:pt x="18" y="113"/>
                        <a:pt x="15" y="121"/>
                        <a:pt x="14" y="127"/>
                      </a:cubicBezTo>
                      <a:cubicBezTo>
                        <a:pt x="14" y="130"/>
                        <a:pt x="14" y="133"/>
                        <a:pt x="15" y="136"/>
                      </a:cubicBezTo>
                      <a:cubicBezTo>
                        <a:pt x="16" y="138"/>
                        <a:pt x="17" y="140"/>
                        <a:pt x="19" y="142"/>
                      </a:cubicBezTo>
                      <a:cubicBezTo>
                        <a:pt x="20" y="143"/>
                        <a:pt x="21" y="144"/>
                        <a:pt x="23" y="145"/>
                      </a:cubicBezTo>
                      <a:cubicBezTo>
                        <a:pt x="24" y="146"/>
                        <a:pt x="24" y="146"/>
                        <a:pt x="24" y="146"/>
                      </a:cubicBezTo>
                      <a:close/>
                    </a:path>
                  </a:pathLst>
                </a:custGeom>
                <a:solidFill>
                  <a:srgbClr val="25272B">
                    <a:alpha val="20000"/>
                  </a:srgb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7591426" y="2452688"/>
                  <a:ext cx="69850" cy="292100"/>
                </a:xfrm>
                <a:custGeom>
                  <a:avLst/>
                  <a:gdLst>
                    <a:gd name="T0" fmla="*/ 8 w 25"/>
                    <a:gd name="T1" fmla="*/ 0 h 104"/>
                    <a:gd name="T2" fmla="*/ 9 w 25"/>
                    <a:gd name="T3" fmla="*/ 0 h 104"/>
                    <a:gd name="T4" fmla="*/ 11 w 25"/>
                    <a:gd name="T5" fmla="*/ 0 h 104"/>
                    <a:gd name="T6" fmla="*/ 13 w 25"/>
                    <a:gd name="T7" fmla="*/ 0 h 104"/>
                    <a:gd name="T8" fmla="*/ 19 w 25"/>
                    <a:gd name="T9" fmla="*/ 4 h 104"/>
                    <a:gd name="T10" fmla="*/ 23 w 25"/>
                    <a:gd name="T11" fmla="*/ 12 h 104"/>
                    <a:gd name="T12" fmla="*/ 24 w 25"/>
                    <a:gd name="T13" fmla="*/ 33 h 104"/>
                    <a:gd name="T14" fmla="*/ 21 w 25"/>
                    <a:gd name="T15" fmla="*/ 43 h 104"/>
                    <a:gd name="T16" fmla="*/ 19 w 25"/>
                    <a:gd name="T17" fmla="*/ 49 h 104"/>
                    <a:gd name="T18" fmla="*/ 18 w 25"/>
                    <a:gd name="T19" fmla="*/ 51 h 104"/>
                    <a:gd name="T20" fmla="*/ 17 w 25"/>
                    <a:gd name="T21" fmla="*/ 54 h 104"/>
                    <a:gd name="T22" fmla="*/ 15 w 25"/>
                    <a:gd name="T23" fmla="*/ 63 h 104"/>
                    <a:gd name="T24" fmla="*/ 13 w 25"/>
                    <a:gd name="T25" fmla="*/ 73 h 104"/>
                    <a:gd name="T26" fmla="*/ 12 w 25"/>
                    <a:gd name="T27" fmla="*/ 81 h 104"/>
                    <a:gd name="T28" fmla="*/ 14 w 25"/>
                    <a:gd name="T29" fmla="*/ 88 h 104"/>
                    <a:gd name="T30" fmla="*/ 15 w 25"/>
                    <a:gd name="T31" fmla="*/ 92 h 104"/>
                    <a:gd name="T32" fmla="*/ 17 w 25"/>
                    <a:gd name="T33" fmla="*/ 95 h 104"/>
                    <a:gd name="T34" fmla="*/ 19 w 25"/>
                    <a:gd name="T35" fmla="*/ 100 h 104"/>
                    <a:gd name="T36" fmla="*/ 21 w 25"/>
                    <a:gd name="T37" fmla="*/ 103 h 104"/>
                    <a:gd name="T38" fmla="*/ 22 w 25"/>
                    <a:gd name="T39" fmla="*/ 104 h 104"/>
                    <a:gd name="T40" fmla="*/ 21 w 25"/>
                    <a:gd name="T41" fmla="*/ 104 h 104"/>
                    <a:gd name="T42" fmla="*/ 17 w 25"/>
                    <a:gd name="T43" fmla="*/ 102 h 104"/>
                    <a:gd name="T44" fmla="*/ 12 w 25"/>
                    <a:gd name="T45" fmla="*/ 98 h 104"/>
                    <a:gd name="T46" fmla="*/ 9 w 25"/>
                    <a:gd name="T47" fmla="*/ 96 h 104"/>
                    <a:gd name="T48" fmla="*/ 6 w 25"/>
                    <a:gd name="T49" fmla="*/ 92 h 104"/>
                    <a:gd name="T50" fmla="*/ 4 w 25"/>
                    <a:gd name="T51" fmla="*/ 88 h 104"/>
                    <a:gd name="T52" fmla="*/ 2 w 25"/>
                    <a:gd name="T53" fmla="*/ 83 h 104"/>
                    <a:gd name="T54" fmla="*/ 0 w 25"/>
                    <a:gd name="T55" fmla="*/ 72 h 104"/>
                    <a:gd name="T56" fmla="*/ 0 w 25"/>
                    <a:gd name="T57" fmla="*/ 69 h 104"/>
                    <a:gd name="T58" fmla="*/ 0 w 25"/>
                    <a:gd name="T59" fmla="*/ 66 h 104"/>
                    <a:gd name="T60" fmla="*/ 1 w 25"/>
                    <a:gd name="T61" fmla="*/ 60 h 104"/>
                    <a:gd name="T62" fmla="*/ 4 w 25"/>
                    <a:gd name="T63" fmla="*/ 49 h 104"/>
                    <a:gd name="T64" fmla="*/ 4 w 25"/>
                    <a:gd name="T65" fmla="*/ 48 h 104"/>
                    <a:gd name="T66" fmla="*/ 4 w 25"/>
                    <a:gd name="T67" fmla="*/ 47 h 104"/>
                    <a:gd name="T68" fmla="*/ 5 w 25"/>
                    <a:gd name="T69" fmla="*/ 46 h 104"/>
                    <a:gd name="T70" fmla="*/ 6 w 25"/>
                    <a:gd name="T71" fmla="*/ 44 h 104"/>
                    <a:gd name="T72" fmla="*/ 8 w 25"/>
                    <a:gd name="T73" fmla="*/ 39 h 104"/>
                    <a:gd name="T74" fmla="*/ 11 w 25"/>
                    <a:gd name="T75" fmla="*/ 29 h 104"/>
                    <a:gd name="T76" fmla="*/ 15 w 25"/>
                    <a:gd name="T77" fmla="*/ 13 h 104"/>
                    <a:gd name="T78" fmla="*/ 14 w 25"/>
                    <a:gd name="T79" fmla="*/ 7 h 104"/>
                    <a:gd name="T80" fmla="*/ 11 w 25"/>
                    <a:gd name="T81" fmla="*/ 3 h 104"/>
                    <a:gd name="T82" fmla="*/ 9 w 25"/>
                    <a:gd name="T83" fmla="*/ 1 h 104"/>
                    <a:gd name="T84" fmla="*/ 8 w 25"/>
                    <a:gd name="T8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" h="104">
                      <a:moveTo>
                        <a:pt x="8" y="0"/>
                      </a:move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3" y="0"/>
                      </a:cubicBezTo>
                      <a:cubicBezTo>
                        <a:pt x="15" y="1"/>
                        <a:pt x="17" y="2"/>
                        <a:pt x="19" y="4"/>
                      </a:cubicBezTo>
                      <a:cubicBezTo>
                        <a:pt x="21" y="6"/>
                        <a:pt x="22" y="8"/>
                        <a:pt x="23" y="12"/>
                      </a:cubicBezTo>
                      <a:cubicBezTo>
                        <a:pt x="25" y="18"/>
                        <a:pt x="25" y="25"/>
                        <a:pt x="24" y="33"/>
                      </a:cubicBezTo>
                      <a:cubicBezTo>
                        <a:pt x="23" y="36"/>
                        <a:pt x="22" y="40"/>
                        <a:pt x="21" y="43"/>
                      </a:cubicBezTo>
                      <a:cubicBezTo>
                        <a:pt x="20" y="45"/>
                        <a:pt x="20" y="47"/>
                        <a:pt x="19" y="49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6" y="57"/>
                        <a:pt x="15" y="60"/>
                        <a:pt x="15" y="63"/>
                      </a:cubicBezTo>
                      <a:cubicBezTo>
                        <a:pt x="14" y="66"/>
                        <a:pt x="13" y="70"/>
                        <a:pt x="13" y="73"/>
                      </a:cubicBezTo>
                      <a:cubicBezTo>
                        <a:pt x="12" y="75"/>
                        <a:pt x="12" y="78"/>
                        <a:pt x="12" y="81"/>
                      </a:cubicBezTo>
                      <a:cubicBezTo>
                        <a:pt x="13" y="84"/>
                        <a:pt x="13" y="86"/>
                        <a:pt x="14" y="88"/>
                      </a:cubicBezTo>
                      <a:cubicBezTo>
                        <a:pt x="14" y="90"/>
                        <a:pt x="15" y="91"/>
                        <a:pt x="15" y="92"/>
                      </a:cubicBezTo>
                      <a:cubicBezTo>
                        <a:pt x="16" y="93"/>
                        <a:pt x="16" y="94"/>
                        <a:pt x="17" y="95"/>
                      </a:cubicBezTo>
                      <a:cubicBezTo>
                        <a:pt x="17" y="97"/>
                        <a:pt x="18" y="98"/>
                        <a:pt x="19" y="100"/>
                      </a:cubicBezTo>
                      <a:cubicBezTo>
                        <a:pt x="20" y="101"/>
                        <a:pt x="21" y="102"/>
                        <a:pt x="21" y="103"/>
                      </a:cubicBezTo>
                      <a:cubicBezTo>
                        <a:pt x="22" y="104"/>
                        <a:pt x="22" y="104"/>
                        <a:pt x="22" y="104"/>
                      </a:cubicBezTo>
                      <a:cubicBezTo>
                        <a:pt x="22" y="104"/>
                        <a:pt x="22" y="104"/>
                        <a:pt x="21" y="104"/>
                      </a:cubicBezTo>
                      <a:cubicBezTo>
                        <a:pt x="20" y="103"/>
                        <a:pt x="19" y="103"/>
                        <a:pt x="17" y="102"/>
                      </a:cubicBezTo>
                      <a:cubicBezTo>
                        <a:pt x="16" y="101"/>
                        <a:pt x="14" y="100"/>
                        <a:pt x="12" y="98"/>
                      </a:cubicBezTo>
                      <a:cubicBezTo>
                        <a:pt x="11" y="98"/>
                        <a:pt x="10" y="97"/>
                        <a:pt x="9" y="96"/>
                      </a:cubicBezTo>
                      <a:cubicBezTo>
                        <a:pt x="8" y="95"/>
                        <a:pt x="7" y="94"/>
                        <a:pt x="6" y="92"/>
                      </a:cubicBezTo>
                      <a:cubicBezTo>
                        <a:pt x="5" y="91"/>
                        <a:pt x="5" y="90"/>
                        <a:pt x="4" y="88"/>
                      </a:cubicBezTo>
                      <a:cubicBezTo>
                        <a:pt x="3" y="87"/>
                        <a:pt x="2" y="85"/>
                        <a:pt x="2" y="83"/>
                      </a:cubicBezTo>
                      <a:cubicBezTo>
                        <a:pt x="0" y="80"/>
                        <a:pt x="0" y="76"/>
                        <a:pt x="0" y="72"/>
                      </a:cubicBezTo>
                      <a:cubicBezTo>
                        <a:pt x="0" y="71"/>
                        <a:pt x="0" y="70"/>
                        <a:pt x="0" y="69"/>
                      </a:cubicBezTo>
                      <a:cubicBezTo>
                        <a:pt x="0" y="68"/>
                        <a:pt x="0" y="67"/>
                        <a:pt x="0" y="66"/>
                      </a:cubicBezTo>
                      <a:cubicBezTo>
                        <a:pt x="0" y="64"/>
                        <a:pt x="0" y="62"/>
                        <a:pt x="1" y="60"/>
                      </a:cubicBezTo>
                      <a:cubicBezTo>
                        <a:pt x="1" y="56"/>
                        <a:pt x="3" y="52"/>
                        <a:pt x="4" y="49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2"/>
                        <a:pt x="7" y="40"/>
                        <a:pt x="8" y="39"/>
                      </a:cubicBezTo>
                      <a:cubicBezTo>
                        <a:pt x="9" y="35"/>
                        <a:pt x="10" y="32"/>
                        <a:pt x="11" y="29"/>
                      </a:cubicBezTo>
                      <a:cubicBezTo>
                        <a:pt x="13" y="23"/>
                        <a:pt x="15" y="18"/>
                        <a:pt x="15" y="13"/>
                      </a:cubicBezTo>
                      <a:cubicBezTo>
                        <a:pt x="15" y="11"/>
                        <a:pt x="15" y="9"/>
                        <a:pt x="14" y="7"/>
                      </a:cubicBezTo>
                      <a:cubicBezTo>
                        <a:pt x="14" y="5"/>
                        <a:pt x="12" y="4"/>
                        <a:pt x="11" y="3"/>
                      </a:cubicBezTo>
                      <a:cubicBezTo>
                        <a:pt x="10" y="2"/>
                        <a:pt x="9" y="1"/>
                        <a:pt x="9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25272B">
                    <a:alpha val="20000"/>
                  </a:srgb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6794501" y="3265488"/>
                  <a:ext cx="3175" cy="7938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2 h 3"/>
                    <a:gd name="T4" fmla="*/ 1 w 1"/>
                    <a:gd name="T5" fmla="*/ 3 h 3"/>
                    <a:gd name="T6" fmla="*/ 1 w 1"/>
                    <a:gd name="T7" fmla="*/ 0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D3D4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6797676" y="3221038"/>
                  <a:ext cx="12700" cy="44450"/>
                </a:xfrm>
                <a:custGeom>
                  <a:avLst/>
                  <a:gdLst>
                    <a:gd name="T0" fmla="*/ 5 w 5"/>
                    <a:gd name="T1" fmla="*/ 0 h 16"/>
                    <a:gd name="T2" fmla="*/ 0 w 5"/>
                    <a:gd name="T3" fmla="*/ 16 h 16"/>
                    <a:gd name="T4" fmla="*/ 0 w 5"/>
                    <a:gd name="T5" fmla="*/ 16 h 16"/>
                    <a:gd name="T6" fmla="*/ 5 w 5"/>
                    <a:gd name="T7" fmla="*/ 0 h 16"/>
                    <a:gd name="T8" fmla="*/ 5 w 5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5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9F70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 bwMode="auto">
                <a:xfrm>
                  <a:off x="6797676" y="3221038"/>
                  <a:ext cx="288925" cy="341313"/>
                </a:xfrm>
                <a:custGeom>
                  <a:avLst/>
                  <a:gdLst>
                    <a:gd name="T0" fmla="*/ 171 w 182"/>
                    <a:gd name="T1" fmla="*/ 206 h 215"/>
                    <a:gd name="T2" fmla="*/ 180 w 182"/>
                    <a:gd name="T3" fmla="*/ 215 h 215"/>
                    <a:gd name="T4" fmla="*/ 182 w 182"/>
                    <a:gd name="T5" fmla="*/ 213 h 215"/>
                    <a:gd name="T6" fmla="*/ 176 w 182"/>
                    <a:gd name="T7" fmla="*/ 206 h 215"/>
                    <a:gd name="T8" fmla="*/ 171 w 182"/>
                    <a:gd name="T9" fmla="*/ 206 h 215"/>
                    <a:gd name="T10" fmla="*/ 8 w 182"/>
                    <a:gd name="T11" fmla="*/ 0 h 215"/>
                    <a:gd name="T12" fmla="*/ 0 w 182"/>
                    <a:gd name="T13" fmla="*/ 28 h 215"/>
                    <a:gd name="T14" fmla="*/ 0 w 182"/>
                    <a:gd name="T15" fmla="*/ 33 h 215"/>
                    <a:gd name="T16" fmla="*/ 33 w 182"/>
                    <a:gd name="T17" fmla="*/ 68 h 215"/>
                    <a:gd name="T18" fmla="*/ 42 w 182"/>
                    <a:gd name="T19" fmla="*/ 40 h 215"/>
                    <a:gd name="T20" fmla="*/ 8 w 182"/>
                    <a:gd name="T2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15">
                      <a:moveTo>
                        <a:pt x="171" y="206"/>
                      </a:moveTo>
                      <a:lnTo>
                        <a:pt x="180" y="215"/>
                      </a:lnTo>
                      <a:lnTo>
                        <a:pt x="182" y="213"/>
                      </a:lnTo>
                      <a:lnTo>
                        <a:pt x="176" y="206"/>
                      </a:lnTo>
                      <a:lnTo>
                        <a:pt x="171" y="206"/>
                      </a:lnTo>
                      <a:close/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33" y="68"/>
                      </a:lnTo>
                      <a:lnTo>
                        <a:pt x="42" y="4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94D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 bwMode="auto">
                <a:xfrm>
                  <a:off x="6797676" y="3221038"/>
                  <a:ext cx="288925" cy="341313"/>
                </a:xfrm>
                <a:custGeom>
                  <a:avLst/>
                  <a:gdLst>
                    <a:gd name="T0" fmla="*/ 171 w 182"/>
                    <a:gd name="T1" fmla="*/ 206 h 215"/>
                    <a:gd name="T2" fmla="*/ 180 w 182"/>
                    <a:gd name="T3" fmla="*/ 215 h 215"/>
                    <a:gd name="T4" fmla="*/ 182 w 182"/>
                    <a:gd name="T5" fmla="*/ 213 h 215"/>
                    <a:gd name="T6" fmla="*/ 176 w 182"/>
                    <a:gd name="T7" fmla="*/ 206 h 215"/>
                    <a:gd name="T8" fmla="*/ 171 w 182"/>
                    <a:gd name="T9" fmla="*/ 206 h 215"/>
                    <a:gd name="T10" fmla="*/ 8 w 182"/>
                    <a:gd name="T11" fmla="*/ 0 h 215"/>
                    <a:gd name="T12" fmla="*/ 0 w 182"/>
                    <a:gd name="T13" fmla="*/ 28 h 215"/>
                    <a:gd name="T14" fmla="*/ 0 w 182"/>
                    <a:gd name="T15" fmla="*/ 33 h 215"/>
                    <a:gd name="T16" fmla="*/ 33 w 182"/>
                    <a:gd name="T17" fmla="*/ 68 h 215"/>
                    <a:gd name="T18" fmla="*/ 42 w 182"/>
                    <a:gd name="T19" fmla="*/ 40 h 215"/>
                    <a:gd name="T20" fmla="*/ 8 w 182"/>
                    <a:gd name="T2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15">
                      <a:moveTo>
                        <a:pt x="171" y="206"/>
                      </a:moveTo>
                      <a:lnTo>
                        <a:pt x="180" y="215"/>
                      </a:lnTo>
                      <a:lnTo>
                        <a:pt x="182" y="213"/>
                      </a:lnTo>
                      <a:lnTo>
                        <a:pt x="176" y="206"/>
                      </a:lnTo>
                      <a:lnTo>
                        <a:pt x="171" y="206"/>
                      </a:lnTo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33" y="68"/>
                      </a:lnTo>
                      <a:lnTo>
                        <a:pt x="42" y="4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 bwMode="auto">
                <a:xfrm>
                  <a:off x="6850063" y="3284538"/>
                  <a:ext cx="227013" cy="263525"/>
                </a:xfrm>
                <a:custGeom>
                  <a:avLst/>
                  <a:gdLst>
                    <a:gd name="T0" fmla="*/ 9 w 143"/>
                    <a:gd name="T1" fmla="*/ 0 h 166"/>
                    <a:gd name="T2" fmla="*/ 0 w 143"/>
                    <a:gd name="T3" fmla="*/ 28 h 166"/>
                    <a:gd name="T4" fmla="*/ 138 w 143"/>
                    <a:gd name="T5" fmla="*/ 166 h 166"/>
                    <a:gd name="T6" fmla="*/ 143 w 143"/>
                    <a:gd name="T7" fmla="*/ 166 h 166"/>
                    <a:gd name="T8" fmla="*/ 9 w 143"/>
                    <a:gd name="T9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" h="166">
                      <a:moveTo>
                        <a:pt x="9" y="0"/>
                      </a:moveTo>
                      <a:lnTo>
                        <a:pt x="0" y="28"/>
                      </a:lnTo>
                      <a:lnTo>
                        <a:pt x="138" y="166"/>
                      </a:lnTo>
                      <a:lnTo>
                        <a:pt x="143" y="16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58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 bwMode="auto">
                <a:xfrm>
                  <a:off x="6850063" y="3284538"/>
                  <a:ext cx="227013" cy="263525"/>
                </a:xfrm>
                <a:custGeom>
                  <a:avLst/>
                  <a:gdLst>
                    <a:gd name="T0" fmla="*/ 9 w 143"/>
                    <a:gd name="T1" fmla="*/ 0 h 166"/>
                    <a:gd name="T2" fmla="*/ 0 w 143"/>
                    <a:gd name="T3" fmla="*/ 28 h 166"/>
                    <a:gd name="T4" fmla="*/ 138 w 143"/>
                    <a:gd name="T5" fmla="*/ 166 h 166"/>
                    <a:gd name="T6" fmla="*/ 143 w 143"/>
                    <a:gd name="T7" fmla="*/ 166 h 166"/>
                    <a:gd name="T8" fmla="*/ 9 w 143"/>
                    <a:gd name="T9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" h="166">
                      <a:moveTo>
                        <a:pt x="9" y="0"/>
                      </a:moveTo>
                      <a:lnTo>
                        <a:pt x="0" y="28"/>
                      </a:lnTo>
                      <a:lnTo>
                        <a:pt x="138" y="166"/>
                      </a:lnTo>
                      <a:lnTo>
                        <a:pt x="143" y="166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 bwMode="auto">
                <a:xfrm>
                  <a:off x="6351588" y="3127375"/>
                  <a:ext cx="944563" cy="947738"/>
                </a:xfrm>
                <a:custGeom>
                  <a:avLst/>
                  <a:gdLst>
                    <a:gd name="T0" fmla="*/ 406 w 595"/>
                    <a:gd name="T1" fmla="*/ 597 h 597"/>
                    <a:gd name="T2" fmla="*/ 0 w 595"/>
                    <a:gd name="T3" fmla="*/ 189 h 597"/>
                    <a:gd name="T4" fmla="*/ 189 w 595"/>
                    <a:gd name="T5" fmla="*/ 0 h 597"/>
                    <a:gd name="T6" fmla="*/ 595 w 595"/>
                    <a:gd name="T7" fmla="*/ 408 h 597"/>
                    <a:gd name="T8" fmla="*/ 406 w 595"/>
                    <a:gd name="T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5" h="597">
                      <a:moveTo>
                        <a:pt x="406" y="597"/>
                      </a:moveTo>
                      <a:lnTo>
                        <a:pt x="0" y="189"/>
                      </a:lnTo>
                      <a:lnTo>
                        <a:pt x="189" y="0"/>
                      </a:lnTo>
                      <a:lnTo>
                        <a:pt x="595" y="408"/>
                      </a:lnTo>
                      <a:lnTo>
                        <a:pt x="406" y="597"/>
                      </a:lnTo>
                      <a:close/>
                    </a:path>
                  </a:pathLst>
                </a:custGeom>
                <a:solidFill>
                  <a:srgbClr val="B0F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 bwMode="auto">
                <a:xfrm>
                  <a:off x="6351588" y="3127375"/>
                  <a:ext cx="944563" cy="947738"/>
                </a:xfrm>
                <a:custGeom>
                  <a:avLst/>
                  <a:gdLst>
                    <a:gd name="T0" fmla="*/ 406 w 595"/>
                    <a:gd name="T1" fmla="*/ 597 h 597"/>
                    <a:gd name="T2" fmla="*/ 0 w 595"/>
                    <a:gd name="T3" fmla="*/ 189 h 597"/>
                    <a:gd name="T4" fmla="*/ 189 w 595"/>
                    <a:gd name="T5" fmla="*/ 0 h 597"/>
                    <a:gd name="T6" fmla="*/ 595 w 595"/>
                    <a:gd name="T7" fmla="*/ 408 h 597"/>
                    <a:gd name="T8" fmla="*/ 406 w 595"/>
                    <a:gd name="T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5" h="597">
                      <a:moveTo>
                        <a:pt x="406" y="597"/>
                      </a:moveTo>
                      <a:lnTo>
                        <a:pt x="0" y="189"/>
                      </a:lnTo>
                      <a:lnTo>
                        <a:pt x="189" y="0"/>
                      </a:lnTo>
                      <a:lnTo>
                        <a:pt x="595" y="408"/>
                      </a:lnTo>
                      <a:lnTo>
                        <a:pt x="406" y="59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 bwMode="auto">
                <a:xfrm>
                  <a:off x="6494463" y="3273425"/>
                  <a:ext cx="658813" cy="655638"/>
                </a:xfrm>
                <a:custGeom>
                  <a:avLst/>
                  <a:gdLst>
                    <a:gd name="T0" fmla="*/ 196 w 235"/>
                    <a:gd name="T1" fmla="*/ 234 h 234"/>
                    <a:gd name="T2" fmla="*/ 235 w 235"/>
                    <a:gd name="T3" fmla="*/ 196 h 234"/>
                    <a:gd name="T4" fmla="*/ 235 w 235"/>
                    <a:gd name="T5" fmla="*/ 162 h 234"/>
                    <a:gd name="T6" fmla="*/ 73 w 235"/>
                    <a:gd name="T7" fmla="*/ 0 h 234"/>
                    <a:gd name="T8" fmla="*/ 39 w 235"/>
                    <a:gd name="T9" fmla="*/ 0 h 234"/>
                    <a:gd name="T10" fmla="*/ 0 w 235"/>
                    <a:gd name="T11" fmla="*/ 38 h 234"/>
                    <a:gd name="T12" fmla="*/ 0 w 235"/>
                    <a:gd name="T13" fmla="*/ 72 h 234"/>
                    <a:gd name="T14" fmla="*/ 162 w 235"/>
                    <a:gd name="T15" fmla="*/ 234 h 234"/>
                    <a:gd name="T16" fmla="*/ 196 w 235"/>
                    <a:gd name="T17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5" h="234">
                      <a:moveTo>
                        <a:pt x="196" y="234"/>
                      </a:moveTo>
                      <a:cubicBezTo>
                        <a:pt x="235" y="196"/>
                        <a:pt x="235" y="196"/>
                        <a:pt x="235" y="196"/>
                      </a:cubicBezTo>
                      <a:cubicBezTo>
                        <a:pt x="225" y="187"/>
                        <a:pt x="225" y="171"/>
                        <a:pt x="235" y="162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64" y="9"/>
                        <a:pt x="48" y="9"/>
                        <a:pt x="39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0" y="47"/>
                        <a:pt x="10" y="63"/>
                        <a:pt x="0" y="72"/>
                      </a:cubicBezTo>
                      <a:cubicBezTo>
                        <a:pt x="162" y="234"/>
                        <a:pt x="162" y="234"/>
                        <a:pt x="162" y="234"/>
                      </a:cubicBezTo>
                      <a:cubicBezTo>
                        <a:pt x="172" y="225"/>
                        <a:pt x="187" y="225"/>
                        <a:pt x="196" y="234"/>
                      </a:cubicBezTo>
                    </a:path>
                  </a:pathLst>
                </a:custGeom>
                <a:solidFill>
                  <a:srgbClr val="259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 bwMode="auto">
                <a:xfrm>
                  <a:off x="6715126" y="3492500"/>
                  <a:ext cx="215900" cy="217488"/>
                </a:xfrm>
                <a:custGeom>
                  <a:avLst/>
                  <a:gdLst>
                    <a:gd name="T0" fmla="*/ 64 w 77"/>
                    <a:gd name="T1" fmla="*/ 64 h 78"/>
                    <a:gd name="T2" fmla="*/ 14 w 77"/>
                    <a:gd name="T3" fmla="*/ 64 h 78"/>
                    <a:gd name="T4" fmla="*/ 14 w 77"/>
                    <a:gd name="T5" fmla="*/ 14 h 78"/>
                    <a:gd name="T6" fmla="*/ 64 w 77"/>
                    <a:gd name="T7" fmla="*/ 14 h 78"/>
                    <a:gd name="T8" fmla="*/ 64 w 77"/>
                    <a:gd name="T9" fmla="*/ 6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78">
                      <a:moveTo>
                        <a:pt x="64" y="64"/>
                      </a:moveTo>
                      <a:cubicBezTo>
                        <a:pt x="50" y="78"/>
                        <a:pt x="27" y="78"/>
                        <a:pt x="14" y="64"/>
                      </a:cubicBezTo>
                      <a:cubicBezTo>
                        <a:pt x="0" y="50"/>
                        <a:pt x="0" y="28"/>
                        <a:pt x="14" y="14"/>
                      </a:cubicBezTo>
                      <a:cubicBezTo>
                        <a:pt x="28" y="0"/>
                        <a:pt x="50" y="0"/>
                        <a:pt x="64" y="14"/>
                      </a:cubicBezTo>
                      <a:cubicBezTo>
                        <a:pt x="77" y="28"/>
                        <a:pt x="77" y="50"/>
                        <a:pt x="64" y="64"/>
                      </a:cubicBezTo>
                    </a:path>
                  </a:pathLst>
                </a:custGeom>
                <a:solidFill>
                  <a:srgbClr val="B0F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 bwMode="auto">
                <a:xfrm>
                  <a:off x="6769101" y="3544888"/>
                  <a:ext cx="109538" cy="109538"/>
                </a:xfrm>
                <a:custGeom>
                  <a:avLst/>
                  <a:gdLst>
                    <a:gd name="T0" fmla="*/ 10 w 39"/>
                    <a:gd name="T1" fmla="*/ 34 h 39"/>
                    <a:gd name="T2" fmla="*/ 5 w 39"/>
                    <a:gd name="T3" fmla="*/ 39 h 39"/>
                    <a:gd name="T4" fmla="*/ 0 w 39"/>
                    <a:gd name="T5" fmla="*/ 34 h 39"/>
                    <a:gd name="T6" fmla="*/ 5 w 39"/>
                    <a:gd name="T7" fmla="*/ 29 h 39"/>
                    <a:gd name="T8" fmla="*/ 0 w 39"/>
                    <a:gd name="T9" fmla="*/ 16 h 39"/>
                    <a:gd name="T10" fmla="*/ 7 w 39"/>
                    <a:gd name="T11" fmla="*/ 14 h 39"/>
                    <a:gd name="T12" fmla="*/ 13 w 39"/>
                    <a:gd name="T13" fmla="*/ 27 h 39"/>
                    <a:gd name="T14" fmla="*/ 18 w 39"/>
                    <a:gd name="T15" fmla="*/ 28 h 39"/>
                    <a:gd name="T16" fmla="*/ 15 w 39"/>
                    <a:gd name="T17" fmla="*/ 5 h 39"/>
                    <a:gd name="T18" fmla="*/ 29 w 39"/>
                    <a:gd name="T19" fmla="*/ 5 h 39"/>
                    <a:gd name="T20" fmla="*/ 34 w 39"/>
                    <a:gd name="T21" fmla="*/ 0 h 39"/>
                    <a:gd name="T22" fmla="*/ 38 w 39"/>
                    <a:gd name="T23" fmla="*/ 5 h 39"/>
                    <a:gd name="T24" fmla="*/ 34 w 39"/>
                    <a:gd name="T25" fmla="*/ 10 h 39"/>
                    <a:gd name="T26" fmla="*/ 39 w 39"/>
                    <a:gd name="T27" fmla="*/ 21 h 39"/>
                    <a:gd name="T28" fmla="*/ 32 w 39"/>
                    <a:gd name="T29" fmla="*/ 23 h 39"/>
                    <a:gd name="T30" fmla="*/ 26 w 39"/>
                    <a:gd name="T31" fmla="*/ 12 h 39"/>
                    <a:gd name="T32" fmla="*/ 22 w 39"/>
                    <a:gd name="T33" fmla="*/ 11 h 39"/>
                    <a:gd name="T34" fmla="*/ 25 w 39"/>
                    <a:gd name="T35" fmla="*/ 35 h 39"/>
                    <a:gd name="T36" fmla="*/ 10 w 39"/>
                    <a:gd name="T37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9">
                      <a:moveTo>
                        <a:pt x="10" y="34"/>
                      </a:move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2" y="25"/>
                        <a:pt x="0" y="20"/>
                        <a:pt x="0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9"/>
                        <a:pt x="10" y="24"/>
                        <a:pt x="13" y="27"/>
                      </a:cubicBezTo>
                      <a:cubicBezTo>
                        <a:pt x="15" y="29"/>
                        <a:pt x="17" y="30"/>
                        <a:pt x="18" y="28"/>
                      </a:cubicBezTo>
                      <a:cubicBezTo>
                        <a:pt x="22" y="24"/>
                        <a:pt x="6" y="13"/>
                        <a:pt x="15" y="5"/>
                      </a:cubicBezTo>
                      <a:cubicBezTo>
                        <a:pt x="18" y="1"/>
                        <a:pt x="23" y="1"/>
                        <a:pt x="29" y="5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6" y="13"/>
                        <a:pt x="38" y="17"/>
                        <a:pt x="39" y="21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1" y="19"/>
                        <a:pt x="29" y="14"/>
                        <a:pt x="26" y="12"/>
                      </a:cubicBezTo>
                      <a:cubicBezTo>
                        <a:pt x="25" y="10"/>
                        <a:pt x="23" y="10"/>
                        <a:pt x="22" y="11"/>
                      </a:cubicBezTo>
                      <a:cubicBezTo>
                        <a:pt x="18" y="15"/>
                        <a:pt x="34" y="26"/>
                        <a:pt x="25" y="35"/>
                      </a:cubicBezTo>
                      <a:cubicBezTo>
                        <a:pt x="21" y="39"/>
                        <a:pt x="15" y="38"/>
                        <a:pt x="10" y="34"/>
                      </a:cubicBezTo>
                    </a:path>
                  </a:pathLst>
                </a:custGeom>
                <a:solidFill>
                  <a:srgbClr val="259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 bwMode="auto">
                <a:xfrm>
                  <a:off x="7192963" y="3398838"/>
                  <a:ext cx="1050925" cy="1460500"/>
                </a:xfrm>
                <a:custGeom>
                  <a:avLst/>
                  <a:gdLst>
                    <a:gd name="T0" fmla="*/ 0 w 662"/>
                    <a:gd name="T1" fmla="*/ 814 h 920"/>
                    <a:gd name="T2" fmla="*/ 134 w 662"/>
                    <a:gd name="T3" fmla="*/ 0 h 920"/>
                    <a:gd name="T4" fmla="*/ 662 w 662"/>
                    <a:gd name="T5" fmla="*/ 131 h 920"/>
                    <a:gd name="T6" fmla="*/ 424 w 662"/>
                    <a:gd name="T7" fmla="*/ 920 h 920"/>
                    <a:gd name="T8" fmla="*/ 0 w 662"/>
                    <a:gd name="T9" fmla="*/ 814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2" h="920">
                      <a:moveTo>
                        <a:pt x="0" y="814"/>
                      </a:moveTo>
                      <a:lnTo>
                        <a:pt x="134" y="0"/>
                      </a:lnTo>
                      <a:lnTo>
                        <a:pt x="662" y="131"/>
                      </a:lnTo>
                      <a:lnTo>
                        <a:pt x="424" y="920"/>
                      </a:lnTo>
                      <a:lnTo>
                        <a:pt x="0" y="814"/>
                      </a:lnTo>
                      <a:close/>
                    </a:path>
                  </a:pathLst>
                </a:custGeom>
                <a:solidFill>
                  <a:srgbClr val="555A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7192963" y="3398838"/>
                  <a:ext cx="1050925" cy="1460500"/>
                </a:xfrm>
                <a:custGeom>
                  <a:avLst/>
                  <a:gdLst>
                    <a:gd name="T0" fmla="*/ 0 w 662"/>
                    <a:gd name="T1" fmla="*/ 814 h 920"/>
                    <a:gd name="T2" fmla="*/ 134 w 662"/>
                    <a:gd name="T3" fmla="*/ 0 h 920"/>
                    <a:gd name="T4" fmla="*/ 662 w 662"/>
                    <a:gd name="T5" fmla="*/ 131 h 920"/>
                    <a:gd name="T6" fmla="*/ 424 w 662"/>
                    <a:gd name="T7" fmla="*/ 920 h 920"/>
                    <a:gd name="T8" fmla="*/ 0 w 662"/>
                    <a:gd name="T9" fmla="*/ 814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2" h="920">
                      <a:moveTo>
                        <a:pt x="0" y="814"/>
                      </a:moveTo>
                      <a:lnTo>
                        <a:pt x="134" y="0"/>
                      </a:lnTo>
                      <a:lnTo>
                        <a:pt x="662" y="131"/>
                      </a:lnTo>
                      <a:lnTo>
                        <a:pt x="424" y="920"/>
                      </a:lnTo>
                      <a:lnTo>
                        <a:pt x="0" y="81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7326313" y="3578225"/>
                  <a:ext cx="792163" cy="1044575"/>
                </a:xfrm>
                <a:custGeom>
                  <a:avLst/>
                  <a:gdLst>
                    <a:gd name="T0" fmla="*/ 0 w 499"/>
                    <a:gd name="T1" fmla="*/ 581 h 658"/>
                    <a:gd name="T2" fmla="*/ 108 w 499"/>
                    <a:gd name="T3" fmla="*/ 0 h 658"/>
                    <a:gd name="T4" fmla="*/ 499 w 499"/>
                    <a:gd name="T5" fmla="*/ 92 h 658"/>
                    <a:gd name="T6" fmla="*/ 338 w 499"/>
                    <a:gd name="T7" fmla="*/ 658 h 658"/>
                    <a:gd name="T8" fmla="*/ 0 w 499"/>
                    <a:gd name="T9" fmla="*/ 581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9" h="658">
                      <a:moveTo>
                        <a:pt x="0" y="581"/>
                      </a:moveTo>
                      <a:lnTo>
                        <a:pt x="108" y="0"/>
                      </a:lnTo>
                      <a:lnTo>
                        <a:pt x="499" y="92"/>
                      </a:lnTo>
                      <a:lnTo>
                        <a:pt x="338" y="658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7326313" y="3578225"/>
                  <a:ext cx="792163" cy="1044575"/>
                </a:xfrm>
                <a:custGeom>
                  <a:avLst/>
                  <a:gdLst>
                    <a:gd name="T0" fmla="*/ 0 w 499"/>
                    <a:gd name="T1" fmla="*/ 581 h 658"/>
                    <a:gd name="T2" fmla="*/ 108 w 499"/>
                    <a:gd name="T3" fmla="*/ 0 h 658"/>
                    <a:gd name="T4" fmla="*/ 499 w 499"/>
                    <a:gd name="T5" fmla="*/ 92 h 658"/>
                    <a:gd name="T6" fmla="*/ 338 w 499"/>
                    <a:gd name="T7" fmla="*/ 658 h 658"/>
                    <a:gd name="T8" fmla="*/ 0 w 499"/>
                    <a:gd name="T9" fmla="*/ 581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9" h="658">
                      <a:moveTo>
                        <a:pt x="0" y="581"/>
                      </a:moveTo>
                      <a:lnTo>
                        <a:pt x="108" y="0"/>
                      </a:lnTo>
                      <a:lnTo>
                        <a:pt x="499" y="92"/>
                      </a:lnTo>
                      <a:lnTo>
                        <a:pt x="338" y="658"/>
                      </a:lnTo>
                      <a:lnTo>
                        <a:pt x="0" y="58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7497763" y="4595813"/>
                  <a:ext cx="146050" cy="147638"/>
                </a:xfrm>
                <a:custGeom>
                  <a:avLst/>
                  <a:gdLst>
                    <a:gd name="T0" fmla="*/ 48 w 52"/>
                    <a:gd name="T1" fmla="*/ 35 h 53"/>
                    <a:gd name="T2" fmla="*/ 18 w 52"/>
                    <a:gd name="T3" fmla="*/ 48 h 53"/>
                    <a:gd name="T4" fmla="*/ 5 w 52"/>
                    <a:gd name="T5" fmla="*/ 18 h 53"/>
                    <a:gd name="T6" fmla="*/ 35 w 52"/>
                    <a:gd name="T7" fmla="*/ 5 h 53"/>
                    <a:gd name="T8" fmla="*/ 48 w 52"/>
                    <a:gd name="T9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3">
                      <a:moveTo>
                        <a:pt x="48" y="35"/>
                      </a:moveTo>
                      <a:cubicBezTo>
                        <a:pt x="43" y="47"/>
                        <a:pt x="29" y="53"/>
                        <a:pt x="18" y="48"/>
                      </a:cubicBezTo>
                      <a:cubicBezTo>
                        <a:pt x="6" y="43"/>
                        <a:pt x="0" y="29"/>
                        <a:pt x="5" y="18"/>
                      </a:cubicBezTo>
                      <a:cubicBezTo>
                        <a:pt x="10" y="6"/>
                        <a:pt x="24" y="0"/>
                        <a:pt x="35" y="5"/>
                      </a:cubicBezTo>
                      <a:cubicBezTo>
                        <a:pt x="47" y="10"/>
                        <a:pt x="52" y="23"/>
                        <a:pt x="48" y="35"/>
                      </a:cubicBezTo>
                      <a:close/>
                    </a:path>
                  </a:pathLst>
                </a:cu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3" name="任意多边形: 形状 102"/>
                <p:cNvSpPr/>
                <p:nvPr/>
              </p:nvSpPr>
              <p:spPr bwMode="auto">
                <a:xfrm>
                  <a:off x="7710488" y="3533775"/>
                  <a:ext cx="193675" cy="68263"/>
                </a:xfrm>
                <a:custGeom>
                  <a:avLst/>
                  <a:gdLst>
                    <a:gd name="T0" fmla="*/ 68 w 69"/>
                    <a:gd name="T1" fmla="*/ 19 h 24"/>
                    <a:gd name="T2" fmla="*/ 62 w 69"/>
                    <a:gd name="T3" fmla="*/ 23 h 24"/>
                    <a:gd name="T4" fmla="*/ 5 w 69"/>
                    <a:gd name="T5" fmla="*/ 10 h 24"/>
                    <a:gd name="T6" fmla="*/ 1 w 69"/>
                    <a:gd name="T7" fmla="*/ 4 h 24"/>
                    <a:gd name="T8" fmla="*/ 7 w 69"/>
                    <a:gd name="T9" fmla="*/ 0 h 24"/>
                    <a:gd name="T10" fmla="*/ 64 w 69"/>
                    <a:gd name="T11" fmla="*/ 13 h 24"/>
                    <a:gd name="T12" fmla="*/ 68 w 69"/>
                    <a:gd name="T13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4">
                      <a:moveTo>
                        <a:pt x="68" y="19"/>
                      </a:moveTo>
                      <a:cubicBezTo>
                        <a:pt x="68" y="22"/>
                        <a:pt x="65" y="24"/>
                        <a:pt x="62" y="23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2" y="10"/>
                        <a:pt x="0" y="7"/>
                        <a:pt x="1" y="4"/>
                      </a:cubicBezTo>
                      <a:cubicBezTo>
                        <a:pt x="2" y="1"/>
                        <a:pt x="5" y="0"/>
                        <a:pt x="7" y="0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7" y="13"/>
                        <a:pt x="69" y="16"/>
                        <a:pt x="68" y="19"/>
                      </a:cubicBezTo>
                      <a:close/>
                    </a:path>
                  </a:pathLst>
                </a:cu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4" name="任意多边形: 形状 103"/>
                <p:cNvSpPr/>
                <p:nvPr/>
              </p:nvSpPr>
              <p:spPr bwMode="auto">
                <a:xfrm>
                  <a:off x="7326313" y="3724275"/>
                  <a:ext cx="792163" cy="898525"/>
                </a:xfrm>
                <a:custGeom>
                  <a:avLst/>
                  <a:gdLst>
                    <a:gd name="T0" fmla="*/ 499 w 499"/>
                    <a:gd name="T1" fmla="*/ 0 h 566"/>
                    <a:gd name="T2" fmla="*/ 0 w 499"/>
                    <a:gd name="T3" fmla="*/ 489 h 566"/>
                    <a:gd name="T4" fmla="*/ 338 w 499"/>
                    <a:gd name="T5" fmla="*/ 566 h 566"/>
                    <a:gd name="T6" fmla="*/ 499 w 499"/>
                    <a:gd name="T7" fmla="*/ 0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9" h="566">
                      <a:moveTo>
                        <a:pt x="499" y="0"/>
                      </a:moveTo>
                      <a:lnTo>
                        <a:pt x="0" y="489"/>
                      </a:lnTo>
                      <a:lnTo>
                        <a:pt x="338" y="566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solidFill>
                  <a:srgbClr val="0506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05" name="任意多边形: 形状 104"/>
                <p:cNvSpPr/>
                <p:nvPr/>
              </p:nvSpPr>
              <p:spPr bwMode="auto">
                <a:xfrm>
                  <a:off x="7326313" y="3724275"/>
                  <a:ext cx="792163" cy="898525"/>
                </a:xfrm>
                <a:custGeom>
                  <a:avLst/>
                  <a:gdLst>
                    <a:gd name="T0" fmla="*/ 499 w 499"/>
                    <a:gd name="T1" fmla="*/ 0 h 566"/>
                    <a:gd name="T2" fmla="*/ 0 w 499"/>
                    <a:gd name="T3" fmla="*/ 489 h 566"/>
                    <a:gd name="T4" fmla="*/ 338 w 499"/>
                    <a:gd name="T5" fmla="*/ 566 h 566"/>
                    <a:gd name="T6" fmla="*/ 499 w 499"/>
                    <a:gd name="T7" fmla="*/ 0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9" h="566">
                      <a:moveTo>
                        <a:pt x="499" y="0"/>
                      </a:moveTo>
                      <a:lnTo>
                        <a:pt x="0" y="489"/>
                      </a:lnTo>
                      <a:lnTo>
                        <a:pt x="338" y="566"/>
                      </a:lnTo>
                      <a:lnTo>
                        <a:pt x="49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06" name="矩形 105"/>
                <p:cNvSpPr/>
                <p:nvPr/>
              </p:nvSpPr>
              <p:spPr bwMode="auto">
                <a:xfrm>
                  <a:off x="6642101" y="3719513"/>
                  <a:ext cx="1588" cy="1588"/>
                </a:xfrm>
                <a:prstGeom prst="rect">
                  <a:avLst/>
                </a:prstGeom>
                <a:solidFill>
                  <a:srgbClr val="D3D4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7" name="任意多边形: 形状 106"/>
                <p:cNvSpPr/>
                <p:nvPr/>
              </p:nvSpPr>
              <p:spPr bwMode="auto">
                <a:xfrm>
                  <a:off x="6642101" y="37195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 bwMode="auto">
                <a:xfrm>
                  <a:off x="7086601" y="3556000"/>
                  <a:ext cx="52388" cy="28575"/>
                </a:xfrm>
                <a:custGeom>
                  <a:avLst/>
                  <a:gdLst>
                    <a:gd name="T0" fmla="*/ 7 w 33"/>
                    <a:gd name="T1" fmla="*/ 0 h 18"/>
                    <a:gd name="T2" fmla="*/ 0 w 33"/>
                    <a:gd name="T3" fmla="*/ 2 h 18"/>
                    <a:gd name="T4" fmla="*/ 7 w 33"/>
                    <a:gd name="T5" fmla="*/ 13 h 18"/>
                    <a:gd name="T6" fmla="*/ 12 w 33"/>
                    <a:gd name="T7" fmla="*/ 18 h 18"/>
                    <a:gd name="T8" fmla="*/ 33 w 33"/>
                    <a:gd name="T9" fmla="*/ 7 h 18"/>
                    <a:gd name="T10" fmla="*/ 7 w 33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18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13"/>
                      </a:lnTo>
                      <a:lnTo>
                        <a:pt x="12" y="18"/>
                      </a:lnTo>
                      <a:lnTo>
                        <a:pt x="33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4D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 bwMode="auto">
                <a:xfrm>
                  <a:off x="7086601" y="3556000"/>
                  <a:ext cx="52388" cy="28575"/>
                </a:xfrm>
                <a:custGeom>
                  <a:avLst/>
                  <a:gdLst>
                    <a:gd name="T0" fmla="*/ 7 w 33"/>
                    <a:gd name="T1" fmla="*/ 0 h 18"/>
                    <a:gd name="T2" fmla="*/ 0 w 33"/>
                    <a:gd name="T3" fmla="*/ 2 h 18"/>
                    <a:gd name="T4" fmla="*/ 7 w 33"/>
                    <a:gd name="T5" fmla="*/ 13 h 18"/>
                    <a:gd name="T6" fmla="*/ 12 w 33"/>
                    <a:gd name="T7" fmla="*/ 18 h 18"/>
                    <a:gd name="T8" fmla="*/ 33 w 33"/>
                    <a:gd name="T9" fmla="*/ 7 h 18"/>
                    <a:gd name="T10" fmla="*/ 7 w 33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18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13"/>
                      </a:lnTo>
                      <a:lnTo>
                        <a:pt x="12" y="18"/>
                      </a:lnTo>
                      <a:lnTo>
                        <a:pt x="33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0" name="任意多边形: 形状 109"/>
                <p:cNvSpPr/>
                <p:nvPr/>
              </p:nvSpPr>
              <p:spPr bwMode="auto">
                <a:xfrm>
                  <a:off x="7097713" y="3529013"/>
                  <a:ext cx="100013" cy="38100"/>
                </a:xfrm>
                <a:custGeom>
                  <a:avLst/>
                  <a:gdLst>
                    <a:gd name="T0" fmla="*/ 27 w 36"/>
                    <a:gd name="T1" fmla="*/ 0 h 14"/>
                    <a:gd name="T2" fmla="*/ 0 w 36"/>
                    <a:gd name="T3" fmla="*/ 10 h 14"/>
                    <a:gd name="T4" fmla="*/ 15 w 36"/>
                    <a:gd name="T5" fmla="*/ 14 h 14"/>
                    <a:gd name="T6" fmla="*/ 36 w 36"/>
                    <a:gd name="T7" fmla="*/ 3 h 14"/>
                    <a:gd name="T8" fmla="*/ 35 w 36"/>
                    <a:gd name="T9" fmla="*/ 3 h 14"/>
                    <a:gd name="T10" fmla="*/ 27 w 36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4">
                      <a:moveTo>
                        <a:pt x="27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2" y="2"/>
                        <a:pt x="30" y="1"/>
                        <a:pt x="27" y="0"/>
                      </a:cubicBezTo>
                    </a:path>
                  </a:pathLst>
                </a:custGeom>
                <a:solidFill>
                  <a:srgbClr val="258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1" name="任意多边形: 形状 110"/>
                <p:cNvSpPr/>
                <p:nvPr/>
              </p:nvSpPr>
              <p:spPr bwMode="auto">
                <a:xfrm>
                  <a:off x="7172326" y="3475038"/>
                  <a:ext cx="142875" cy="61913"/>
                </a:xfrm>
                <a:custGeom>
                  <a:avLst/>
                  <a:gdLst>
                    <a:gd name="T0" fmla="*/ 51 w 51"/>
                    <a:gd name="T1" fmla="*/ 0 h 22"/>
                    <a:gd name="T2" fmla="*/ 0 w 51"/>
                    <a:gd name="T3" fmla="*/ 19 h 22"/>
                    <a:gd name="T4" fmla="*/ 8 w 51"/>
                    <a:gd name="T5" fmla="*/ 22 h 22"/>
                    <a:gd name="T6" fmla="*/ 9 w 51"/>
                    <a:gd name="T7" fmla="*/ 22 h 22"/>
                    <a:gd name="T8" fmla="*/ 51 w 51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2">
                      <a:moveTo>
                        <a:pt x="51" y="0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" y="20"/>
                        <a:pt x="5" y="21"/>
                        <a:pt x="8" y="22"/>
                      </a:cubicBezTo>
                      <a:cubicBezTo>
                        <a:pt x="8" y="22"/>
                        <a:pt x="9" y="22"/>
                        <a:pt x="9" y="22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94D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2" name="任意多边形: 形状 111"/>
                <p:cNvSpPr/>
                <p:nvPr/>
              </p:nvSpPr>
              <p:spPr bwMode="auto">
                <a:xfrm>
                  <a:off x="7083426" y="3559175"/>
                  <a:ext cx="14288" cy="17463"/>
                </a:xfrm>
                <a:custGeom>
                  <a:avLst/>
                  <a:gdLst>
                    <a:gd name="T0" fmla="*/ 2 w 9"/>
                    <a:gd name="T1" fmla="*/ 0 h 11"/>
                    <a:gd name="T2" fmla="*/ 0 w 9"/>
                    <a:gd name="T3" fmla="*/ 2 h 11"/>
                    <a:gd name="T4" fmla="*/ 9 w 9"/>
                    <a:gd name="T5" fmla="*/ 11 h 11"/>
                    <a:gd name="T6" fmla="*/ 2 w 9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9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E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3" name="任意多边形: 形状 112"/>
                <p:cNvSpPr/>
                <p:nvPr/>
              </p:nvSpPr>
              <p:spPr bwMode="auto">
                <a:xfrm>
                  <a:off x="7083426" y="3559175"/>
                  <a:ext cx="14288" cy="17463"/>
                </a:xfrm>
                <a:custGeom>
                  <a:avLst/>
                  <a:gdLst>
                    <a:gd name="T0" fmla="*/ 2 w 9"/>
                    <a:gd name="T1" fmla="*/ 0 h 11"/>
                    <a:gd name="T2" fmla="*/ 0 w 9"/>
                    <a:gd name="T3" fmla="*/ 2 h 11"/>
                    <a:gd name="T4" fmla="*/ 9 w 9"/>
                    <a:gd name="T5" fmla="*/ 11 h 11"/>
                    <a:gd name="T6" fmla="*/ 2 w 9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9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 bwMode="auto">
                <a:xfrm>
                  <a:off x="6642101" y="3562350"/>
                  <a:ext cx="463550" cy="223838"/>
                </a:xfrm>
                <a:custGeom>
                  <a:avLst/>
                  <a:gdLst>
                    <a:gd name="T0" fmla="*/ 45 w 292"/>
                    <a:gd name="T1" fmla="*/ 83 h 141"/>
                    <a:gd name="T2" fmla="*/ 0 w 292"/>
                    <a:gd name="T3" fmla="*/ 99 h 141"/>
                    <a:gd name="T4" fmla="*/ 0 w 292"/>
                    <a:gd name="T5" fmla="*/ 99 h 141"/>
                    <a:gd name="T6" fmla="*/ 48 w 292"/>
                    <a:gd name="T7" fmla="*/ 141 h 141"/>
                    <a:gd name="T8" fmla="*/ 85 w 292"/>
                    <a:gd name="T9" fmla="*/ 123 h 141"/>
                    <a:gd name="T10" fmla="*/ 45 w 292"/>
                    <a:gd name="T11" fmla="*/ 83 h 141"/>
                    <a:gd name="T12" fmla="*/ 278 w 292"/>
                    <a:gd name="T13" fmla="*/ 0 h 141"/>
                    <a:gd name="T14" fmla="*/ 234 w 292"/>
                    <a:gd name="T15" fmla="*/ 16 h 141"/>
                    <a:gd name="T16" fmla="*/ 253 w 292"/>
                    <a:gd name="T17" fmla="*/ 35 h 141"/>
                    <a:gd name="T18" fmla="*/ 292 w 292"/>
                    <a:gd name="T19" fmla="*/ 14 h 141"/>
                    <a:gd name="T20" fmla="*/ 287 w 292"/>
                    <a:gd name="T21" fmla="*/ 9 h 141"/>
                    <a:gd name="T22" fmla="*/ 278 w 292"/>
                    <a:gd name="T2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2" h="141">
                      <a:moveTo>
                        <a:pt x="45" y="83"/>
                      </a:move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48" y="141"/>
                      </a:lnTo>
                      <a:lnTo>
                        <a:pt x="85" y="123"/>
                      </a:lnTo>
                      <a:lnTo>
                        <a:pt x="45" y="83"/>
                      </a:lnTo>
                      <a:close/>
                      <a:moveTo>
                        <a:pt x="278" y="0"/>
                      </a:moveTo>
                      <a:lnTo>
                        <a:pt x="234" y="16"/>
                      </a:lnTo>
                      <a:lnTo>
                        <a:pt x="253" y="35"/>
                      </a:lnTo>
                      <a:lnTo>
                        <a:pt x="292" y="14"/>
                      </a:lnTo>
                      <a:lnTo>
                        <a:pt x="287" y="9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94D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 bwMode="auto">
                <a:xfrm>
                  <a:off x="6642101" y="3562350"/>
                  <a:ext cx="463550" cy="223838"/>
                </a:xfrm>
                <a:custGeom>
                  <a:avLst/>
                  <a:gdLst>
                    <a:gd name="T0" fmla="*/ 45 w 292"/>
                    <a:gd name="T1" fmla="*/ 83 h 141"/>
                    <a:gd name="T2" fmla="*/ 0 w 292"/>
                    <a:gd name="T3" fmla="*/ 99 h 141"/>
                    <a:gd name="T4" fmla="*/ 0 w 292"/>
                    <a:gd name="T5" fmla="*/ 99 h 141"/>
                    <a:gd name="T6" fmla="*/ 48 w 292"/>
                    <a:gd name="T7" fmla="*/ 141 h 141"/>
                    <a:gd name="T8" fmla="*/ 85 w 292"/>
                    <a:gd name="T9" fmla="*/ 123 h 141"/>
                    <a:gd name="T10" fmla="*/ 45 w 292"/>
                    <a:gd name="T11" fmla="*/ 83 h 141"/>
                    <a:gd name="T12" fmla="*/ 278 w 292"/>
                    <a:gd name="T13" fmla="*/ 0 h 141"/>
                    <a:gd name="T14" fmla="*/ 234 w 292"/>
                    <a:gd name="T15" fmla="*/ 16 h 141"/>
                    <a:gd name="T16" fmla="*/ 253 w 292"/>
                    <a:gd name="T17" fmla="*/ 35 h 141"/>
                    <a:gd name="T18" fmla="*/ 292 w 292"/>
                    <a:gd name="T19" fmla="*/ 14 h 141"/>
                    <a:gd name="T20" fmla="*/ 287 w 292"/>
                    <a:gd name="T21" fmla="*/ 9 h 141"/>
                    <a:gd name="T22" fmla="*/ 278 w 292"/>
                    <a:gd name="T2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2" h="141">
                      <a:moveTo>
                        <a:pt x="45" y="83"/>
                      </a:move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48" y="141"/>
                      </a:lnTo>
                      <a:lnTo>
                        <a:pt x="85" y="123"/>
                      </a:lnTo>
                      <a:lnTo>
                        <a:pt x="45" y="83"/>
                      </a:lnTo>
                      <a:moveTo>
                        <a:pt x="278" y="0"/>
                      </a:moveTo>
                      <a:lnTo>
                        <a:pt x="234" y="16"/>
                      </a:lnTo>
                      <a:lnTo>
                        <a:pt x="253" y="35"/>
                      </a:lnTo>
                      <a:lnTo>
                        <a:pt x="292" y="14"/>
                      </a:lnTo>
                      <a:lnTo>
                        <a:pt x="287" y="9"/>
                      </a:lnTo>
                      <a:lnTo>
                        <a:pt x="2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 bwMode="auto">
                <a:xfrm>
                  <a:off x="6713538" y="3587750"/>
                  <a:ext cx="330200" cy="169863"/>
                </a:xfrm>
                <a:custGeom>
                  <a:avLst/>
                  <a:gdLst>
                    <a:gd name="T0" fmla="*/ 107 w 118"/>
                    <a:gd name="T1" fmla="*/ 0 h 61"/>
                    <a:gd name="T2" fmla="*/ 74 w 118"/>
                    <a:gd name="T3" fmla="*/ 11 h 61"/>
                    <a:gd name="T4" fmla="*/ 65 w 118"/>
                    <a:gd name="T5" fmla="*/ 30 h 61"/>
                    <a:gd name="T6" fmla="*/ 40 w 118"/>
                    <a:gd name="T7" fmla="*/ 40 h 61"/>
                    <a:gd name="T8" fmla="*/ 17 w 118"/>
                    <a:gd name="T9" fmla="*/ 32 h 61"/>
                    <a:gd name="T10" fmla="*/ 0 w 118"/>
                    <a:gd name="T11" fmla="*/ 38 h 61"/>
                    <a:gd name="T12" fmla="*/ 23 w 118"/>
                    <a:gd name="T13" fmla="*/ 61 h 61"/>
                    <a:gd name="T14" fmla="*/ 118 w 118"/>
                    <a:gd name="T15" fmla="*/ 11 h 61"/>
                    <a:gd name="T16" fmla="*/ 107 w 118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61">
                      <a:moveTo>
                        <a:pt x="107" y="0"/>
                      </a:move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3" y="18"/>
                        <a:pt x="70" y="25"/>
                        <a:pt x="65" y="30"/>
                      </a:cubicBezTo>
                      <a:cubicBezTo>
                        <a:pt x="58" y="37"/>
                        <a:pt x="49" y="40"/>
                        <a:pt x="40" y="40"/>
                      </a:cubicBezTo>
                      <a:cubicBezTo>
                        <a:pt x="32" y="40"/>
                        <a:pt x="24" y="38"/>
                        <a:pt x="17" y="3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cubicBezTo>
                        <a:pt x="107" y="0"/>
                        <a:pt x="107" y="0"/>
                        <a:pt x="107" y="0"/>
                      </a:cubicBezTo>
                    </a:path>
                  </a:pathLst>
                </a:custGeom>
                <a:solidFill>
                  <a:srgbClr val="258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 bwMode="auto">
                <a:xfrm>
                  <a:off x="6761163" y="3617913"/>
                  <a:ext cx="158750" cy="80963"/>
                </a:xfrm>
                <a:custGeom>
                  <a:avLst/>
                  <a:gdLst>
                    <a:gd name="T0" fmla="*/ 57 w 57"/>
                    <a:gd name="T1" fmla="*/ 0 h 29"/>
                    <a:gd name="T2" fmla="*/ 0 w 57"/>
                    <a:gd name="T3" fmla="*/ 21 h 29"/>
                    <a:gd name="T4" fmla="*/ 23 w 57"/>
                    <a:gd name="T5" fmla="*/ 29 h 29"/>
                    <a:gd name="T6" fmla="*/ 48 w 57"/>
                    <a:gd name="T7" fmla="*/ 19 h 29"/>
                    <a:gd name="T8" fmla="*/ 57 w 57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29">
                      <a:moveTo>
                        <a:pt x="57" y="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7"/>
                        <a:pt x="15" y="29"/>
                        <a:pt x="23" y="29"/>
                      </a:cubicBezTo>
                      <a:cubicBezTo>
                        <a:pt x="32" y="29"/>
                        <a:pt x="41" y="26"/>
                        <a:pt x="48" y="19"/>
                      </a:cubicBezTo>
                      <a:cubicBezTo>
                        <a:pt x="53" y="14"/>
                        <a:pt x="56" y="7"/>
                        <a:pt x="57" y="0"/>
                      </a:cubicBezTo>
                    </a:path>
                  </a:pathLst>
                </a:custGeom>
                <a:solidFill>
                  <a:srgbClr val="94D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 bwMode="auto">
                <a:xfrm>
                  <a:off x="6486526" y="3475038"/>
                  <a:ext cx="1006475" cy="766763"/>
                </a:xfrm>
                <a:custGeom>
                  <a:avLst/>
                  <a:gdLst>
                    <a:gd name="T0" fmla="*/ 634 w 634"/>
                    <a:gd name="T1" fmla="*/ 244 h 483"/>
                    <a:gd name="T2" fmla="*/ 111 w 634"/>
                    <a:gd name="T3" fmla="*/ 483 h 483"/>
                    <a:gd name="T4" fmla="*/ 0 w 634"/>
                    <a:gd name="T5" fmla="*/ 242 h 483"/>
                    <a:gd name="T6" fmla="*/ 522 w 634"/>
                    <a:gd name="T7" fmla="*/ 0 h 483"/>
                    <a:gd name="T8" fmla="*/ 634 w 634"/>
                    <a:gd name="T9" fmla="*/ 24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4" h="483">
                      <a:moveTo>
                        <a:pt x="634" y="244"/>
                      </a:moveTo>
                      <a:lnTo>
                        <a:pt x="111" y="483"/>
                      </a:lnTo>
                      <a:lnTo>
                        <a:pt x="0" y="242"/>
                      </a:lnTo>
                      <a:lnTo>
                        <a:pt x="522" y="0"/>
                      </a:lnTo>
                      <a:lnTo>
                        <a:pt x="634" y="244"/>
                      </a:lnTo>
                      <a:close/>
                    </a:path>
                  </a:pathLst>
                </a:custGeom>
                <a:solidFill>
                  <a:srgbClr val="B0F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 bwMode="auto">
                <a:xfrm>
                  <a:off x="6604001" y="3595688"/>
                  <a:ext cx="771525" cy="528638"/>
                </a:xfrm>
                <a:custGeom>
                  <a:avLst/>
                  <a:gdLst>
                    <a:gd name="T0" fmla="*/ 275 w 275"/>
                    <a:gd name="T1" fmla="*/ 61 h 189"/>
                    <a:gd name="T2" fmla="*/ 252 w 275"/>
                    <a:gd name="T3" fmla="*/ 12 h 189"/>
                    <a:gd name="T4" fmla="*/ 220 w 275"/>
                    <a:gd name="T5" fmla="*/ 0 h 189"/>
                    <a:gd name="T6" fmla="*/ 12 w 275"/>
                    <a:gd name="T7" fmla="*/ 95 h 189"/>
                    <a:gd name="T8" fmla="*/ 0 w 275"/>
                    <a:gd name="T9" fmla="*/ 127 h 189"/>
                    <a:gd name="T10" fmla="*/ 22 w 275"/>
                    <a:gd name="T11" fmla="*/ 177 h 189"/>
                    <a:gd name="T12" fmla="*/ 55 w 275"/>
                    <a:gd name="T13" fmla="*/ 189 h 189"/>
                    <a:gd name="T14" fmla="*/ 263 w 275"/>
                    <a:gd name="T15" fmla="*/ 93 h 189"/>
                    <a:gd name="T16" fmla="*/ 275 w 275"/>
                    <a:gd name="T17" fmla="*/ 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189">
                      <a:moveTo>
                        <a:pt x="275" y="61"/>
                      </a:moveTo>
                      <a:cubicBezTo>
                        <a:pt x="252" y="12"/>
                        <a:pt x="252" y="12"/>
                        <a:pt x="252" y="12"/>
                      </a:cubicBezTo>
                      <a:cubicBezTo>
                        <a:pt x="240" y="17"/>
                        <a:pt x="225" y="12"/>
                        <a:pt x="220" y="0"/>
                      </a:cubicBezTo>
                      <a:cubicBezTo>
                        <a:pt x="12" y="95"/>
                        <a:pt x="12" y="95"/>
                        <a:pt x="12" y="95"/>
                      </a:cubicBezTo>
                      <a:cubicBezTo>
                        <a:pt x="17" y="108"/>
                        <a:pt x="12" y="122"/>
                        <a:pt x="0" y="127"/>
                      </a:cubicBezTo>
                      <a:cubicBezTo>
                        <a:pt x="22" y="177"/>
                        <a:pt x="22" y="177"/>
                        <a:pt x="22" y="177"/>
                      </a:cubicBezTo>
                      <a:cubicBezTo>
                        <a:pt x="35" y="171"/>
                        <a:pt x="49" y="177"/>
                        <a:pt x="55" y="189"/>
                      </a:cubicBezTo>
                      <a:cubicBezTo>
                        <a:pt x="263" y="93"/>
                        <a:pt x="263" y="93"/>
                        <a:pt x="263" y="93"/>
                      </a:cubicBezTo>
                      <a:cubicBezTo>
                        <a:pt x="257" y="81"/>
                        <a:pt x="262" y="67"/>
                        <a:pt x="275" y="61"/>
                      </a:cubicBezTo>
                      <a:close/>
                    </a:path>
                  </a:pathLst>
                </a:custGeom>
                <a:solidFill>
                  <a:srgbClr val="259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 bwMode="auto">
                <a:xfrm>
                  <a:off x="6875463" y="3746500"/>
                  <a:ext cx="223838" cy="223838"/>
                </a:xfrm>
                <a:custGeom>
                  <a:avLst/>
                  <a:gdLst>
                    <a:gd name="T0" fmla="*/ 72 w 80"/>
                    <a:gd name="T1" fmla="*/ 25 h 80"/>
                    <a:gd name="T2" fmla="*/ 55 w 80"/>
                    <a:gd name="T3" fmla="*/ 72 h 80"/>
                    <a:gd name="T4" fmla="*/ 8 w 80"/>
                    <a:gd name="T5" fmla="*/ 55 h 80"/>
                    <a:gd name="T6" fmla="*/ 25 w 80"/>
                    <a:gd name="T7" fmla="*/ 8 h 80"/>
                    <a:gd name="T8" fmla="*/ 72 w 80"/>
                    <a:gd name="T9" fmla="*/ 2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80">
                      <a:moveTo>
                        <a:pt x="72" y="25"/>
                      </a:moveTo>
                      <a:cubicBezTo>
                        <a:pt x="80" y="43"/>
                        <a:pt x="73" y="64"/>
                        <a:pt x="55" y="72"/>
                      </a:cubicBezTo>
                      <a:cubicBezTo>
                        <a:pt x="37" y="80"/>
                        <a:pt x="16" y="73"/>
                        <a:pt x="8" y="55"/>
                      </a:cubicBezTo>
                      <a:cubicBezTo>
                        <a:pt x="0" y="37"/>
                        <a:pt x="8" y="16"/>
                        <a:pt x="25" y="8"/>
                      </a:cubicBezTo>
                      <a:cubicBezTo>
                        <a:pt x="43" y="0"/>
                        <a:pt x="64" y="8"/>
                        <a:pt x="72" y="25"/>
                      </a:cubicBezTo>
                      <a:close/>
                    </a:path>
                  </a:pathLst>
                </a:custGeom>
                <a:solidFill>
                  <a:srgbClr val="B0F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 bwMode="auto">
                <a:xfrm>
                  <a:off x="6937376" y="3794125"/>
                  <a:ext cx="101600" cy="131763"/>
                </a:xfrm>
                <a:custGeom>
                  <a:avLst/>
                  <a:gdLst>
                    <a:gd name="T0" fmla="*/ 27 w 36"/>
                    <a:gd name="T1" fmla="*/ 37 h 47"/>
                    <a:gd name="T2" fmla="*/ 30 w 36"/>
                    <a:gd name="T3" fmla="*/ 44 h 47"/>
                    <a:gd name="T4" fmla="*/ 24 w 36"/>
                    <a:gd name="T5" fmla="*/ 47 h 47"/>
                    <a:gd name="T6" fmla="*/ 21 w 36"/>
                    <a:gd name="T7" fmla="*/ 40 h 47"/>
                    <a:gd name="T8" fmla="*/ 8 w 36"/>
                    <a:gd name="T9" fmla="*/ 40 h 47"/>
                    <a:gd name="T10" fmla="*/ 8 w 36"/>
                    <a:gd name="T11" fmla="*/ 33 h 47"/>
                    <a:gd name="T12" fmla="*/ 22 w 36"/>
                    <a:gd name="T13" fmla="*/ 32 h 47"/>
                    <a:gd name="T14" fmla="*/ 25 w 36"/>
                    <a:gd name="T15" fmla="*/ 28 h 47"/>
                    <a:gd name="T16" fmla="*/ 2 w 36"/>
                    <a:gd name="T17" fmla="*/ 23 h 47"/>
                    <a:gd name="T18" fmla="*/ 7 w 36"/>
                    <a:gd name="T19" fmla="*/ 10 h 47"/>
                    <a:gd name="T20" fmla="*/ 4 w 36"/>
                    <a:gd name="T21" fmla="*/ 3 h 47"/>
                    <a:gd name="T22" fmla="*/ 11 w 36"/>
                    <a:gd name="T23" fmla="*/ 0 h 47"/>
                    <a:gd name="T24" fmla="*/ 13 w 36"/>
                    <a:gd name="T25" fmla="*/ 7 h 47"/>
                    <a:gd name="T26" fmla="*/ 25 w 36"/>
                    <a:gd name="T27" fmla="*/ 5 h 47"/>
                    <a:gd name="T28" fmla="*/ 25 w 36"/>
                    <a:gd name="T29" fmla="*/ 12 h 47"/>
                    <a:gd name="T30" fmla="*/ 13 w 36"/>
                    <a:gd name="T31" fmla="*/ 14 h 47"/>
                    <a:gd name="T32" fmla="*/ 11 w 36"/>
                    <a:gd name="T33" fmla="*/ 18 h 47"/>
                    <a:gd name="T34" fmla="*/ 34 w 36"/>
                    <a:gd name="T35" fmla="*/ 23 h 47"/>
                    <a:gd name="T36" fmla="*/ 27 w 36"/>
                    <a:gd name="T37" fmla="*/ 3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47">
                      <a:moveTo>
                        <a:pt x="27" y="37"/>
                      </a:move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17" y="41"/>
                        <a:pt x="12" y="41"/>
                        <a:pt x="8" y="40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3" y="34"/>
                        <a:pt x="19" y="34"/>
                        <a:pt x="22" y="32"/>
                      </a:cubicBezTo>
                      <a:cubicBezTo>
                        <a:pt x="25" y="31"/>
                        <a:pt x="26" y="29"/>
                        <a:pt x="25" y="28"/>
                      </a:cubicBezTo>
                      <a:cubicBezTo>
                        <a:pt x="23" y="22"/>
                        <a:pt x="7" y="33"/>
                        <a:pt x="2" y="23"/>
                      </a:cubicBezTo>
                      <a:cubicBezTo>
                        <a:pt x="0" y="18"/>
                        <a:pt x="2" y="13"/>
                        <a:pt x="7" y="10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7" y="5"/>
                        <a:pt x="22" y="5"/>
                        <a:pt x="25" y="5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1" y="12"/>
                        <a:pt x="16" y="13"/>
                        <a:pt x="13" y="14"/>
                      </a:cubicBezTo>
                      <a:cubicBezTo>
                        <a:pt x="11" y="15"/>
                        <a:pt x="10" y="16"/>
                        <a:pt x="11" y="18"/>
                      </a:cubicBezTo>
                      <a:cubicBezTo>
                        <a:pt x="13" y="23"/>
                        <a:pt x="29" y="12"/>
                        <a:pt x="34" y="23"/>
                      </a:cubicBezTo>
                      <a:cubicBezTo>
                        <a:pt x="36" y="28"/>
                        <a:pt x="33" y="34"/>
                        <a:pt x="27" y="37"/>
                      </a:cubicBezTo>
                      <a:close/>
                    </a:path>
                  </a:pathLst>
                </a:custGeom>
                <a:solidFill>
                  <a:srgbClr val="259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 bwMode="auto">
                <a:xfrm>
                  <a:off x="6626226" y="4475163"/>
                  <a:ext cx="1065213" cy="1038225"/>
                </a:xfrm>
                <a:custGeom>
                  <a:avLst/>
                  <a:gdLst>
                    <a:gd name="T0" fmla="*/ 374 w 380"/>
                    <a:gd name="T1" fmla="*/ 230 h 371"/>
                    <a:gd name="T2" fmla="*/ 380 w 380"/>
                    <a:gd name="T3" fmla="*/ 188 h 371"/>
                    <a:gd name="T4" fmla="*/ 353 w 380"/>
                    <a:gd name="T5" fmla="*/ 186 h 371"/>
                    <a:gd name="T6" fmla="*/ 348 w 380"/>
                    <a:gd name="T7" fmla="*/ 141 h 371"/>
                    <a:gd name="T8" fmla="*/ 372 w 380"/>
                    <a:gd name="T9" fmla="*/ 134 h 371"/>
                    <a:gd name="T10" fmla="*/ 356 w 380"/>
                    <a:gd name="T11" fmla="*/ 95 h 371"/>
                    <a:gd name="T12" fmla="*/ 332 w 380"/>
                    <a:gd name="T13" fmla="*/ 106 h 371"/>
                    <a:gd name="T14" fmla="*/ 304 w 380"/>
                    <a:gd name="T15" fmla="*/ 69 h 371"/>
                    <a:gd name="T16" fmla="*/ 321 w 380"/>
                    <a:gd name="T17" fmla="*/ 51 h 371"/>
                    <a:gd name="T18" fmla="*/ 287 w 380"/>
                    <a:gd name="T19" fmla="*/ 26 h 371"/>
                    <a:gd name="T20" fmla="*/ 272 w 380"/>
                    <a:gd name="T21" fmla="*/ 47 h 371"/>
                    <a:gd name="T22" fmla="*/ 229 w 380"/>
                    <a:gd name="T23" fmla="*/ 29 h 371"/>
                    <a:gd name="T24" fmla="*/ 235 w 380"/>
                    <a:gd name="T25" fmla="*/ 5 h 371"/>
                    <a:gd name="T26" fmla="*/ 192 w 380"/>
                    <a:gd name="T27" fmla="*/ 0 h 371"/>
                    <a:gd name="T28" fmla="*/ 191 w 380"/>
                    <a:gd name="T29" fmla="*/ 25 h 371"/>
                    <a:gd name="T30" fmla="*/ 144 w 380"/>
                    <a:gd name="T31" fmla="*/ 30 h 371"/>
                    <a:gd name="T32" fmla="*/ 137 w 380"/>
                    <a:gd name="T33" fmla="*/ 7 h 371"/>
                    <a:gd name="T34" fmla="*/ 97 w 380"/>
                    <a:gd name="T35" fmla="*/ 23 h 371"/>
                    <a:gd name="T36" fmla="*/ 109 w 380"/>
                    <a:gd name="T37" fmla="*/ 46 h 371"/>
                    <a:gd name="T38" fmla="*/ 71 w 380"/>
                    <a:gd name="T39" fmla="*/ 74 h 371"/>
                    <a:gd name="T40" fmla="*/ 52 w 380"/>
                    <a:gd name="T41" fmla="*/ 57 h 371"/>
                    <a:gd name="T42" fmla="*/ 26 w 380"/>
                    <a:gd name="T43" fmla="*/ 90 h 371"/>
                    <a:gd name="T44" fmla="*/ 48 w 380"/>
                    <a:gd name="T45" fmla="*/ 105 h 371"/>
                    <a:gd name="T46" fmla="*/ 29 w 380"/>
                    <a:gd name="T47" fmla="*/ 147 h 371"/>
                    <a:gd name="T48" fmla="*/ 5 w 380"/>
                    <a:gd name="T49" fmla="*/ 141 h 371"/>
                    <a:gd name="T50" fmla="*/ 0 w 380"/>
                    <a:gd name="T51" fmla="*/ 183 h 371"/>
                    <a:gd name="T52" fmla="*/ 26 w 380"/>
                    <a:gd name="T53" fmla="*/ 185 h 371"/>
                    <a:gd name="T54" fmla="*/ 31 w 380"/>
                    <a:gd name="T55" fmla="*/ 230 h 371"/>
                    <a:gd name="T56" fmla="*/ 7 w 380"/>
                    <a:gd name="T57" fmla="*/ 237 h 371"/>
                    <a:gd name="T58" fmla="*/ 24 w 380"/>
                    <a:gd name="T59" fmla="*/ 276 h 371"/>
                    <a:gd name="T60" fmla="*/ 47 w 380"/>
                    <a:gd name="T61" fmla="*/ 265 h 371"/>
                    <a:gd name="T62" fmla="*/ 75 w 380"/>
                    <a:gd name="T63" fmla="*/ 302 h 371"/>
                    <a:gd name="T64" fmla="*/ 58 w 380"/>
                    <a:gd name="T65" fmla="*/ 320 h 371"/>
                    <a:gd name="T66" fmla="*/ 92 w 380"/>
                    <a:gd name="T67" fmla="*/ 345 h 371"/>
                    <a:gd name="T68" fmla="*/ 107 w 380"/>
                    <a:gd name="T69" fmla="*/ 324 h 371"/>
                    <a:gd name="T70" fmla="*/ 150 w 380"/>
                    <a:gd name="T71" fmla="*/ 342 h 371"/>
                    <a:gd name="T72" fmla="*/ 144 w 380"/>
                    <a:gd name="T73" fmla="*/ 366 h 371"/>
                    <a:gd name="T74" fmla="*/ 187 w 380"/>
                    <a:gd name="T75" fmla="*/ 371 h 371"/>
                    <a:gd name="T76" fmla="*/ 189 w 380"/>
                    <a:gd name="T77" fmla="*/ 346 h 371"/>
                    <a:gd name="T78" fmla="*/ 235 w 380"/>
                    <a:gd name="T79" fmla="*/ 341 h 371"/>
                    <a:gd name="T80" fmla="*/ 243 w 380"/>
                    <a:gd name="T81" fmla="*/ 364 h 371"/>
                    <a:gd name="T82" fmla="*/ 282 w 380"/>
                    <a:gd name="T83" fmla="*/ 348 h 371"/>
                    <a:gd name="T84" fmla="*/ 271 w 380"/>
                    <a:gd name="T85" fmla="*/ 324 h 371"/>
                    <a:gd name="T86" fmla="*/ 309 w 380"/>
                    <a:gd name="T87" fmla="*/ 297 h 371"/>
                    <a:gd name="T88" fmla="*/ 327 w 380"/>
                    <a:gd name="T89" fmla="*/ 314 h 371"/>
                    <a:gd name="T90" fmla="*/ 353 w 380"/>
                    <a:gd name="T91" fmla="*/ 281 h 371"/>
                    <a:gd name="T92" fmla="*/ 331 w 380"/>
                    <a:gd name="T93" fmla="*/ 266 h 371"/>
                    <a:gd name="T94" fmla="*/ 350 w 380"/>
                    <a:gd name="T95" fmla="*/ 224 h 371"/>
                    <a:gd name="T96" fmla="*/ 374 w 380"/>
                    <a:gd name="T97" fmla="*/ 230 h 371"/>
                    <a:gd name="T98" fmla="*/ 171 w 380"/>
                    <a:gd name="T99" fmla="*/ 302 h 371"/>
                    <a:gd name="T100" fmla="*/ 73 w 380"/>
                    <a:gd name="T101" fmla="*/ 167 h 371"/>
                    <a:gd name="T102" fmla="*/ 208 w 380"/>
                    <a:gd name="T103" fmla="*/ 69 h 371"/>
                    <a:gd name="T104" fmla="*/ 306 w 380"/>
                    <a:gd name="T105" fmla="*/ 204 h 371"/>
                    <a:gd name="T106" fmla="*/ 171 w 380"/>
                    <a:gd name="T107" fmla="*/ 302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80" h="371">
                      <a:moveTo>
                        <a:pt x="374" y="230"/>
                      </a:moveTo>
                      <a:cubicBezTo>
                        <a:pt x="378" y="216"/>
                        <a:pt x="380" y="202"/>
                        <a:pt x="380" y="188"/>
                      </a:cubicBezTo>
                      <a:cubicBezTo>
                        <a:pt x="353" y="186"/>
                        <a:pt x="353" y="186"/>
                        <a:pt x="353" y="186"/>
                      </a:cubicBezTo>
                      <a:cubicBezTo>
                        <a:pt x="348" y="141"/>
                        <a:pt x="348" y="141"/>
                        <a:pt x="348" y="141"/>
                      </a:cubicBezTo>
                      <a:cubicBezTo>
                        <a:pt x="372" y="134"/>
                        <a:pt x="372" y="134"/>
                        <a:pt x="372" y="134"/>
                      </a:cubicBezTo>
                      <a:cubicBezTo>
                        <a:pt x="368" y="120"/>
                        <a:pt x="363" y="107"/>
                        <a:pt x="356" y="95"/>
                      </a:cubicBezTo>
                      <a:cubicBezTo>
                        <a:pt x="332" y="106"/>
                        <a:pt x="332" y="106"/>
                        <a:pt x="332" y="106"/>
                      </a:cubicBezTo>
                      <a:cubicBezTo>
                        <a:pt x="304" y="69"/>
                        <a:pt x="304" y="69"/>
                        <a:pt x="304" y="69"/>
                      </a:cubicBezTo>
                      <a:cubicBezTo>
                        <a:pt x="321" y="51"/>
                        <a:pt x="321" y="51"/>
                        <a:pt x="321" y="51"/>
                      </a:cubicBezTo>
                      <a:cubicBezTo>
                        <a:pt x="311" y="42"/>
                        <a:pt x="299" y="33"/>
                        <a:pt x="287" y="26"/>
                      </a:cubicBezTo>
                      <a:cubicBezTo>
                        <a:pt x="272" y="47"/>
                        <a:pt x="272" y="47"/>
                        <a:pt x="272" y="47"/>
                      </a:cubicBezTo>
                      <a:cubicBezTo>
                        <a:pt x="229" y="29"/>
                        <a:pt x="229" y="29"/>
                        <a:pt x="229" y="29"/>
                      </a:cubicBezTo>
                      <a:cubicBezTo>
                        <a:pt x="235" y="5"/>
                        <a:pt x="235" y="5"/>
                        <a:pt x="235" y="5"/>
                      </a:cubicBezTo>
                      <a:cubicBezTo>
                        <a:pt x="221" y="2"/>
                        <a:pt x="207" y="0"/>
                        <a:pt x="192" y="0"/>
                      </a:cubicBezTo>
                      <a:cubicBezTo>
                        <a:pt x="191" y="25"/>
                        <a:pt x="191" y="25"/>
                        <a:pt x="191" y="25"/>
                      </a:cubicBezTo>
                      <a:cubicBezTo>
                        <a:pt x="144" y="30"/>
                        <a:pt x="144" y="30"/>
                        <a:pt x="144" y="30"/>
                      </a:cubicBezTo>
                      <a:cubicBezTo>
                        <a:pt x="137" y="7"/>
                        <a:pt x="137" y="7"/>
                        <a:pt x="137" y="7"/>
                      </a:cubicBezTo>
                      <a:cubicBezTo>
                        <a:pt x="123" y="11"/>
                        <a:pt x="110" y="16"/>
                        <a:pt x="97" y="23"/>
                      </a:cubicBezTo>
                      <a:cubicBezTo>
                        <a:pt x="109" y="46"/>
                        <a:pt x="109" y="46"/>
                        <a:pt x="109" y="46"/>
                      </a:cubicBez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42" y="67"/>
                        <a:pt x="34" y="78"/>
                        <a:pt x="26" y="90"/>
                      </a:cubicBezTo>
                      <a:cubicBezTo>
                        <a:pt x="48" y="105"/>
                        <a:pt x="48" y="105"/>
                        <a:pt x="48" y="105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5" y="141"/>
                        <a:pt x="5" y="141"/>
                        <a:pt x="5" y="141"/>
                      </a:cubicBezTo>
                      <a:cubicBezTo>
                        <a:pt x="2" y="155"/>
                        <a:pt x="0" y="169"/>
                        <a:pt x="0" y="183"/>
                      </a:cubicBezTo>
                      <a:cubicBezTo>
                        <a:pt x="26" y="185"/>
                        <a:pt x="26" y="185"/>
                        <a:pt x="26" y="185"/>
                      </a:cubicBezTo>
                      <a:cubicBezTo>
                        <a:pt x="31" y="230"/>
                        <a:pt x="31" y="230"/>
                        <a:pt x="31" y="230"/>
                      </a:cubicBezTo>
                      <a:cubicBezTo>
                        <a:pt x="7" y="237"/>
                        <a:pt x="7" y="237"/>
                        <a:pt x="7" y="237"/>
                      </a:cubicBezTo>
                      <a:cubicBezTo>
                        <a:pt x="11" y="251"/>
                        <a:pt x="16" y="264"/>
                        <a:pt x="24" y="276"/>
                      </a:cubicBezTo>
                      <a:cubicBezTo>
                        <a:pt x="47" y="265"/>
                        <a:pt x="47" y="265"/>
                        <a:pt x="47" y="265"/>
                      </a:cubicBezTo>
                      <a:cubicBezTo>
                        <a:pt x="75" y="302"/>
                        <a:pt x="75" y="302"/>
                        <a:pt x="75" y="302"/>
                      </a:cubicBezTo>
                      <a:cubicBezTo>
                        <a:pt x="58" y="320"/>
                        <a:pt x="58" y="320"/>
                        <a:pt x="58" y="320"/>
                      </a:cubicBezTo>
                      <a:cubicBezTo>
                        <a:pt x="68" y="329"/>
                        <a:pt x="80" y="338"/>
                        <a:pt x="92" y="345"/>
                      </a:cubicBezTo>
                      <a:cubicBezTo>
                        <a:pt x="107" y="324"/>
                        <a:pt x="107" y="324"/>
                        <a:pt x="107" y="324"/>
                      </a:cubicBezTo>
                      <a:cubicBezTo>
                        <a:pt x="150" y="342"/>
                        <a:pt x="150" y="342"/>
                        <a:pt x="150" y="342"/>
                      </a:cubicBezTo>
                      <a:cubicBezTo>
                        <a:pt x="144" y="366"/>
                        <a:pt x="144" y="366"/>
                        <a:pt x="144" y="366"/>
                      </a:cubicBezTo>
                      <a:cubicBezTo>
                        <a:pt x="158" y="369"/>
                        <a:pt x="172" y="371"/>
                        <a:pt x="187" y="371"/>
                      </a:cubicBezTo>
                      <a:cubicBezTo>
                        <a:pt x="189" y="346"/>
                        <a:pt x="189" y="346"/>
                        <a:pt x="189" y="346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43" y="364"/>
                        <a:pt x="243" y="364"/>
                        <a:pt x="243" y="364"/>
                      </a:cubicBezTo>
                      <a:cubicBezTo>
                        <a:pt x="256" y="360"/>
                        <a:pt x="270" y="355"/>
                        <a:pt x="282" y="348"/>
                      </a:cubicBezTo>
                      <a:cubicBezTo>
                        <a:pt x="271" y="324"/>
                        <a:pt x="271" y="324"/>
                        <a:pt x="271" y="324"/>
                      </a:cubicBezTo>
                      <a:cubicBezTo>
                        <a:pt x="309" y="297"/>
                        <a:pt x="309" y="297"/>
                        <a:pt x="309" y="297"/>
                      </a:cubicBezTo>
                      <a:cubicBezTo>
                        <a:pt x="327" y="314"/>
                        <a:pt x="327" y="314"/>
                        <a:pt x="327" y="314"/>
                      </a:cubicBezTo>
                      <a:cubicBezTo>
                        <a:pt x="337" y="304"/>
                        <a:pt x="346" y="293"/>
                        <a:pt x="353" y="281"/>
                      </a:cubicBezTo>
                      <a:cubicBezTo>
                        <a:pt x="331" y="266"/>
                        <a:pt x="331" y="266"/>
                        <a:pt x="331" y="266"/>
                      </a:cubicBezTo>
                      <a:cubicBezTo>
                        <a:pt x="350" y="224"/>
                        <a:pt x="350" y="224"/>
                        <a:pt x="350" y="224"/>
                      </a:cubicBezTo>
                      <a:lnTo>
                        <a:pt x="374" y="230"/>
                      </a:lnTo>
                      <a:close/>
                      <a:moveTo>
                        <a:pt x="171" y="302"/>
                      </a:moveTo>
                      <a:cubicBezTo>
                        <a:pt x="107" y="292"/>
                        <a:pt x="63" y="232"/>
                        <a:pt x="73" y="167"/>
                      </a:cubicBezTo>
                      <a:cubicBezTo>
                        <a:pt x="83" y="103"/>
                        <a:pt x="144" y="59"/>
                        <a:pt x="208" y="69"/>
                      </a:cubicBezTo>
                      <a:cubicBezTo>
                        <a:pt x="272" y="79"/>
                        <a:pt x="316" y="139"/>
                        <a:pt x="306" y="204"/>
                      </a:cubicBezTo>
                      <a:cubicBezTo>
                        <a:pt x="296" y="268"/>
                        <a:pt x="236" y="312"/>
                        <a:pt x="171" y="302"/>
                      </a:cubicBezTo>
                      <a:close/>
                    </a:path>
                  </a:pathLst>
                </a:custGeom>
                <a:solidFill>
                  <a:srgbClr val="FFF4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 bwMode="auto">
                <a:xfrm>
                  <a:off x="6802438" y="4640263"/>
                  <a:ext cx="709613" cy="708025"/>
                </a:xfrm>
                <a:custGeom>
                  <a:avLst/>
                  <a:gdLst>
                    <a:gd name="T0" fmla="*/ 145 w 253"/>
                    <a:gd name="T1" fmla="*/ 10 h 253"/>
                    <a:gd name="T2" fmla="*/ 10 w 253"/>
                    <a:gd name="T3" fmla="*/ 108 h 253"/>
                    <a:gd name="T4" fmla="*/ 108 w 253"/>
                    <a:gd name="T5" fmla="*/ 243 h 253"/>
                    <a:gd name="T6" fmla="*/ 243 w 253"/>
                    <a:gd name="T7" fmla="*/ 145 h 253"/>
                    <a:gd name="T8" fmla="*/ 145 w 253"/>
                    <a:gd name="T9" fmla="*/ 10 h 253"/>
                    <a:gd name="T10" fmla="*/ 169 w 253"/>
                    <a:gd name="T11" fmla="*/ 182 h 253"/>
                    <a:gd name="T12" fmla="*/ 69 w 253"/>
                    <a:gd name="T13" fmla="*/ 168 h 253"/>
                    <a:gd name="T14" fmla="*/ 85 w 253"/>
                    <a:gd name="T15" fmla="*/ 71 h 253"/>
                    <a:gd name="T16" fmla="*/ 184 w 253"/>
                    <a:gd name="T17" fmla="*/ 85 h 253"/>
                    <a:gd name="T18" fmla="*/ 169 w 253"/>
                    <a:gd name="T19" fmla="*/ 18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3" h="253">
                      <a:moveTo>
                        <a:pt x="145" y="10"/>
                      </a:moveTo>
                      <a:cubicBezTo>
                        <a:pt x="81" y="0"/>
                        <a:pt x="20" y="44"/>
                        <a:pt x="10" y="108"/>
                      </a:cubicBezTo>
                      <a:cubicBezTo>
                        <a:pt x="0" y="173"/>
                        <a:pt x="44" y="233"/>
                        <a:pt x="108" y="243"/>
                      </a:cubicBezTo>
                      <a:cubicBezTo>
                        <a:pt x="173" y="253"/>
                        <a:pt x="233" y="209"/>
                        <a:pt x="243" y="145"/>
                      </a:cubicBezTo>
                      <a:cubicBezTo>
                        <a:pt x="253" y="80"/>
                        <a:pt x="209" y="20"/>
                        <a:pt x="145" y="10"/>
                      </a:cubicBezTo>
                      <a:close/>
                      <a:moveTo>
                        <a:pt x="169" y="182"/>
                      </a:moveTo>
                      <a:cubicBezTo>
                        <a:pt x="137" y="205"/>
                        <a:pt x="93" y="198"/>
                        <a:pt x="69" y="168"/>
                      </a:cubicBezTo>
                      <a:cubicBezTo>
                        <a:pt x="46" y="137"/>
                        <a:pt x="53" y="93"/>
                        <a:pt x="85" y="71"/>
                      </a:cubicBezTo>
                      <a:cubicBezTo>
                        <a:pt x="116" y="48"/>
                        <a:pt x="161" y="54"/>
                        <a:pt x="184" y="85"/>
                      </a:cubicBezTo>
                      <a:cubicBezTo>
                        <a:pt x="207" y="116"/>
                        <a:pt x="200" y="160"/>
                        <a:pt x="169" y="182"/>
                      </a:cubicBezTo>
                      <a:close/>
                    </a:path>
                  </a:pathLst>
                </a:custGeom>
                <a:solidFill>
                  <a:srgbClr val="F0E5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 bwMode="auto">
                <a:xfrm>
                  <a:off x="6415088" y="4005263"/>
                  <a:ext cx="763588" cy="741363"/>
                </a:xfrm>
                <a:custGeom>
                  <a:avLst/>
                  <a:gdLst>
                    <a:gd name="T0" fmla="*/ 268 w 272"/>
                    <a:gd name="T1" fmla="*/ 164 h 265"/>
                    <a:gd name="T2" fmla="*/ 272 w 272"/>
                    <a:gd name="T3" fmla="*/ 134 h 265"/>
                    <a:gd name="T4" fmla="*/ 253 w 272"/>
                    <a:gd name="T5" fmla="*/ 133 h 265"/>
                    <a:gd name="T6" fmla="*/ 249 w 272"/>
                    <a:gd name="T7" fmla="*/ 100 h 265"/>
                    <a:gd name="T8" fmla="*/ 267 w 272"/>
                    <a:gd name="T9" fmla="*/ 95 h 265"/>
                    <a:gd name="T10" fmla="*/ 255 w 272"/>
                    <a:gd name="T11" fmla="*/ 67 h 265"/>
                    <a:gd name="T12" fmla="*/ 238 w 272"/>
                    <a:gd name="T13" fmla="*/ 75 h 265"/>
                    <a:gd name="T14" fmla="*/ 218 w 272"/>
                    <a:gd name="T15" fmla="*/ 49 h 265"/>
                    <a:gd name="T16" fmla="*/ 230 w 272"/>
                    <a:gd name="T17" fmla="*/ 36 h 265"/>
                    <a:gd name="T18" fmla="*/ 206 w 272"/>
                    <a:gd name="T19" fmla="*/ 18 h 265"/>
                    <a:gd name="T20" fmla="*/ 195 w 272"/>
                    <a:gd name="T21" fmla="*/ 33 h 265"/>
                    <a:gd name="T22" fmla="*/ 164 w 272"/>
                    <a:gd name="T23" fmla="*/ 20 h 265"/>
                    <a:gd name="T24" fmla="*/ 169 w 272"/>
                    <a:gd name="T25" fmla="*/ 3 h 265"/>
                    <a:gd name="T26" fmla="*/ 138 w 272"/>
                    <a:gd name="T27" fmla="*/ 0 h 265"/>
                    <a:gd name="T28" fmla="*/ 137 w 272"/>
                    <a:gd name="T29" fmla="*/ 18 h 265"/>
                    <a:gd name="T30" fmla="*/ 103 w 272"/>
                    <a:gd name="T31" fmla="*/ 21 h 265"/>
                    <a:gd name="T32" fmla="*/ 98 w 272"/>
                    <a:gd name="T33" fmla="*/ 5 h 265"/>
                    <a:gd name="T34" fmla="*/ 70 w 272"/>
                    <a:gd name="T35" fmla="*/ 16 h 265"/>
                    <a:gd name="T36" fmla="*/ 78 w 272"/>
                    <a:gd name="T37" fmla="*/ 33 h 265"/>
                    <a:gd name="T38" fmla="*/ 51 w 272"/>
                    <a:gd name="T39" fmla="*/ 52 h 265"/>
                    <a:gd name="T40" fmla="*/ 38 w 272"/>
                    <a:gd name="T41" fmla="*/ 40 h 265"/>
                    <a:gd name="T42" fmla="*/ 20 w 272"/>
                    <a:gd name="T43" fmla="*/ 64 h 265"/>
                    <a:gd name="T44" fmla="*/ 35 w 272"/>
                    <a:gd name="T45" fmla="*/ 74 h 265"/>
                    <a:gd name="T46" fmla="*/ 22 w 272"/>
                    <a:gd name="T47" fmla="*/ 104 h 265"/>
                    <a:gd name="T48" fmla="*/ 4 w 272"/>
                    <a:gd name="T49" fmla="*/ 100 h 265"/>
                    <a:gd name="T50" fmla="*/ 0 w 272"/>
                    <a:gd name="T51" fmla="*/ 130 h 265"/>
                    <a:gd name="T52" fmla="*/ 19 w 272"/>
                    <a:gd name="T53" fmla="*/ 132 h 265"/>
                    <a:gd name="T54" fmla="*/ 23 w 272"/>
                    <a:gd name="T55" fmla="*/ 164 h 265"/>
                    <a:gd name="T56" fmla="*/ 6 w 272"/>
                    <a:gd name="T57" fmla="*/ 169 h 265"/>
                    <a:gd name="T58" fmla="*/ 18 w 272"/>
                    <a:gd name="T59" fmla="*/ 197 h 265"/>
                    <a:gd name="T60" fmla="*/ 34 w 272"/>
                    <a:gd name="T61" fmla="*/ 189 h 265"/>
                    <a:gd name="T62" fmla="*/ 54 w 272"/>
                    <a:gd name="T63" fmla="*/ 215 h 265"/>
                    <a:gd name="T64" fmla="*/ 42 w 272"/>
                    <a:gd name="T65" fmla="*/ 228 h 265"/>
                    <a:gd name="T66" fmla="*/ 66 w 272"/>
                    <a:gd name="T67" fmla="*/ 246 h 265"/>
                    <a:gd name="T68" fmla="*/ 77 w 272"/>
                    <a:gd name="T69" fmla="*/ 231 h 265"/>
                    <a:gd name="T70" fmla="*/ 108 w 272"/>
                    <a:gd name="T71" fmla="*/ 244 h 265"/>
                    <a:gd name="T72" fmla="*/ 104 w 272"/>
                    <a:gd name="T73" fmla="*/ 261 h 265"/>
                    <a:gd name="T74" fmla="*/ 134 w 272"/>
                    <a:gd name="T75" fmla="*/ 265 h 265"/>
                    <a:gd name="T76" fmla="*/ 135 w 272"/>
                    <a:gd name="T77" fmla="*/ 246 h 265"/>
                    <a:gd name="T78" fmla="*/ 169 w 272"/>
                    <a:gd name="T79" fmla="*/ 243 h 265"/>
                    <a:gd name="T80" fmla="*/ 174 w 272"/>
                    <a:gd name="T81" fmla="*/ 260 h 265"/>
                    <a:gd name="T82" fmla="*/ 202 w 272"/>
                    <a:gd name="T83" fmla="*/ 248 h 265"/>
                    <a:gd name="T84" fmla="*/ 194 w 272"/>
                    <a:gd name="T85" fmla="*/ 231 h 265"/>
                    <a:gd name="T86" fmla="*/ 221 w 272"/>
                    <a:gd name="T87" fmla="*/ 212 h 265"/>
                    <a:gd name="T88" fmla="*/ 234 w 272"/>
                    <a:gd name="T89" fmla="*/ 224 h 265"/>
                    <a:gd name="T90" fmla="*/ 253 w 272"/>
                    <a:gd name="T91" fmla="*/ 200 h 265"/>
                    <a:gd name="T92" fmla="*/ 237 w 272"/>
                    <a:gd name="T93" fmla="*/ 190 h 265"/>
                    <a:gd name="T94" fmla="*/ 251 w 272"/>
                    <a:gd name="T95" fmla="*/ 160 h 265"/>
                    <a:gd name="T96" fmla="*/ 268 w 272"/>
                    <a:gd name="T97" fmla="*/ 164 h 265"/>
                    <a:gd name="T98" fmla="*/ 123 w 272"/>
                    <a:gd name="T99" fmla="*/ 215 h 265"/>
                    <a:gd name="T100" fmla="*/ 53 w 272"/>
                    <a:gd name="T101" fmla="*/ 119 h 265"/>
                    <a:gd name="T102" fmla="*/ 149 w 272"/>
                    <a:gd name="T103" fmla="*/ 49 h 265"/>
                    <a:gd name="T104" fmla="*/ 219 w 272"/>
                    <a:gd name="T105" fmla="*/ 145 h 265"/>
                    <a:gd name="T106" fmla="*/ 123 w 272"/>
                    <a:gd name="T107" fmla="*/ 21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72" h="265">
                      <a:moveTo>
                        <a:pt x="268" y="164"/>
                      </a:moveTo>
                      <a:cubicBezTo>
                        <a:pt x="270" y="154"/>
                        <a:pt x="272" y="144"/>
                        <a:pt x="272" y="134"/>
                      </a:cubicBezTo>
                      <a:cubicBezTo>
                        <a:pt x="253" y="133"/>
                        <a:pt x="253" y="133"/>
                        <a:pt x="253" y="133"/>
                      </a:cubicBezTo>
                      <a:cubicBezTo>
                        <a:pt x="249" y="100"/>
                        <a:pt x="249" y="100"/>
                        <a:pt x="249" y="100"/>
                      </a:cubicBezTo>
                      <a:cubicBezTo>
                        <a:pt x="267" y="95"/>
                        <a:pt x="267" y="95"/>
                        <a:pt x="267" y="95"/>
                      </a:cubicBezTo>
                      <a:cubicBezTo>
                        <a:pt x="264" y="86"/>
                        <a:pt x="260" y="76"/>
                        <a:pt x="255" y="67"/>
                      </a:cubicBezTo>
                      <a:cubicBezTo>
                        <a:pt x="238" y="75"/>
                        <a:pt x="238" y="75"/>
                        <a:pt x="238" y="75"/>
                      </a:cubicBezTo>
                      <a:cubicBezTo>
                        <a:pt x="218" y="49"/>
                        <a:pt x="218" y="49"/>
                        <a:pt x="218" y="49"/>
                      </a:cubicBezTo>
                      <a:cubicBezTo>
                        <a:pt x="230" y="36"/>
                        <a:pt x="230" y="36"/>
                        <a:pt x="230" y="36"/>
                      </a:cubicBezTo>
                      <a:cubicBezTo>
                        <a:pt x="223" y="29"/>
                        <a:pt x="214" y="23"/>
                        <a:pt x="206" y="18"/>
                      </a:cubicBezTo>
                      <a:cubicBezTo>
                        <a:pt x="195" y="33"/>
                        <a:pt x="195" y="33"/>
                        <a:pt x="195" y="33"/>
                      </a:cubicBezTo>
                      <a:cubicBezTo>
                        <a:pt x="164" y="20"/>
                        <a:pt x="164" y="20"/>
                        <a:pt x="164" y="20"/>
                      </a:cubicBezTo>
                      <a:cubicBezTo>
                        <a:pt x="169" y="3"/>
                        <a:pt x="169" y="3"/>
                        <a:pt x="169" y="3"/>
                      </a:cubicBezTo>
                      <a:cubicBezTo>
                        <a:pt x="159" y="1"/>
                        <a:pt x="148" y="0"/>
                        <a:pt x="138" y="0"/>
                      </a:cubicBezTo>
                      <a:cubicBezTo>
                        <a:pt x="137" y="18"/>
                        <a:pt x="137" y="18"/>
                        <a:pt x="137" y="18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89" y="7"/>
                        <a:pt x="79" y="11"/>
                        <a:pt x="70" y="16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51" y="52"/>
                        <a:pt x="51" y="52"/>
                        <a:pt x="51" y="52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1" y="48"/>
                        <a:pt x="25" y="56"/>
                        <a:pt x="20" y="64"/>
                      </a:cubicBezTo>
                      <a:cubicBezTo>
                        <a:pt x="35" y="74"/>
                        <a:pt x="35" y="74"/>
                        <a:pt x="35" y="74"/>
                      </a:cubicBezTo>
                      <a:cubicBezTo>
                        <a:pt x="22" y="104"/>
                        <a:pt x="22" y="104"/>
                        <a:pt x="22" y="104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10"/>
                        <a:pt x="1" y="120"/>
                        <a:pt x="0" y="130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23" y="164"/>
                        <a:pt x="23" y="164"/>
                        <a:pt x="23" y="164"/>
                      </a:cubicBezTo>
                      <a:cubicBezTo>
                        <a:pt x="6" y="169"/>
                        <a:pt x="6" y="169"/>
                        <a:pt x="6" y="169"/>
                      </a:cubicBezTo>
                      <a:cubicBezTo>
                        <a:pt x="8" y="179"/>
                        <a:pt x="12" y="188"/>
                        <a:pt x="18" y="197"/>
                      </a:cubicBezTo>
                      <a:cubicBezTo>
                        <a:pt x="34" y="189"/>
                        <a:pt x="34" y="189"/>
                        <a:pt x="34" y="189"/>
                      </a:cubicBezTo>
                      <a:cubicBezTo>
                        <a:pt x="54" y="215"/>
                        <a:pt x="54" y="215"/>
                        <a:pt x="54" y="215"/>
                      </a:cubicBezTo>
                      <a:cubicBezTo>
                        <a:pt x="42" y="228"/>
                        <a:pt x="42" y="228"/>
                        <a:pt x="42" y="228"/>
                      </a:cubicBezTo>
                      <a:cubicBezTo>
                        <a:pt x="50" y="235"/>
                        <a:pt x="58" y="241"/>
                        <a:pt x="66" y="246"/>
                      </a:cubicBezTo>
                      <a:cubicBezTo>
                        <a:pt x="77" y="231"/>
                        <a:pt x="77" y="231"/>
                        <a:pt x="77" y="231"/>
                      </a:cubicBezTo>
                      <a:cubicBezTo>
                        <a:pt x="108" y="244"/>
                        <a:pt x="108" y="244"/>
                        <a:pt x="108" y="244"/>
                      </a:cubicBezTo>
                      <a:cubicBezTo>
                        <a:pt x="104" y="261"/>
                        <a:pt x="104" y="261"/>
                        <a:pt x="104" y="261"/>
                      </a:cubicBezTo>
                      <a:cubicBezTo>
                        <a:pt x="114" y="263"/>
                        <a:pt x="124" y="265"/>
                        <a:pt x="134" y="265"/>
                      </a:cubicBezTo>
                      <a:cubicBezTo>
                        <a:pt x="135" y="246"/>
                        <a:pt x="135" y="246"/>
                        <a:pt x="135" y="246"/>
                      </a:cubicBezTo>
                      <a:cubicBezTo>
                        <a:pt x="169" y="243"/>
                        <a:pt x="169" y="243"/>
                        <a:pt x="169" y="243"/>
                      </a:cubicBezTo>
                      <a:cubicBezTo>
                        <a:pt x="174" y="260"/>
                        <a:pt x="174" y="260"/>
                        <a:pt x="174" y="260"/>
                      </a:cubicBezTo>
                      <a:cubicBezTo>
                        <a:pt x="184" y="257"/>
                        <a:pt x="193" y="253"/>
                        <a:pt x="202" y="248"/>
                      </a:cubicBezTo>
                      <a:cubicBezTo>
                        <a:pt x="194" y="231"/>
                        <a:pt x="194" y="231"/>
                        <a:pt x="194" y="231"/>
                      </a:cubicBezTo>
                      <a:cubicBezTo>
                        <a:pt x="221" y="212"/>
                        <a:pt x="221" y="212"/>
                        <a:pt x="221" y="212"/>
                      </a:cubicBezTo>
                      <a:cubicBezTo>
                        <a:pt x="234" y="224"/>
                        <a:pt x="234" y="224"/>
                        <a:pt x="234" y="224"/>
                      </a:cubicBezTo>
                      <a:cubicBezTo>
                        <a:pt x="241" y="217"/>
                        <a:pt x="247" y="209"/>
                        <a:pt x="253" y="200"/>
                      </a:cubicBezTo>
                      <a:cubicBezTo>
                        <a:pt x="237" y="190"/>
                        <a:pt x="237" y="190"/>
                        <a:pt x="237" y="190"/>
                      </a:cubicBezTo>
                      <a:cubicBezTo>
                        <a:pt x="251" y="160"/>
                        <a:pt x="251" y="160"/>
                        <a:pt x="251" y="160"/>
                      </a:cubicBezTo>
                      <a:lnTo>
                        <a:pt x="268" y="164"/>
                      </a:lnTo>
                      <a:close/>
                      <a:moveTo>
                        <a:pt x="123" y="215"/>
                      </a:moveTo>
                      <a:cubicBezTo>
                        <a:pt x="77" y="208"/>
                        <a:pt x="46" y="165"/>
                        <a:pt x="53" y="119"/>
                      </a:cubicBezTo>
                      <a:cubicBezTo>
                        <a:pt x="60" y="73"/>
                        <a:pt x="103" y="42"/>
                        <a:pt x="149" y="49"/>
                      </a:cubicBezTo>
                      <a:cubicBezTo>
                        <a:pt x="195" y="56"/>
                        <a:pt x="227" y="99"/>
                        <a:pt x="219" y="145"/>
                      </a:cubicBezTo>
                      <a:cubicBezTo>
                        <a:pt x="212" y="191"/>
                        <a:pt x="169" y="223"/>
                        <a:pt x="123" y="215"/>
                      </a:cubicBezTo>
                      <a:close/>
                    </a:path>
                  </a:pathLst>
                </a:custGeom>
                <a:solidFill>
                  <a:srgbClr val="FDD3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10000"/>
                </a:bodyPr>
                <a:lstStyle/>
                <a:p>
                  <a:pPr algn="ctr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6545263" y="4122738"/>
                  <a:ext cx="506413" cy="506413"/>
                </a:xfrm>
                <a:custGeom>
                  <a:avLst/>
                  <a:gdLst>
                    <a:gd name="T0" fmla="*/ 103 w 181"/>
                    <a:gd name="T1" fmla="*/ 7 h 181"/>
                    <a:gd name="T2" fmla="*/ 7 w 181"/>
                    <a:gd name="T3" fmla="*/ 77 h 181"/>
                    <a:gd name="T4" fmla="*/ 77 w 181"/>
                    <a:gd name="T5" fmla="*/ 173 h 181"/>
                    <a:gd name="T6" fmla="*/ 173 w 181"/>
                    <a:gd name="T7" fmla="*/ 103 h 181"/>
                    <a:gd name="T8" fmla="*/ 103 w 181"/>
                    <a:gd name="T9" fmla="*/ 7 h 181"/>
                    <a:gd name="T10" fmla="*/ 120 w 181"/>
                    <a:gd name="T11" fmla="*/ 130 h 181"/>
                    <a:gd name="T12" fmla="*/ 49 w 181"/>
                    <a:gd name="T13" fmla="*/ 119 h 181"/>
                    <a:gd name="T14" fmla="*/ 60 w 181"/>
                    <a:gd name="T15" fmla="*/ 50 h 181"/>
                    <a:gd name="T16" fmla="*/ 131 w 181"/>
                    <a:gd name="T17" fmla="*/ 61 h 181"/>
                    <a:gd name="T18" fmla="*/ 120 w 181"/>
                    <a:gd name="T19" fmla="*/ 13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1" h="181">
                      <a:moveTo>
                        <a:pt x="103" y="7"/>
                      </a:moveTo>
                      <a:cubicBezTo>
                        <a:pt x="57" y="0"/>
                        <a:pt x="14" y="31"/>
                        <a:pt x="7" y="77"/>
                      </a:cubicBezTo>
                      <a:cubicBezTo>
                        <a:pt x="0" y="123"/>
                        <a:pt x="31" y="166"/>
                        <a:pt x="77" y="173"/>
                      </a:cubicBezTo>
                      <a:cubicBezTo>
                        <a:pt x="123" y="181"/>
                        <a:pt x="166" y="149"/>
                        <a:pt x="173" y="103"/>
                      </a:cubicBezTo>
                      <a:cubicBezTo>
                        <a:pt x="181" y="57"/>
                        <a:pt x="149" y="14"/>
                        <a:pt x="103" y="7"/>
                      </a:cubicBezTo>
                      <a:close/>
                      <a:moveTo>
                        <a:pt x="120" y="130"/>
                      </a:moveTo>
                      <a:cubicBezTo>
                        <a:pt x="97" y="146"/>
                        <a:pt x="66" y="141"/>
                        <a:pt x="49" y="119"/>
                      </a:cubicBezTo>
                      <a:cubicBezTo>
                        <a:pt x="33" y="97"/>
                        <a:pt x="38" y="66"/>
                        <a:pt x="60" y="50"/>
                      </a:cubicBezTo>
                      <a:cubicBezTo>
                        <a:pt x="83" y="34"/>
                        <a:pt x="114" y="39"/>
                        <a:pt x="131" y="61"/>
                      </a:cubicBezTo>
                      <a:cubicBezTo>
                        <a:pt x="148" y="83"/>
                        <a:pt x="143" y="114"/>
                        <a:pt x="120" y="130"/>
                      </a:cubicBezTo>
                      <a:close/>
                    </a:path>
                  </a:pathLst>
                </a:custGeom>
                <a:solidFill>
                  <a:srgbClr val="DEB9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5437188" y="4337050"/>
                  <a:ext cx="908050" cy="1308100"/>
                </a:xfrm>
                <a:custGeom>
                  <a:avLst/>
                  <a:gdLst>
                    <a:gd name="T0" fmla="*/ 2 w 324"/>
                    <a:gd name="T1" fmla="*/ 467 h 467"/>
                    <a:gd name="T2" fmla="*/ 324 w 324"/>
                    <a:gd name="T3" fmla="*/ 438 h 467"/>
                    <a:gd name="T4" fmla="*/ 311 w 324"/>
                    <a:gd name="T5" fmla="*/ 17 h 467"/>
                    <a:gd name="T6" fmla="*/ 1 w 324"/>
                    <a:gd name="T7" fmla="*/ 0 h 467"/>
                    <a:gd name="T8" fmla="*/ 2 w 324"/>
                    <a:gd name="T9" fmla="*/ 46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467">
                      <a:moveTo>
                        <a:pt x="2" y="467"/>
                      </a:moveTo>
                      <a:cubicBezTo>
                        <a:pt x="110" y="454"/>
                        <a:pt x="218" y="445"/>
                        <a:pt x="324" y="438"/>
                      </a:cubicBezTo>
                      <a:cubicBezTo>
                        <a:pt x="318" y="303"/>
                        <a:pt x="314" y="163"/>
                        <a:pt x="311" y="17"/>
                      </a:cubicBezTo>
                      <a:cubicBezTo>
                        <a:pt x="209" y="8"/>
                        <a:pt x="105" y="2"/>
                        <a:pt x="1" y="0"/>
                      </a:cubicBezTo>
                      <a:cubicBezTo>
                        <a:pt x="0" y="162"/>
                        <a:pt x="0" y="317"/>
                        <a:pt x="2" y="467"/>
                      </a:cubicBezTo>
                      <a:close/>
                    </a:path>
                  </a:pathLst>
                </a:custGeom>
                <a:solidFill>
                  <a:srgbClr val="F2F6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5532438" y="4475163"/>
                  <a:ext cx="687388" cy="55563"/>
                </a:xfrm>
                <a:custGeom>
                  <a:avLst/>
                  <a:gdLst>
                    <a:gd name="T0" fmla="*/ 0 w 245"/>
                    <a:gd name="T1" fmla="*/ 12 h 20"/>
                    <a:gd name="T2" fmla="*/ 245 w 245"/>
                    <a:gd name="T3" fmla="*/ 20 h 20"/>
                    <a:gd name="T4" fmla="*/ 245 w 245"/>
                    <a:gd name="T5" fmla="*/ 10 h 20"/>
                    <a:gd name="T6" fmla="*/ 0 w 245"/>
                    <a:gd name="T7" fmla="*/ 0 h 20"/>
                    <a:gd name="T8" fmla="*/ 0 w 245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" h="20">
                      <a:moveTo>
                        <a:pt x="0" y="12"/>
                      </a:moveTo>
                      <a:cubicBezTo>
                        <a:pt x="82" y="13"/>
                        <a:pt x="164" y="16"/>
                        <a:pt x="245" y="20"/>
                      </a:cubicBezTo>
                      <a:cubicBezTo>
                        <a:pt x="245" y="17"/>
                        <a:pt x="245" y="13"/>
                        <a:pt x="245" y="10"/>
                      </a:cubicBezTo>
                      <a:cubicBezTo>
                        <a:pt x="164" y="5"/>
                        <a:pt x="82" y="2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5532438" y="4603750"/>
                  <a:ext cx="690563" cy="44450"/>
                </a:xfrm>
                <a:custGeom>
                  <a:avLst/>
                  <a:gdLst>
                    <a:gd name="T0" fmla="*/ 0 w 246"/>
                    <a:gd name="T1" fmla="*/ 11 h 16"/>
                    <a:gd name="T2" fmla="*/ 246 w 246"/>
                    <a:gd name="T3" fmla="*/ 16 h 16"/>
                    <a:gd name="T4" fmla="*/ 246 w 246"/>
                    <a:gd name="T5" fmla="*/ 6 h 16"/>
                    <a:gd name="T6" fmla="*/ 0 w 246"/>
                    <a:gd name="T7" fmla="*/ 0 h 16"/>
                    <a:gd name="T8" fmla="*/ 0 w 246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16">
                      <a:moveTo>
                        <a:pt x="0" y="11"/>
                      </a:moveTo>
                      <a:cubicBezTo>
                        <a:pt x="83" y="11"/>
                        <a:pt x="165" y="13"/>
                        <a:pt x="246" y="16"/>
                      </a:cubicBezTo>
                      <a:cubicBezTo>
                        <a:pt x="246" y="13"/>
                        <a:pt x="246" y="9"/>
                        <a:pt x="246" y="6"/>
                      </a:cubicBezTo>
                      <a:cubicBezTo>
                        <a:pt x="164" y="2"/>
                        <a:pt x="82" y="0"/>
                        <a:pt x="0" y="0"/>
                      </a:cubicBezTo>
                      <a:cubicBezTo>
                        <a:pt x="0" y="4"/>
                        <a:pt x="0" y="8"/>
                        <a:pt x="0" y="11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5532438" y="4727575"/>
                  <a:ext cx="692150" cy="38100"/>
                </a:xfrm>
                <a:custGeom>
                  <a:avLst/>
                  <a:gdLst>
                    <a:gd name="T0" fmla="*/ 0 w 247"/>
                    <a:gd name="T1" fmla="*/ 13 h 14"/>
                    <a:gd name="T2" fmla="*/ 247 w 247"/>
                    <a:gd name="T3" fmla="*/ 14 h 14"/>
                    <a:gd name="T4" fmla="*/ 247 w 247"/>
                    <a:gd name="T5" fmla="*/ 4 h 14"/>
                    <a:gd name="T6" fmla="*/ 0 w 247"/>
                    <a:gd name="T7" fmla="*/ 1 h 14"/>
                    <a:gd name="T8" fmla="*/ 0 w 247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4">
                      <a:moveTo>
                        <a:pt x="0" y="13"/>
                      </a:moveTo>
                      <a:cubicBezTo>
                        <a:pt x="83" y="11"/>
                        <a:pt x="165" y="12"/>
                        <a:pt x="247" y="14"/>
                      </a:cubicBezTo>
                      <a:cubicBezTo>
                        <a:pt x="247" y="11"/>
                        <a:pt x="247" y="7"/>
                        <a:pt x="247" y="4"/>
                      </a:cubicBezTo>
                      <a:cubicBezTo>
                        <a:pt x="165" y="1"/>
                        <a:pt x="83" y="0"/>
                        <a:pt x="0" y="1"/>
                      </a:cubicBezTo>
                      <a:cubicBezTo>
                        <a:pt x="0" y="5"/>
                        <a:pt x="0" y="9"/>
                        <a:pt x="0" y="13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5532438" y="4849813"/>
                  <a:ext cx="695325" cy="36513"/>
                </a:xfrm>
                <a:custGeom>
                  <a:avLst/>
                  <a:gdLst>
                    <a:gd name="T0" fmla="*/ 0 w 248"/>
                    <a:gd name="T1" fmla="*/ 13 h 13"/>
                    <a:gd name="T2" fmla="*/ 248 w 248"/>
                    <a:gd name="T3" fmla="*/ 11 h 13"/>
                    <a:gd name="T4" fmla="*/ 248 w 248"/>
                    <a:gd name="T5" fmla="*/ 1 h 13"/>
                    <a:gd name="T6" fmla="*/ 0 w 248"/>
                    <a:gd name="T7" fmla="*/ 2 h 13"/>
                    <a:gd name="T8" fmla="*/ 0 w 248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3">
                      <a:moveTo>
                        <a:pt x="0" y="13"/>
                      </a:moveTo>
                      <a:cubicBezTo>
                        <a:pt x="83" y="11"/>
                        <a:pt x="166" y="10"/>
                        <a:pt x="248" y="11"/>
                      </a:cubicBezTo>
                      <a:cubicBezTo>
                        <a:pt x="248" y="8"/>
                        <a:pt x="248" y="5"/>
                        <a:pt x="248" y="1"/>
                      </a:cubicBezTo>
                      <a:cubicBezTo>
                        <a:pt x="166" y="0"/>
                        <a:pt x="83" y="0"/>
                        <a:pt x="0" y="2"/>
                      </a:cubicBezTo>
                      <a:cubicBezTo>
                        <a:pt x="0" y="6"/>
                        <a:pt x="0" y="10"/>
                        <a:pt x="0" y="13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5532438" y="4967288"/>
                  <a:ext cx="698500" cy="46038"/>
                </a:xfrm>
                <a:custGeom>
                  <a:avLst/>
                  <a:gdLst>
                    <a:gd name="T0" fmla="*/ 1 w 249"/>
                    <a:gd name="T1" fmla="*/ 16 h 16"/>
                    <a:gd name="T2" fmla="*/ 249 w 249"/>
                    <a:gd name="T3" fmla="*/ 11 h 16"/>
                    <a:gd name="T4" fmla="*/ 249 w 249"/>
                    <a:gd name="T5" fmla="*/ 0 h 16"/>
                    <a:gd name="T6" fmla="*/ 0 w 249"/>
                    <a:gd name="T7" fmla="*/ 5 h 16"/>
                    <a:gd name="T8" fmla="*/ 1 w 249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9" h="16">
                      <a:moveTo>
                        <a:pt x="1" y="16"/>
                      </a:moveTo>
                      <a:cubicBezTo>
                        <a:pt x="84" y="12"/>
                        <a:pt x="167" y="10"/>
                        <a:pt x="249" y="11"/>
                      </a:cubicBezTo>
                      <a:cubicBezTo>
                        <a:pt x="249" y="7"/>
                        <a:pt x="249" y="4"/>
                        <a:pt x="249" y="0"/>
                      </a:cubicBezTo>
                      <a:cubicBezTo>
                        <a:pt x="167" y="0"/>
                        <a:pt x="84" y="1"/>
                        <a:pt x="0" y="5"/>
                      </a:cubicBezTo>
                      <a:cubicBezTo>
                        <a:pt x="0" y="9"/>
                        <a:pt x="0" y="12"/>
                        <a:pt x="1" y="16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5532438" y="5083175"/>
                  <a:ext cx="701675" cy="47625"/>
                </a:xfrm>
                <a:custGeom>
                  <a:avLst/>
                  <a:gdLst>
                    <a:gd name="T0" fmla="*/ 0 w 250"/>
                    <a:gd name="T1" fmla="*/ 17 h 17"/>
                    <a:gd name="T2" fmla="*/ 250 w 250"/>
                    <a:gd name="T3" fmla="*/ 10 h 17"/>
                    <a:gd name="T4" fmla="*/ 250 w 250"/>
                    <a:gd name="T5" fmla="*/ 0 h 17"/>
                    <a:gd name="T6" fmla="*/ 0 w 250"/>
                    <a:gd name="T7" fmla="*/ 6 h 17"/>
                    <a:gd name="T8" fmla="*/ 0 w 250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17">
                      <a:moveTo>
                        <a:pt x="0" y="17"/>
                      </a:moveTo>
                      <a:cubicBezTo>
                        <a:pt x="39" y="15"/>
                        <a:pt x="211" y="11"/>
                        <a:pt x="250" y="10"/>
                      </a:cubicBezTo>
                      <a:cubicBezTo>
                        <a:pt x="250" y="7"/>
                        <a:pt x="250" y="4"/>
                        <a:pt x="250" y="0"/>
                      </a:cubicBezTo>
                      <a:cubicBezTo>
                        <a:pt x="211" y="0"/>
                        <a:pt x="39" y="5"/>
                        <a:pt x="0" y="6"/>
                      </a:cubicBezTo>
                      <a:cubicBezTo>
                        <a:pt x="0" y="9"/>
                        <a:pt x="0" y="13"/>
                        <a:pt x="0" y="17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5540376" y="5310188"/>
                  <a:ext cx="704850" cy="187325"/>
                </a:xfrm>
                <a:custGeom>
                  <a:avLst/>
                  <a:gdLst>
                    <a:gd name="T0" fmla="*/ 0 w 251"/>
                    <a:gd name="T1" fmla="*/ 67 h 67"/>
                    <a:gd name="T2" fmla="*/ 251 w 251"/>
                    <a:gd name="T3" fmla="*/ 50 h 67"/>
                    <a:gd name="T4" fmla="*/ 250 w 251"/>
                    <a:gd name="T5" fmla="*/ 0 h 67"/>
                    <a:gd name="T6" fmla="*/ 0 w 251"/>
                    <a:gd name="T7" fmla="*/ 9 h 67"/>
                    <a:gd name="T8" fmla="*/ 0 w 251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1" h="67">
                      <a:moveTo>
                        <a:pt x="0" y="67"/>
                      </a:moveTo>
                      <a:cubicBezTo>
                        <a:pt x="40" y="64"/>
                        <a:pt x="212" y="51"/>
                        <a:pt x="251" y="50"/>
                      </a:cubicBezTo>
                      <a:cubicBezTo>
                        <a:pt x="251" y="46"/>
                        <a:pt x="250" y="3"/>
                        <a:pt x="250" y="0"/>
                      </a:cubicBezTo>
                      <a:cubicBezTo>
                        <a:pt x="210" y="1"/>
                        <a:pt x="39" y="6"/>
                        <a:pt x="0" y="9"/>
                      </a:cubicBezTo>
                      <a:cubicBezTo>
                        <a:pt x="0" y="12"/>
                        <a:pt x="0" y="63"/>
                        <a:pt x="0" y="67"/>
                      </a:cubicBezTo>
                      <a:close/>
                    </a:path>
                  </a:pathLst>
                </a:custGeom>
                <a:solidFill>
                  <a:srgbClr val="9945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5538788" y="5197475"/>
                  <a:ext cx="700088" cy="44450"/>
                </a:xfrm>
                <a:custGeom>
                  <a:avLst/>
                  <a:gdLst>
                    <a:gd name="T0" fmla="*/ 0 w 250"/>
                    <a:gd name="T1" fmla="*/ 16 h 16"/>
                    <a:gd name="T2" fmla="*/ 250 w 250"/>
                    <a:gd name="T3" fmla="*/ 10 h 16"/>
                    <a:gd name="T4" fmla="*/ 249 w 250"/>
                    <a:gd name="T5" fmla="*/ 0 h 16"/>
                    <a:gd name="T6" fmla="*/ 0 w 250"/>
                    <a:gd name="T7" fmla="*/ 6 h 16"/>
                    <a:gd name="T8" fmla="*/ 0 w 250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16">
                      <a:moveTo>
                        <a:pt x="0" y="16"/>
                      </a:moveTo>
                      <a:cubicBezTo>
                        <a:pt x="40" y="14"/>
                        <a:pt x="210" y="11"/>
                        <a:pt x="250" y="10"/>
                      </a:cubicBezTo>
                      <a:cubicBezTo>
                        <a:pt x="249" y="6"/>
                        <a:pt x="249" y="3"/>
                        <a:pt x="249" y="0"/>
                      </a:cubicBezTo>
                      <a:cubicBezTo>
                        <a:pt x="210" y="1"/>
                        <a:pt x="39" y="4"/>
                        <a:pt x="0" y="6"/>
                      </a:cubicBezTo>
                      <a:cubicBezTo>
                        <a:pt x="0" y="9"/>
                        <a:pt x="0" y="13"/>
                        <a:pt x="0" y="16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5580063" y="4340225"/>
                  <a:ext cx="771525" cy="1223963"/>
                </a:xfrm>
                <a:custGeom>
                  <a:avLst/>
                  <a:gdLst>
                    <a:gd name="T0" fmla="*/ 0 w 486"/>
                    <a:gd name="T1" fmla="*/ 0 h 771"/>
                    <a:gd name="T2" fmla="*/ 307 w 486"/>
                    <a:gd name="T3" fmla="*/ 771 h 771"/>
                    <a:gd name="T4" fmla="*/ 486 w 486"/>
                    <a:gd name="T5" fmla="*/ 630 h 771"/>
                    <a:gd name="T6" fmla="*/ 0 w 486"/>
                    <a:gd name="T7" fmla="*/ 0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771">
                      <a:moveTo>
                        <a:pt x="0" y="0"/>
                      </a:moveTo>
                      <a:lnTo>
                        <a:pt x="307" y="771"/>
                      </a:lnTo>
                      <a:lnTo>
                        <a:pt x="486" y="6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5580063" y="4340225"/>
                  <a:ext cx="771525" cy="1223963"/>
                </a:xfrm>
                <a:custGeom>
                  <a:avLst/>
                  <a:gdLst>
                    <a:gd name="T0" fmla="*/ 0 w 486"/>
                    <a:gd name="T1" fmla="*/ 0 h 771"/>
                    <a:gd name="T2" fmla="*/ 307 w 486"/>
                    <a:gd name="T3" fmla="*/ 771 h 771"/>
                    <a:gd name="T4" fmla="*/ 486 w 486"/>
                    <a:gd name="T5" fmla="*/ 630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6" h="771">
                      <a:moveTo>
                        <a:pt x="0" y="0"/>
                      </a:moveTo>
                      <a:lnTo>
                        <a:pt x="307" y="771"/>
                      </a:lnTo>
                      <a:lnTo>
                        <a:pt x="486" y="63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 bwMode="auto">
                <a:xfrm>
                  <a:off x="5561013" y="3984625"/>
                  <a:ext cx="1325563" cy="1506538"/>
                </a:xfrm>
                <a:custGeom>
                  <a:avLst/>
                  <a:gdLst>
                    <a:gd name="T0" fmla="*/ 190 w 473"/>
                    <a:gd name="T1" fmla="*/ 538 h 538"/>
                    <a:gd name="T2" fmla="*/ 473 w 473"/>
                    <a:gd name="T3" fmla="*/ 379 h 538"/>
                    <a:gd name="T4" fmla="*/ 291 w 473"/>
                    <a:gd name="T5" fmla="*/ 0 h 538"/>
                    <a:gd name="T6" fmla="*/ 0 w 473"/>
                    <a:gd name="T7" fmla="*/ 113 h 538"/>
                    <a:gd name="T8" fmla="*/ 190 w 473"/>
                    <a:gd name="T9" fmla="*/ 538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538">
                      <a:moveTo>
                        <a:pt x="190" y="538"/>
                      </a:moveTo>
                      <a:cubicBezTo>
                        <a:pt x="284" y="482"/>
                        <a:pt x="378" y="429"/>
                        <a:pt x="473" y="379"/>
                      </a:cubicBezTo>
                      <a:cubicBezTo>
                        <a:pt x="413" y="259"/>
                        <a:pt x="353" y="132"/>
                        <a:pt x="291" y="0"/>
                      </a:cubicBezTo>
                      <a:cubicBezTo>
                        <a:pt x="193" y="35"/>
                        <a:pt x="97" y="72"/>
                        <a:pt x="0" y="113"/>
                      </a:cubicBezTo>
                      <a:cubicBezTo>
                        <a:pt x="65" y="260"/>
                        <a:pt x="128" y="402"/>
                        <a:pt x="190" y="538"/>
                      </a:cubicBezTo>
                      <a:close/>
                    </a:path>
                  </a:pathLst>
                </a:custGeom>
                <a:solidFill>
                  <a:srgbClr val="F2F6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38" name="任意多边形: 形状 137"/>
                <p:cNvSpPr/>
                <p:nvPr/>
              </p:nvSpPr>
              <p:spPr bwMode="auto">
                <a:xfrm>
                  <a:off x="5703888" y="4130675"/>
                  <a:ext cx="650875" cy="285750"/>
                </a:xfrm>
                <a:custGeom>
                  <a:avLst/>
                  <a:gdLst>
                    <a:gd name="T0" fmla="*/ 4 w 232"/>
                    <a:gd name="T1" fmla="*/ 102 h 102"/>
                    <a:gd name="T2" fmla="*/ 232 w 232"/>
                    <a:gd name="T3" fmla="*/ 9 h 102"/>
                    <a:gd name="T4" fmla="*/ 228 w 232"/>
                    <a:gd name="T5" fmla="*/ 0 h 102"/>
                    <a:gd name="T6" fmla="*/ 0 w 232"/>
                    <a:gd name="T7" fmla="*/ 92 h 102"/>
                    <a:gd name="T8" fmla="*/ 4 w 232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102">
                      <a:moveTo>
                        <a:pt x="4" y="102"/>
                      </a:moveTo>
                      <a:cubicBezTo>
                        <a:pt x="80" y="70"/>
                        <a:pt x="156" y="38"/>
                        <a:pt x="232" y="9"/>
                      </a:cubicBezTo>
                      <a:cubicBezTo>
                        <a:pt x="231" y="6"/>
                        <a:pt x="229" y="3"/>
                        <a:pt x="228" y="0"/>
                      </a:cubicBezTo>
                      <a:cubicBezTo>
                        <a:pt x="151" y="29"/>
                        <a:pt x="75" y="59"/>
                        <a:pt x="0" y="92"/>
                      </a:cubicBezTo>
                      <a:cubicBezTo>
                        <a:pt x="1" y="95"/>
                        <a:pt x="3" y="99"/>
                        <a:pt x="4" y="102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39" name="任意多边形: 形状 138"/>
                <p:cNvSpPr/>
                <p:nvPr/>
              </p:nvSpPr>
              <p:spPr bwMode="auto">
                <a:xfrm>
                  <a:off x="5754688" y="4237038"/>
                  <a:ext cx="649288" cy="296863"/>
                </a:xfrm>
                <a:custGeom>
                  <a:avLst/>
                  <a:gdLst>
                    <a:gd name="T0" fmla="*/ 5 w 232"/>
                    <a:gd name="T1" fmla="*/ 106 h 106"/>
                    <a:gd name="T2" fmla="*/ 232 w 232"/>
                    <a:gd name="T3" fmla="*/ 9 h 106"/>
                    <a:gd name="T4" fmla="*/ 227 w 232"/>
                    <a:gd name="T5" fmla="*/ 0 h 106"/>
                    <a:gd name="T6" fmla="*/ 0 w 232"/>
                    <a:gd name="T7" fmla="*/ 96 h 106"/>
                    <a:gd name="T8" fmla="*/ 5 w 232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106">
                      <a:moveTo>
                        <a:pt x="5" y="106"/>
                      </a:moveTo>
                      <a:cubicBezTo>
                        <a:pt x="80" y="72"/>
                        <a:pt x="156" y="40"/>
                        <a:pt x="232" y="9"/>
                      </a:cubicBezTo>
                      <a:cubicBezTo>
                        <a:pt x="230" y="6"/>
                        <a:pt x="229" y="3"/>
                        <a:pt x="227" y="0"/>
                      </a:cubicBezTo>
                      <a:cubicBezTo>
                        <a:pt x="151" y="30"/>
                        <a:pt x="75" y="62"/>
                        <a:pt x="0" y="96"/>
                      </a:cubicBezTo>
                      <a:cubicBezTo>
                        <a:pt x="1" y="99"/>
                        <a:pt x="3" y="103"/>
                        <a:pt x="5" y="106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0" name="任意多边形: 形状 139"/>
                <p:cNvSpPr/>
                <p:nvPr/>
              </p:nvSpPr>
              <p:spPr bwMode="auto">
                <a:xfrm>
                  <a:off x="5803901" y="4343400"/>
                  <a:ext cx="647700" cy="304800"/>
                </a:xfrm>
                <a:custGeom>
                  <a:avLst/>
                  <a:gdLst>
                    <a:gd name="T0" fmla="*/ 5 w 231"/>
                    <a:gd name="T1" fmla="*/ 109 h 109"/>
                    <a:gd name="T2" fmla="*/ 231 w 231"/>
                    <a:gd name="T3" fmla="*/ 9 h 109"/>
                    <a:gd name="T4" fmla="*/ 227 w 231"/>
                    <a:gd name="T5" fmla="*/ 0 h 109"/>
                    <a:gd name="T6" fmla="*/ 0 w 231"/>
                    <a:gd name="T7" fmla="*/ 99 h 109"/>
                    <a:gd name="T8" fmla="*/ 5 w 231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109">
                      <a:moveTo>
                        <a:pt x="5" y="109"/>
                      </a:moveTo>
                      <a:cubicBezTo>
                        <a:pt x="80" y="74"/>
                        <a:pt x="156" y="41"/>
                        <a:pt x="231" y="9"/>
                      </a:cubicBezTo>
                      <a:cubicBezTo>
                        <a:pt x="230" y="6"/>
                        <a:pt x="229" y="3"/>
                        <a:pt x="227" y="0"/>
                      </a:cubicBezTo>
                      <a:cubicBezTo>
                        <a:pt x="151" y="31"/>
                        <a:pt x="76" y="64"/>
                        <a:pt x="0" y="99"/>
                      </a:cubicBezTo>
                      <a:cubicBezTo>
                        <a:pt x="2" y="102"/>
                        <a:pt x="3" y="106"/>
                        <a:pt x="5" y="109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5857876" y="4446588"/>
                  <a:ext cx="644525" cy="317500"/>
                </a:xfrm>
                <a:custGeom>
                  <a:avLst/>
                  <a:gdLst>
                    <a:gd name="T0" fmla="*/ 4 w 230"/>
                    <a:gd name="T1" fmla="*/ 113 h 113"/>
                    <a:gd name="T2" fmla="*/ 230 w 230"/>
                    <a:gd name="T3" fmla="*/ 9 h 113"/>
                    <a:gd name="T4" fmla="*/ 226 w 230"/>
                    <a:gd name="T5" fmla="*/ 0 h 113"/>
                    <a:gd name="T6" fmla="*/ 0 w 230"/>
                    <a:gd name="T7" fmla="*/ 103 h 113"/>
                    <a:gd name="T8" fmla="*/ 4 w 230"/>
                    <a:gd name="T9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13">
                      <a:moveTo>
                        <a:pt x="4" y="113"/>
                      </a:moveTo>
                      <a:cubicBezTo>
                        <a:pt x="79" y="77"/>
                        <a:pt x="154" y="42"/>
                        <a:pt x="230" y="9"/>
                      </a:cubicBezTo>
                      <a:cubicBezTo>
                        <a:pt x="229" y="6"/>
                        <a:pt x="227" y="3"/>
                        <a:pt x="226" y="0"/>
                      </a:cubicBezTo>
                      <a:cubicBezTo>
                        <a:pt x="150" y="32"/>
                        <a:pt x="75" y="67"/>
                        <a:pt x="0" y="103"/>
                      </a:cubicBezTo>
                      <a:cubicBezTo>
                        <a:pt x="1" y="106"/>
                        <a:pt x="3" y="110"/>
                        <a:pt x="4" y="113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5908676" y="4551363"/>
                  <a:ext cx="644525" cy="327025"/>
                </a:xfrm>
                <a:custGeom>
                  <a:avLst/>
                  <a:gdLst>
                    <a:gd name="T0" fmla="*/ 4 w 230"/>
                    <a:gd name="T1" fmla="*/ 117 h 117"/>
                    <a:gd name="T2" fmla="*/ 230 w 230"/>
                    <a:gd name="T3" fmla="*/ 9 h 117"/>
                    <a:gd name="T4" fmla="*/ 225 w 230"/>
                    <a:gd name="T5" fmla="*/ 0 h 117"/>
                    <a:gd name="T6" fmla="*/ 0 w 230"/>
                    <a:gd name="T7" fmla="*/ 106 h 117"/>
                    <a:gd name="T8" fmla="*/ 4 w 230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17">
                      <a:moveTo>
                        <a:pt x="4" y="117"/>
                      </a:moveTo>
                      <a:cubicBezTo>
                        <a:pt x="79" y="79"/>
                        <a:pt x="154" y="43"/>
                        <a:pt x="230" y="9"/>
                      </a:cubicBezTo>
                      <a:cubicBezTo>
                        <a:pt x="228" y="6"/>
                        <a:pt x="227" y="3"/>
                        <a:pt x="225" y="0"/>
                      </a:cubicBezTo>
                      <a:cubicBezTo>
                        <a:pt x="150" y="34"/>
                        <a:pt x="75" y="69"/>
                        <a:pt x="0" y="106"/>
                      </a:cubicBezTo>
                      <a:cubicBezTo>
                        <a:pt x="1" y="110"/>
                        <a:pt x="3" y="113"/>
                        <a:pt x="4" y="117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 bwMode="auto">
                <a:xfrm>
                  <a:off x="6286501" y="4654550"/>
                  <a:ext cx="314325" cy="168275"/>
                </a:xfrm>
                <a:custGeom>
                  <a:avLst/>
                  <a:gdLst>
                    <a:gd name="T0" fmla="*/ 5 w 112"/>
                    <a:gd name="T1" fmla="*/ 60 h 60"/>
                    <a:gd name="T2" fmla="*/ 112 w 112"/>
                    <a:gd name="T3" fmla="*/ 9 h 60"/>
                    <a:gd name="T4" fmla="*/ 108 w 112"/>
                    <a:gd name="T5" fmla="*/ 0 h 60"/>
                    <a:gd name="T6" fmla="*/ 0 w 112"/>
                    <a:gd name="T7" fmla="*/ 51 h 60"/>
                    <a:gd name="T8" fmla="*/ 5 w 112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60">
                      <a:moveTo>
                        <a:pt x="5" y="60"/>
                      </a:moveTo>
                      <a:cubicBezTo>
                        <a:pt x="41" y="43"/>
                        <a:pt x="76" y="26"/>
                        <a:pt x="112" y="9"/>
                      </a:cubicBezTo>
                      <a:cubicBezTo>
                        <a:pt x="111" y="6"/>
                        <a:pt x="109" y="3"/>
                        <a:pt x="108" y="0"/>
                      </a:cubicBezTo>
                      <a:cubicBezTo>
                        <a:pt x="72" y="16"/>
                        <a:pt x="36" y="33"/>
                        <a:pt x="0" y="51"/>
                      </a:cubicBezTo>
                      <a:cubicBezTo>
                        <a:pt x="2" y="54"/>
                        <a:pt x="3" y="57"/>
                        <a:pt x="5" y="60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 bwMode="auto">
                <a:xfrm>
                  <a:off x="6337301" y="4754563"/>
                  <a:ext cx="314325" cy="174625"/>
                </a:xfrm>
                <a:custGeom>
                  <a:avLst/>
                  <a:gdLst>
                    <a:gd name="T0" fmla="*/ 5 w 112"/>
                    <a:gd name="T1" fmla="*/ 62 h 62"/>
                    <a:gd name="T2" fmla="*/ 112 w 112"/>
                    <a:gd name="T3" fmla="*/ 9 h 62"/>
                    <a:gd name="T4" fmla="*/ 107 w 112"/>
                    <a:gd name="T5" fmla="*/ 0 h 62"/>
                    <a:gd name="T6" fmla="*/ 0 w 112"/>
                    <a:gd name="T7" fmla="*/ 53 h 62"/>
                    <a:gd name="T8" fmla="*/ 5 w 112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62">
                      <a:moveTo>
                        <a:pt x="5" y="62"/>
                      </a:moveTo>
                      <a:cubicBezTo>
                        <a:pt x="40" y="44"/>
                        <a:pt x="76" y="27"/>
                        <a:pt x="112" y="9"/>
                      </a:cubicBezTo>
                      <a:cubicBezTo>
                        <a:pt x="110" y="6"/>
                        <a:pt x="109" y="3"/>
                        <a:pt x="107" y="0"/>
                      </a:cubicBezTo>
                      <a:cubicBezTo>
                        <a:pt x="71" y="17"/>
                        <a:pt x="36" y="35"/>
                        <a:pt x="0" y="53"/>
                      </a:cubicBezTo>
                      <a:cubicBezTo>
                        <a:pt x="2" y="56"/>
                        <a:pt x="3" y="59"/>
                        <a:pt x="5" y="62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6388101" y="4856163"/>
                  <a:ext cx="311150" cy="179388"/>
                </a:xfrm>
                <a:custGeom>
                  <a:avLst/>
                  <a:gdLst>
                    <a:gd name="T0" fmla="*/ 4 w 111"/>
                    <a:gd name="T1" fmla="*/ 64 h 64"/>
                    <a:gd name="T2" fmla="*/ 111 w 111"/>
                    <a:gd name="T3" fmla="*/ 9 h 64"/>
                    <a:gd name="T4" fmla="*/ 107 w 111"/>
                    <a:gd name="T5" fmla="*/ 0 h 64"/>
                    <a:gd name="T6" fmla="*/ 0 w 111"/>
                    <a:gd name="T7" fmla="*/ 55 h 64"/>
                    <a:gd name="T8" fmla="*/ 4 w 111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64">
                      <a:moveTo>
                        <a:pt x="4" y="64"/>
                      </a:moveTo>
                      <a:cubicBezTo>
                        <a:pt x="40" y="45"/>
                        <a:pt x="75" y="27"/>
                        <a:pt x="111" y="9"/>
                      </a:cubicBezTo>
                      <a:cubicBezTo>
                        <a:pt x="110" y="6"/>
                        <a:pt x="108" y="3"/>
                        <a:pt x="107" y="0"/>
                      </a:cubicBezTo>
                      <a:cubicBezTo>
                        <a:pt x="71" y="18"/>
                        <a:pt x="35" y="36"/>
                        <a:pt x="0" y="55"/>
                      </a:cubicBezTo>
                      <a:cubicBezTo>
                        <a:pt x="1" y="58"/>
                        <a:pt x="3" y="61"/>
                        <a:pt x="4" y="64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6435726" y="4956175"/>
                  <a:ext cx="311150" cy="182563"/>
                </a:xfrm>
                <a:custGeom>
                  <a:avLst/>
                  <a:gdLst>
                    <a:gd name="T0" fmla="*/ 5 w 111"/>
                    <a:gd name="T1" fmla="*/ 65 h 65"/>
                    <a:gd name="T2" fmla="*/ 111 w 111"/>
                    <a:gd name="T3" fmla="*/ 9 h 65"/>
                    <a:gd name="T4" fmla="*/ 107 w 111"/>
                    <a:gd name="T5" fmla="*/ 0 h 65"/>
                    <a:gd name="T6" fmla="*/ 0 w 111"/>
                    <a:gd name="T7" fmla="*/ 56 h 65"/>
                    <a:gd name="T8" fmla="*/ 5 w 111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65">
                      <a:moveTo>
                        <a:pt x="5" y="65"/>
                      </a:moveTo>
                      <a:cubicBezTo>
                        <a:pt x="40" y="46"/>
                        <a:pt x="76" y="28"/>
                        <a:pt x="111" y="9"/>
                      </a:cubicBezTo>
                      <a:cubicBezTo>
                        <a:pt x="110" y="6"/>
                        <a:pt x="109" y="3"/>
                        <a:pt x="107" y="0"/>
                      </a:cubicBezTo>
                      <a:cubicBezTo>
                        <a:pt x="71" y="18"/>
                        <a:pt x="36" y="37"/>
                        <a:pt x="0" y="56"/>
                      </a:cubicBezTo>
                      <a:cubicBezTo>
                        <a:pt x="2" y="59"/>
                        <a:pt x="3" y="62"/>
                        <a:pt x="5" y="65"/>
                      </a:cubicBezTo>
                      <a:close/>
                    </a:path>
                  </a:pathLst>
                </a:custGeom>
                <a:solidFill>
                  <a:srgbClr val="A4A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5957888" y="4819650"/>
                  <a:ext cx="444500" cy="501650"/>
                </a:xfrm>
                <a:custGeom>
                  <a:avLst/>
                  <a:gdLst>
                    <a:gd name="T0" fmla="*/ 59 w 158"/>
                    <a:gd name="T1" fmla="*/ 179 h 179"/>
                    <a:gd name="T2" fmla="*/ 158 w 158"/>
                    <a:gd name="T3" fmla="*/ 123 h 179"/>
                    <a:gd name="T4" fmla="*/ 101 w 158"/>
                    <a:gd name="T5" fmla="*/ 0 h 179"/>
                    <a:gd name="T6" fmla="*/ 0 w 158"/>
                    <a:gd name="T7" fmla="*/ 51 h 179"/>
                    <a:gd name="T8" fmla="*/ 59 w 158"/>
                    <a:gd name="T9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179">
                      <a:moveTo>
                        <a:pt x="59" y="179"/>
                      </a:moveTo>
                      <a:cubicBezTo>
                        <a:pt x="92" y="160"/>
                        <a:pt x="125" y="142"/>
                        <a:pt x="158" y="123"/>
                      </a:cubicBezTo>
                      <a:cubicBezTo>
                        <a:pt x="139" y="83"/>
                        <a:pt x="120" y="42"/>
                        <a:pt x="101" y="0"/>
                      </a:cubicBezTo>
                      <a:cubicBezTo>
                        <a:pt x="67" y="16"/>
                        <a:pt x="33" y="33"/>
                        <a:pt x="0" y="51"/>
                      </a:cubicBezTo>
                      <a:cubicBezTo>
                        <a:pt x="20" y="94"/>
                        <a:pt x="39" y="137"/>
                        <a:pt x="59" y="179"/>
                      </a:cubicBezTo>
                      <a:close/>
                    </a:path>
                  </a:pathLst>
                </a:custGeom>
                <a:solidFill>
                  <a:srgbClr val="FF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4699001" y="2306638"/>
                  <a:ext cx="661988" cy="736600"/>
                </a:xfrm>
                <a:custGeom>
                  <a:avLst/>
                  <a:gdLst>
                    <a:gd name="T0" fmla="*/ 96 w 236"/>
                    <a:gd name="T1" fmla="*/ 0 h 263"/>
                    <a:gd name="T2" fmla="*/ 236 w 236"/>
                    <a:gd name="T3" fmla="*/ 241 h 263"/>
                    <a:gd name="T4" fmla="*/ 232 w 236"/>
                    <a:gd name="T5" fmla="*/ 263 h 263"/>
                    <a:gd name="T6" fmla="*/ 24 w 236"/>
                    <a:gd name="T7" fmla="*/ 4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6" h="263">
                      <a:moveTo>
                        <a:pt x="96" y="0"/>
                      </a:moveTo>
                      <a:cubicBezTo>
                        <a:pt x="96" y="0"/>
                        <a:pt x="72" y="212"/>
                        <a:pt x="236" y="241"/>
                      </a:cubicBezTo>
                      <a:cubicBezTo>
                        <a:pt x="232" y="263"/>
                        <a:pt x="232" y="263"/>
                        <a:pt x="232" y="263"/>
                      </a:cubicBezTo>
                      <a:cubicBezTo>
                        <a:pt x="232" y="263"/>
                        <a:pt x="0" y="247"/>
                        <a:pt x="24" y="4"/>
                      </a:cubicBezTo>
                    </a:path>
                  </a:pathLst>
                </a:custGeom>
                <a:solidFill>
                  <a:srgbClr val="FDC2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10000"/>
                </a:bodyPr>
                <a:lstStyle/>
                <a:p>
                  <a:pPr algn="ctr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4456113" y="3016250"/>
                  <a:ext cx="1390650" cy="1344613"/>
                </a:xfrm>
                <a:custGeom>
                  <a:avLst/>
                  <a:gdLst>
                    <a:gd name="T0" fmla="*/ 67 w 496"/>
                    <a:gd name="T1" fmla="*/ 0 h 480"/>
                    <a:gd name="T2" fmla="*/ 189 w 496"/>
                    <a:gd name="T3" fmla="*/ 141 h 480"/>
                    <a:gd name="T4" fmla="*/ 346 w 496"/>
                    <a:gd name="T5" fmla="*/ 255 h 480"/>
                    <a:gd name="T6" fmla="*/ 231 w 496"/>
                    <a:gd name="T7" fmla="*/ 460 h 480"/>
                    <a:gd name="T8" fmla="*/ 246 w 496"/>
                    <a:gd name="T9" fmla="*/ 480 h 480"/>
                    <a:gd name="T10" fmla="*/ 453 w 496"/>
                    <a:gd name="T11" fmla="*/ 141 h 480"/>
                    <a:gd name="T12" fmla="*/ 230 w 496"/>
                    <a:gd name="T13" fmla="*/ 38 h 480"/>
                    <a:gd name="T14" fmla="*/ 199 w 496"/>
                    <a:gd name="T15" fmla="*/ 0 h 480"/>
                    <a:gd name="T16" fmla="*/ 67 w 496"/>
                    <a:gd name="T1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6" h="480">
                      <a:moveTo>
                        <a:pt x="67" y="0"/>
                      </a:moveTo>
                      <a:cubicBezTo>
                        <a:pt x="67" y="0"/>
                        <a:pt x="0" y="116"/>
                        <a:pt x="189" y="141"/>
                      </a:cubicBezTo>
                      <a:cubicBezTo>
                        <a:pt x="216" y="145"/>
                        <a:pt x="357" y="166"/>
                        <a:pt x="346" y="255"/>
                      </a:cubicBezTo>
                      <a:cubicBezTo>
                        <a:pt x="333" y="368"/>
                        <a:pt x="231" y="460"/>
                        <a:pt x="231" y="460"/>
                      </a:cubicBezTo>
                      <a:cubicBezTo>
                        <a:pt x="246" y="480"/>
                        <a:pt x="246" y="480"/>
                        <a:pt x="246" y="480"/>
                      </a:cubicBezTo>
                      <a:cubicBezTo>
                        <a:pt x="246" y="480"/>
                        <a:pt x="496" y="314"/>
                        <a:pt x="453" y="141"/>
                      </a:cubicBezTo>
                      <a:cubicBezTo>
                        <a:pt x="441" y="95"/>
                        <a:pt x="384" y="69"/>
                        <a:pt x="230" y="38"/>
                      </a:cubicBezTo>
                      <a:cubicBezTo>
                        <a:pt x="205" y="33"/>
                        <a:pt x="199" y="0"/>
                        <a:pt x="199" y="0"/>
                      </a:cubicBezTo>
                      <a:cubicBezTo>
                        <a:pt x="67" y="0"/>
                        <a:pt x="67" y="0"/>
                        <a:pt x="67" y="0"/>
                      </a:cubicBezTo>
                    </a:path>
                  </a:pathLst>
                </a:custGeom>
                <a:solidFill>
                  <a:srgbClr val="AB6D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4178301" y="2935288"/>
                  <a:ext cx="1455738" cy="1371600"/>
                </a:xfrm>
                <a:custGeom>
                  <a:avLst/>
                  <a:gdLst>
                    <a:gd name="T0" fmla="*/ 60 w 519"/>
                    <a:gd name="T1" fmla="*/ 29 h 490"/>
                    <a:gd name="T2" fmla="*/ 223 w 519"/>
                    <a:gd name="T3" fmla="*/ 33 h 490"/>
                    <a:gd name="T4" fmla="*/ 253 w 519"/>
                    <a:gd name="T5" fmla="*/ 64 h 490"/>
                    <a:gd name="T6" fmla="*/ 481 w 519"/>
                    <a:gd name="T7" fmla="*/ 181 h 490"/>
                    <a:gd name="T8" fmla="*/ 260 w 519"/>
                    <a:gd name="T9" fmla="*/ 490 h 490"/>
                    <a:gd name="T10" fmla="*/ 246 w 519"/>
                    <a:gd name="T11" fmla="*/ 468 h 490"/>
                    <a:gd name="T12" fmla="*/ 372 w 519"/>
                    <a:gd name="T13" fmla="*/ 283 h 490"/>
                    <a:gd name="T14" fmla="*/ 190 w 519"/>
                    <a:gd name="T15" fmla="*/ 182 h 490"/>
                    <a:gd name="T16" fmla="*/ 60 w 519"/>
                    <a:gd name="T17" fmla="*/ 29 h 490"/>
                    <a:gd name="T18" fmla="*/ 71 w 519"/>
                    <a:gd name="T19" fmla="*/ 0 h 490"/>
                    <a:gd name="T20" fmla="*/ 287 w 519"/>
                    <a:gd name="T21" fmla="*/ 0 h 490"/>
                    <a:gd name="T22" fmla="*/ 290 w 519"/>
                    <a:gd name="T23" fmla="*/ 33 h 490"/>
                    <a:gd name="T24" fmla="*/ 241 w 519"/>
                    <a:gd name="T25" fmla="*/ 59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9" h="490">
                      <a:moveTo>
                        <a:pt x="60" y="29"/>
                      </a:moveTo>
                      <a:cubicBezTo>
                        <a:pt x="223" y="33"/>
                        <a:pt x="223" y="33"/>
                        <a:pt x="223" y="33"/>
                      </a:cubicBezTo>
                      <a:cubicBezTo>
                        <a:pt x="223" y="33"/>
                        <a:pt x="228" y="59"/>
                        <a:pt x="253" y="64"/>
                      </a:cubicBezTo>
                      <a:cubicBezTo>
                        <a:pt x="406" y="95"/>
                        <a:pt x="472" y="144"/>
                        <a:pt x="481" y="181"/>
                      </a:cubicBezTo>
                      <a:cubicBezTo>
                        <a:pt x="519" y="349"/>
                        <a:pt x="260" y="490"/>
                        <a:pt x="260" y="490"/>
                      </a:cubicBezTo>
                      <a:cubicBezTo>
                        <a:pt x="246" y="468"/>
                        <a:pt x="246" y="468"/>
                        <a:pt x="246" y="468"/>
                      </a:cubicBezTo>
                      <a:cubicBezTo>
                        <a:pt x="246" y="468"/>
                        <a:pt x="339" y="393"/>
                        <a:pt x="372" y="283"/>
                      </a:cubicBezTo>
                      <a:cubicBezTo>
                        <a:pt x="400" y="187"/>
                        <a:pt x="254" y="187"/>
                        <a:pt x="190" y="182"/>
                      </a:cubicBezTo>
                      <a:cubicBezTo>
                        <a:pt x="0" y="167"/>
                        <a:pt x="60" y="29"/>
                        <a:pt x="60" y="29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287" y="0"/>
                        <a:pt x="287" y="0"/>
                        <a:pt x="287" y="0"/>
                      </a:cubicBezTo>
                      <a:cubicBezTo>
                        <a:pt x="290" y="33"/>
                        <a:pt x="290" y="33"/>
                        <a:pt x="290" y="33"/>
                      </a:cubicBezTo>
                      <a:cubicBezTo>
                        <a:pt x="290" y="33"/>
                        <a:pt x="237" y="29"/>
                        <a:pt x="241" y="59"/>
                      </a:cubicBezTo>
                    </a:path>
                  </a:pathLst>
                </a:custGeom>
                <a:solidFill>
                  <a:srgbClr val="CC83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4822826" y="4244975"/>
                  <a:ext cx="201613" cy="223838"/>
                </a:xfrm>
                <a:custGeom>
                  <a:avLst/>
                  <a:gdLst>
                    <a:gd name="T0" fmla="*/ 16 w 72"/>
                    <a:gd name="T1" fmla="*/ 0 h 80"/>
                    <a:gd name="T2" fmla="*/ 9 w 72"/>
                    <a:gd name="T3" fmla="*/ 20 h 80"/>
                    <a:gd name="T4" fmla="*/ 65 w 72"/>
                    <a:gd name="T5" fmla="*/ 76 h 80"/>
                    <a:gd name="T6" fmla="*/ 16 w 72"/>
                    <a:gd name="T7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80">
                      <a:moveTo>
                        <a:pt x="16" y="0"/>
                      </a:moveTo>
                      <a:cubicBezTo>
                        <a:pt x="16" y="0"/>
                        <a:pt x="0" y="3"/>
                        <a:pt x="9" y="20"/>
                      </a:cubicBezTo>
                      <a:cubicBezTo>
                        <a:pt x="18" y="36"/>
                        <a:pt x="58" y="80"/>
                        <a:pt x="65" y="76"/>
                      </a:cubicBezTo>
                      <a:cubicBezTo>
                        <a:pt x="72" y="73"/>
                        <a:pt x="16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3437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5060951" y="4302125"/>
                  <a:ext cx="201613" cy="225425"/>
                </a:xfrm>
                <a:custGeom>
                  <a:avLst/>
                  <a:gdLst>
                    <a:gd name="T0" fmla="*/ 16 w 72"/>
                    <a:gd name="T1" fmla="*/ 0 h 81"/>
                    <a:gd name="T2" fmla="*/ 9 w 72"/>
                    <a:gd name="T3" fmla="*/ 20 h 81"/>
                    <a:gd name="T4" fmla="*/ 65 w 72"/>
                    <a:gd name="T5" fmla="*/ 77 h 81"/>
                    <a:gd name="T6" fmla="*/ 16 w 72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81">
                      <a:moveTo>
                        <a:pt x="16" y="0"/>
                      </a:moveTo>
                      <a:cubicBezTo>
                        <a:pt x="16" y="0"/>
                        <a:pt x="0" y="4"/>
                        <a:pt x="9" y="20"/>
                      </a:cubicBezTo>
                      <a:cubicBezTo>
                        <a:pt x="18" y="37"/>
                        <a:pt x="58" y="81"/>
                        <a:pt x="65" y="77"/>
                      </a:cubicBezTo>
                      <a:cubicBezTo>
                        <a:pt x="72" y="73"/>
                        <a:pt x="16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3437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4276726" y="1927225"/>
                  <a:ext cx="754063" cy="1211263"/>
                </a:xfrm>
                <a:custGeom>
                  <a:avLst/>
                  <a:gdLst>
                    <a:gd name="T0" fmla="*/ 16 w 269"/>
                    <a:gd name="T1" fmla="*/ 433 h 433"/>
                    <a:gd name="T2" fmla="*/ 269 w 269"/>
                    <a:gd name="T3" fmla="*/ 412 h 433"/>
                    <a:gd name="T4" fmla="*/ 248 w 269"/>
                    <a:gd name="T5" fmla="*/ 144 h 433"/>
                    <a:gd name="T6" fmla="*/ 235 w 269"/>
                    <a:gd name="T7" fmla="*/ 73 h 433"/>
                    <a:gd name="T8" fmla="*/ 101 w 269"/>
                    <a:gd name="T9" fmla="*/ 43 h 433"/>
                    <a:gd name="T10" fmla="*/ 16 w 269"/>
                    <a:gd name="T11" fmla="*/ 433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9" h="433">
                      <a:moveTo>
                        <a:pt x="16" y="433"/>
                      </a:moveTo>
                      <a:cubicBezTo>
                        <a:pt x="269" y="412"/>
                        <a:pt x="269" y="412"/>
                        <a:pt x="269" y="412"/>
                      </a:cubicBezTo>
                      <a:cubicBezTo>
                        <a:pt x="269" y="412"/>
                        <a:pt x="253" y="342"/>
                        <a:pt x="248" y="144"/>
                      </a:cubicBezTo>
                      <a:cubicBezTo>
                        <a:pt x="247" y="117"/>
                        <a:pt x="245" y="92"/>
                        <a:pt x="235" y="73"/>
                      </a:cubicBezTo>
                      <a:cubicBezTo>
                        <a:pt x="219" y="39"/>
                        <a:pt x="149" y="0"/>
                        <a:pt x="101" y="43"/>
                      </a:cubicBezTo>
                      <a:cubicBezTo>
                        <a:pt x="18" y="120"/>
                        <a:pt x="0" y="234"/>
                        <a:pt x="16" y="433"/>
                      </a:cubicBezTo>
                      <a:close/>
                    </a:path>
                  </a:pathLst>
                </a:custGeom>
                <a:solidFill>
                  <a:srgbClr val="FDC2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4662488" y="1119188"/>
                  <a:ext cx="660400" cy="1031875"/>
                </a:xfrm>
                <a:custGeom>
                  <a:avLst/>
                  <a:gdLst>
                    <a:gd name="T0" fmla="*/ 0 w 235"/>
                    <a:gd name="T1" fmla="*/ 330 h 368"/>
                    <a:gd name="T2" fmla="*/ 68 w 235"/>
                    <a:gd name="T3" fmla="*/ 354 h 368"/>
                    <a:gd name="T4" fmla="*/ 86 w 235"/>
                    <a:gd name="T5" fmla="*/ 285 h 368"/>
                    <a:gd name="T6" fmla="*/ 178 w 235"/>
                    <a:gd name="T7" fmla="*/ 305 h 368"/>
                    <a:gd name="T8" fmla="*/ 208 w 235"/>
                    <a:gd name="T9" fmla="*/ 224 h 368"/>
                    <a:gd name="T10" fmla="*/ 230 w 235"/>
                    <a:gd name="T11" fmla="*/ 230 h 368"/>
                    <a:gd name="T12" fmla="*/ 223 w 235"/>
                    <a:gd name="T13" fmla="*/ 97 h 368"/>
                    <a:gd name="T14" fmla="*/ 59 w 235"/>
                    <a:gd name="T15" fmla="*/ 125 h 368"/>
                    <a:gd name="T16" fmla="*/ 0 w 235"/>
                    <a:gd name="T17" fmla="*/ 33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5" h="368">
                      <a:moveTo>
                        <a:pt x="0" y="330"/>
                      </a:moveTo>
                      <a:cubicBezTo>
                        <a:pt x="0" y="330"/>
                        <a:pt x="17" y="368"/>
                        <a:pt x="68" y="354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285"/>
                        <a:pt x="142" y="312"/>
                        <a:pt x="178" y="305"/>
                      </a:cubicBezTo>
                      <a:cubicBezTo>
                        <a:pt x="200" y="300"/>
                        <a:pt x="208" y="224"/>
                        <a:pt x="208" y="224"/>
                      </a:cubicBezTo>
                      <a:cubicBezTo>
                        <a:pt x="230" y="230"/>
                        <a:pt x="230" y="230"/>
                        <a:pt x="230" y="230"/>
                      </a:cubicBezTo>
                      <a:cubicBezTo>
                        <a:pt x="230" y="230"/>
                        <a:pt x="235" y="131"/>
                        <a:pt x="223" y="97"/>
                      </a:cubicBezTo>
                      <a:cubicBezTo>
                        <a:pt x="203" y="42"/>
                        <a:pt x="109" y="0"/>
                        <a:pt x="59" y="125"/>
                      </a:cubicBezTo>
                      <a:cubicBezTo>
                        <a:pt x="12" y="240"/>
                        <a:pt x="0" y="330"/>
                        <a:pt x="0" y="330"/>
                      </a:cubicBezTo>
                      <a:close/>
                    </a:path>
                  </a:pathLst>
                </a:custGeom>
                <a:solidFill>
                  <a:srgbClr val="FFD7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4606926" y="1081088"/>
                  <a:ext cx="692150" cy="777875"/>
                </a:xfrm>
                <a:custGeom>
                  <a:avLst/>
                  <a:gdLst>
                    <a:gd name="T0" fmla="*/ 119 w 247"/>
                    <a:gd name="T1" fmla="*/ 194 h 278"/>
                    <a:gd name="T2" fmla="*/ 103 w 247"/>
                    <a:gd name="T3" fmla="*/ 195 h 278"/>
                    <a:gd name="T4" fmla="*/ 73 w 247"/>
                    <a:gd name="T5" fmla="*/ 171 h 278"/>
                    <a:gd name="T6" fmla="*/ 83 w 247"/>
                    <a:gd name="T7" fmla="*/ 200 h 278"/>
                    <a:gd name="T8" fmla="*/ 33 w 247"/>
                    <a:gd name="T9" fmla="*/ 278 h 278"/>
                    <a:gd name="T10" fmla="*/ 0 w 247"/>
                    <a:gd name="T11" fmla="*/ 152 h 278"/>
                    <a:gd name="T12" fmla="*/ 156 w 247"/>
                    <a:gd name="T13" fmla="*/ 13 h 278"/>
                    <a:gd name="T14" fmla="*/ 247 w 247"/>
                    <a:gd name="T15" fmla="*/ 127 h 278"/>
                    <a:gd name="T16" fmla="*/ 181 w 247"/>
                    <a:gd name="T17" fmla="*/ 103 h 278"/>
                    <a:gd name="T18" fmla="*/ 119 w 247"/>
                    <a:gd name="T19" fmla="*/ 137 h 278"/>
                    <a:gd name="T20" fmla="*/ 119 w 247"/>
                    <a:gd name="T21" fmla="*/ 19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78">
                      <a:moveTo>
                        <a:pt x="119" y="194"/>
                      </a:moveTo>
                      <a:cubicBezTo>
                        <a:pt x="103" y="195"/>
                        <a:pt x="103" y="195"/>
                        <a:pt x="103" y="195"/>
                      </a:cubicBezTo>
                      <a:cubicBezTo>
                        <a:pt x="103" y="195"/>
                        <a:pt x="96" y="157"/>
                        <a:pt x="73" y="171"/>
                      </a:cubicBezTo>
                      <a:cubicBezTo>
                        <a:pt x="61" y="179"/>
                        <a:pt x="63" y="202"/>
                        <a:pt x="83" y="200"/>
                      </a:cubicBezTo>
                      <a:cubicBezTo>
                        <a:pt x="83" y="200"/>
                        <a:pt x="47" y="267"/>
                        <a:pt x="33" y="278"/>
                      </a:cubicBezTo>
                      <a:cubicBezTo>
                        <a:pt x="33" y="278"/>
                        <a:pt x="0" y="216"/>
                        <a:pt x="0" y="152"/>
                      </a:cubicBezTo>
                      <a:cubicBezTo>
                        <a:pt x="0" y="51"/>
                        <a:pt x="82" y="0"/>
                        <a:pt x="156" y="13"/>
                      </a:cubicBezTo>
                      <a:cubicBezTo>
                        <a:pt x="237" y="27"/>
                        <a:pt x="247" y="127"/>
                        <a:pt x="247" y="127"/>
                      </a:cubicBezTo>
                      <a:cubicBezTo>
                        <a:pt x="247" y="127"/>
                        <a:pt x="203" y="138"/>
                        <a:pt x="181" y="103"/>
                      </a:cubicBezTo>
                      <a:cubicBezTo>
                        <a:pt x="166" y="79"/>
                        <a:pt x="122" y="74"/>
                        <a:pt x="119" y="137"/>
                      </a:cubicBezTo>
                      <a:cubicBezTo>
                        <a:pt x="117" y="166"/>
                        <a:pt x="119" y="194"/>
                        <a:pt x="119" y="194"/>
                      </a:cubicBezTo>
                      <a:close/>
                    </a:path>
                  </a:pathLst>
                </a:custGeom>
                <a:solidFill>
                  <a:srgbClr val="3437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4241801" y="2341563"/>
                  <a:ext cx="771525" cy="730250"/>
                </a:xfrm>
                <a:custGeom>
                  <a:avLst/>
                  <a:gdLst>
                    <a:gd name="T0" fmla="*/ 135 w 275"/>
                    <a:gd name="T1" fmla="*/ 0 h 261"/>
                    <a:gd name="T2" fmla="*/ 275 w 275"/>
                    <a:gd name="T3" fmla="*/ 227 h 261"/>
                    <a:gd name="T4" fmla="*/ 275 w 275"/>
                    <a:gd name="T5" fmla="*/ 261 h 261"/>
                    <a:gd name="T6" fmla="*/ 67 w 275"/>
                    <a:gd name="T7" fmla="*/ 156 h 261"/>
                    <a:gd name="T8" fmla="*/ 59 w 275"/>
                    <a:gd name="T9" fmla="*/ 22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5" h="261">
                      <a:moveTo>
                        <a:pt x="135" y="0"/>
                      </a:moveTo>
                      <a:cubicBezTo>
                        <a:pt x="135" y="0"/>
                        <a:pt x="0" y="170"/>
                        <a:pt x="275" y="227"/>
                      </a:cubicBezTo>
                      <a:cubicBezTo>
                        <a:pt x="275" y="261"/>
                        <a:pt x="275" y="261"/>
                        <a:pt x="275" y="261"/>
                      </a:cubicBezTo>
                      <a:cubicBezTo>
                        <a:pt x="67" y="156"/>
                        <a:pt x="67" y="156"/>
                        <a:pt x="67" y="156"/>
                      </a:cubicBezTo>
                      <a:cubicBezTo>
                        <a:pt x="59" y="22"/>
                        <a:pt x="59" y="22"/>
                        <a:pt x="59" y="22"/>
                      </a:cubicBezTo>
                    </a:path>
                  </a:pathLst>
                </a:custGeom>
                <a:solidFill>
                  <a:srgbClr val="DBA8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10000"/>
                </a:bodyPr>
                <a:lstStyle/>
                <a:p>
                  <a:pPr algn="ctr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4313238" y="2870200"/>
                  <a:ext cx="673100" cy="268288"/>
                </a:xfrm>
                <a:custGeom>
                  <a:avLst/>
                  <a:gdLst>
                    <a:gd name="T0" fmla="*/ 0 w 424"/>
                    <a:gd name="T1" fmla="*/ 0 h 169"/>
                    <a:gd name="T2" fmla="*/ 5 w 424"/>
                    <a:gd name="T3" fmla="*/ 169 h 169"/>
                    <a:gd name="T4" fmla="*/ 192 w 424"/>
                    <a:gd name="T5" fmla="*/ 162 h 169"/>
                    <a:gd name="T6" fmla="*/ 424 w 424"/>
                    <a:gd name="T7" fmla="*/ 136 h 169"/>
                    <a:gd name="T8" fmla="*/ 0 w 424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4" h="169">
                      <a:moveTo>
                        <a:pt x="0" y="0"/>
                      </a:moveTo>
                      <a:lnTo>
                        <a:pt x="5" y="169"/>
                      </a:lnTo>
                      <a:lnTo>
                        <a:pt x="192" y="162"/>
                      </a:lnTo>
                      <a:lnTo>
                        <a:pt x="424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A8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4938713" y="2473325"/>
                  <a:ext cx="1168400" cy="771525"/>
                </a:xfrm>
                <a:custGeom>
                  <a:avLst/>
                  <a:gdLst>
                    <a:gd name="T0" fmla="*/ 14 w 417"/>
                    <a:gd name="T1" fmla="*/ 276 h 276"/>
                    <a:gd name="T2" fmla="*/ 0 w 417"/>
                    <a:gd name="T3" fmla="*/ 263 h 276"/>
                    <a:gd name="T4" fmla="*/ 14 w 417"/>
                    <a:gd name="T5" fmla="*/ 249 h 276"/>
                    <a:gd name="T6" fmla="*/ 294 w 417"/>
                    <a:gd name="T7" fmla="*/ 248 h 276"/>
                    <a:gd name="T8" fmla="*/ 388 w 417"/>
                    <a:gd name="T9" fmla="*/ 11 h 276"/>
                    <a:gd name="T10" fmla="*/ 405 w 417"/>
                    <a:gd name="T11" fmla="*/ 3 h 276"/>
                    <a:gd name="T12" fmla="*/ 414 w 417"/>
                    <a:gd name="T13" fmla="*/ 20 h 276"/>
                    <a:gd name="T14" fmla="*/ 314 w 417"/>
                    <a:gd name="T15" fmla="*/ 276 h 276"/>
                    <a:gd name="T16" fmla="*/ 14 w 417"/>
                    <a:gd name="T17" fmla="*/ 276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7" h="276">
                      <a:moveTo>
                        <a:pt x="14" y="276"/>
                      </a:moveTo>
                      <a:cubicBezTo>
                        <a:pt x="6" y="276"/>
                        <a:pt x="0" y="270"/>
                        <a:pt x="0" y="263"/>
                      </a:cubicBezTo>
                      <a:cubicBezTo>
                        <a:pt x="0" y="255"/>
                        <a:pt x="6" y="249"/>
                        <a:pt x="14" y="249"/>
                      </a:cubicBezTo>
                      <a:cubicBezTo>
                        <a:pt x="294" y="248"/>
                        <a:pt x="294" y="248"/>
                        <a:pt x="294" y="248"/>
                      </a:cubicBezTo>
                      <a:cubicBezTo>
                        <a:pt x="388" y="11"/>
                        <a:pt x="388" y="11"/>
                        <a:pt x="388" y="11"/>
                      </a:cubicBezTo>
                      <a:cubicBezTo>
                        <a:pt x="390" y="4"/>
                        <a:pt x="398" y="0"/>
                        <a:pt x="405" y="3"/>
                      </a:cubicBezTo>
                      <a:cubicBezTo>
                        <a:pt x="413" y="5"/>
                        <a:pt x="417" y="13"/>
                        <a:pt x="414" y="20"/>
                      </a:cubicBezTo>
                      <a:cubicBezTo>
                        <a:pt x="314" y="276"/>
                        <a:pt x="314" y="276"/>
                        <a:pt x="314" y="276"/>
                      </a:cubicBezTo>
                      <a:cubicBezTo>
                        <a:pt x="14" y="276"/>
                        <a:pt x="14" y="276"/>
                        <a:pt x="14" y="276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4222751" y="2035175"/>
                  <a:ext cx="981075" cy="1123950"/>
                </a:xfrm>
                <a:custGeom>
                  <a:avLst/>
                  <a:gdLst>
                    <a:gd name="T0" fmla="*/ 125 w 350"/>
                    <a:gd name="T1" fmla="*/ 0 h 401"/>
                    <a:gd name="T2" fmla="*/ 9 w 350"/>
                    <a:gd name="T3" fmla="*/ 223 h 401"/>
                    <a:gd name="T4" fmla="*/ 350 w 350"/>
                    <a:gd name="T5" fmla="*/ 377 h 401"/>
                    <a:gd name="T6" fmla="*/ 350 w 350"/>
                    <a:gd name="T7" fmla="*/ 354 h 401"/>
                    <a:gd name="T8" fmla="*/ 99 w 350"/>
                    <a:gd name="T9" fmla="*/ 233 h 401"/>
                    <a:gd name="T10" fmla="*/ 142 w 350"/>
                    <a:gd name="T11" fmla="*/ 109 h 401"/>
                    <a:gd name="T12" fmla="*/ 125 w 350"/>
                    <a:gd name="T13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0" h="401">
                      <a:moveTo>
                        <a:pt x="125" y="0"/>
                      </a:moveTo>
                      <a:cubicBezTo>
                        <a:pt x="125" y="0"/>
                        <a:pt x="0" y="61"/>
                        <a:pt x="9" y="223"/>
                      </a:cubicBezTo>
                      <a:cubicBezTo>
                        <a:pt x="20" y="401"/>
                        <a:pt x="237" y="379"/>
                        <a:pt x="350" y="377"/>
                      </a:cubicBezTo>
                      <a:cubicBezTo>
                        <a:pt x="350" y="354"/>
                        <a:pt x="350" y="354"/>
                        <a:pt x="350" y="354"/>
                      </a:cubicBezTo>
                      <a:cubicBezTo>
                        <a:pt x="350" y="354"/>
                        <a:pt x="114" y="336"/>
                        <a:pt x="99" y="233"/>
                      </a:cubicBezTo>
                      <a:cubicBezTo>
                        <a:pt x="87" y="158"/>
                        <a:pt x="142" y="109"/>
                        <a:pt x="142" y="109"/>
                      </a:cubicBez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DC2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5203826" y="3027363"/>
                  <a:ext cx="244475" cy="131763"/>
                </a:xfrm>
                <a:custGeom>
                  <a:avLst/>
                  <a:gdLst>
                    <a:gd name="T0" fmla="*/ 0 w 87"/>
                    <a:gd name="T1" fmla="*/ 0 h 47"/>
                    <a:gd name="T2" fmla="*/ 52 w 87"/>
                    <a:gd name="T3" fmla="*/ 6 h 47"/>
                    <a:gd name="T4" fmla="*/ 83 w 87"/>
                    <a:gd name="T5" fmla="*/ 40 h 47"/>
                    <a:gd name="T6" fmla="*/ 61 w 87"/>
                    <a:gd name="T7" fmla="*/ 22 h 47"/>
                    <a:gd name="T8" fmla="*/ 68 w 87"/>
                    <a:gd name="T9" fmla="*/ 42 h 47"/>
                    <a:gd name="T10" fmla="*/ 52 w 87"/>
                    <a:gd name="T11" fmla="*/ 19 h 47"/>
                    <a:gd name="T12" fmla="*/ 57 w 87"/>
                    <a:gd name="T13" fmla="*/ 42 h 47"/>
                    <a:gd name="T14" fmla="*/ 49 w 87"/>
                    <a:gd name="T15" fmla="*/ 25 h 47"/>
                    <a:gd name="T16" fmla="*/ 34 w 87"/>
                    <a:gd name="T17" fmla="*/ 17 h 47"/>
                    <a:gd name="T18" fmla="*/ 0 w 87"/>
                    <a:gd name="T19" fmla="*/ 23 h 47"/>
                    <a:gd name="T20" fmla="*/ 0 w 87"/>
                    <a:gd name="T2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7" h="47">
                      <a:moveTo>
                        <a:pt x="0" y="0"/>
                      </a:moveTo>
                      <a:cubicBezTo>
                        <a:pt x="0" y="0"/>
                        <a:pt x="33" y="2"/>
                        <a:pt x="52" y="6"/>
                      </a:cubicBezTo>
                      <a:cubicBezTo>
                        <a:pt x="72" y="9"/>
                        <a:pt x="80" y="34"/>
                        <a:pt x="83" y="40"/>
                      </a:cubicBezTo>
                      <a:cubicBezTo>
                        <a:pt x="87" y="47"/>
                        <a:pt x="65" y="27"/>
                        <a:pt x="61" y="22"/>
                      </a:cubicBezTo>
                      <a:cubicBezTo>
                        <a:pt x="61" y="22"/>
                        <a:pt x="71" y="41"/>
                        <a:pt x="68" y="42"/>
                      </a:cubicBezTo>
                      <a:cubicBezTo>
                        <a:pt x="66" y="42"/>
                        <a:pt x="52" y="19"/>
                        <a:pt x="52" y="19"/>
                      </a:cubicBezTo>
                      <a:cubicBezTo>
                        <a:pt x="52" y="19"/>
                        <a:pt x="59" y="41"/>
                        <a:pt x="57" y="42"/>
                      </a:cubicBezTo>
                      <a:cubicBezTo>
                        <a:pt x="54" y="43"/>
                        <a:pt x="50" y="27"/>
                        <a:pt x="49" y="25"/>
                      </a:cubicBezTo>
                      <a:cubicBezTo>
                        <a:pt x="48" y="23"/>
                        <a:pt x="39" y="23"/>
                        <a:pt x="34" y="17"/>
                      </a:cubicBezTo>
                      <a:cubicBezTo>
                        <a:pt x="0" y="23"/>
                        <a:pt x="0" y="23"/>
                        <a:pt x="0" y="2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7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1" name="任意多边形: 形状 160"/>
                <p:cNvSpPr/>
                <p:nvPr/>
              </p:nvSpPr>
              <p:spPr bwMode="auto">
                <a:xfrm>
                  <a:off x="5349876" y="2982913"/>
                  <a:ext cx="230188" cy="169863"/>
                </a:xfrm>
                <a:custGeom>
                  <a:avLst/>
                  <a:gdLst>
                    <a:gd name="T0" fmla="*/ 4 w 82"/>
                    <a:gd name="T1" fmla="*/ 0 h 61"/>
                    <a:gd name="T2" fmla="*/ 55 w 82"/>
                    <a:gd name="T3" fmla="*/ 15 h 61"/>
                    <a:gd name="T4" fmla="*/ 79 w 82"/>
                    <a:gd name="T5" fmla="*/ 54 h 61"/>
                    <a:gd name="T6" fmla="*/ 61 w 82"/>
                    <a:gd name="T7" fmla="*/ 33 h 61"/>
                    <a:gd name="T8" fmla="*/ 64 w 82"/>
                    <a:gd name="T9" fmla="*/ 53 h 61"/>
                    <a:gd name="T10" fmla="*/ 53 w 82"/>
                    <a:gd name="T11" fmla="*/ 28 h 61"/>
                    <a:gd name="T12" fmla="*/ 53 w 82"/>
                    <a:gd name="T13" fmla="*/ 51 h 61"/>
                    <a:gd name="T14" fmla="*/ 48 w 82"/>
                    <a:gd name="T15" fmla="*/ 33 h 61"/>
                    <a:gd name="T16" fmla="*/ 35 w 82"/>
                    <a:gd name="T17" fmla="*/ 23 h 61"/>
                    <a:gd name="T18" fmla="*/ 0 w 82"/>
                    <a:gd name="T19" fmla="*/ 23 h 61"/>
                    <a:gd name="T20" fmla="*/ 4 w 82"/>
                    <a:gd name="T2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2" h="61">
                      <a:moveTo>
                        <a:pt x="4" y="0"/>
                      </a:moveTo>
                      <a:cubicBezTo>
                        <a:pt x="4" y="0"/>
                        <a:pt x="36" y="8"/>
                        <a:pt x="55" y="15"/>
                      </a:cubicBezTo>
                      <a:cubicBezTo>
                        <a:pt x="74" y="22"/>
                        <a:pt x="77" y="48"/>
                        <a:pt x="79" y="54"/>
                      </a:cubicBezTo>
                      <a:cubicBezTo>
                        <a:pt x="82" y="61"/>
                        <a:pt x="64" y="38"/>
                        <a:pt x="61" y="33"/>
                      </a:cubicBezTo>
                      <a:cubicBezTo>
                        <a:pt x="61" y="33"/>
                        <a:pt x="67" y="53"/>
                        <a:pt x="64" y="53"/>
                      </a:cubicBezTo>
                      <a:cubicBezTo>
                        <a:pt x="62" y="53"/>
                        <a:pt x="53" y="28"/>
                        <a:pt x="53" y="28"/>
                      </a:cubicBezTo>
                      <a:cubicBezTo>
                        <a:pt x="53" y="28"/>
                        <a:pt x="55" y="50"/>
                        <a:pt x="53" y="51"/>
                      </a:cubicBezTo>
                      <a:cubicBezTo>
                        <a:pt x="50" y="52"/>
                        <a:pt x="49" y="36"/>
                        <a:pt x="48" y="33"/>
                      </a:cubicBezTo>
                      <a:cubicBezTo>
                        <a:pt x="48" y="31"/>
                        <a:pt x="39" y="30"/>
                        <a:pt x="35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7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5027613" y="3155950"/>
                  <a:ext cx="80963" cy="22225"/>
                </a:xfrm>
                <a:prstGeom prst="rect">
                  <a:avLst/>
                </a:pr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5129213" y="3155950"/>
                  <a:ext cx="77788" cy="22225"/>
                </a:xfrm>
                <a:prstGeom prst="rect">
                  <a:avLst/>
                </a:pr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5226051" y="3155950"/>
                  <a:ext cx="82550" cy="22225"/>
                </a:xfrm>
                <a:prstGeom prst="rect">
                  <a:avLst/>
                </a:pr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5327651" y="3155950"/>
                  <a:ext cx="79375" cy="22225"/>
                </a:xfrm>
                <a:prstGeom prst="rect">
                  <a:avLst/>
                </a:pr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5429251" y="3155950"/>
                  <a:ext cx="77788" cy="22225"/>
                </a:xfrm>
                <a:prstGeom prst="rect">
                  <a:avLst/>
                </a:pr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5526088" y="3155950"/>
                  <a:ext cx="82550" cy="22225"/>
                </a:xfrm>
                <a:prstGeom prst="rect">
                  <a:avLst/>
                </a:pr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>
                  <a:off x="5627688" y="3155950"/>
                  <a:ext cx="79375" cy="22225"/>
                </a:xfrm>
                <a:prstGeom prst="rect">
                  <a:avLst/>
                </a:prstGeom>
                <a:solidFill>
                  <a:srgbClr val="2527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4162257" y="1511757"/>
              <a:ext cx="730204" cy="730204"/>
              <a:chOff x="4282553" y="1511757"/>
              <a:chExt cx="730204" cy="73020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4282553" y="1511757"/>
                <a:ext cx="730204" cy="730204"/>
              </a:xfrm>
              <a:prstGeom prst="ellipse">
                <a:avLst/>
              </a:prstGeom>
              <a:solidFill>
                <a:srgbClr val="6D00B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 fontScale="85000" lnSpcReduction="20000"/>
              </a:bodyPr>
              <a:lstStyle/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4515920" y="1649109"/>
                <a:ext cx="263470" cy="45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7" y="0"/>
                    </a:moveTo>
                    <a:cubicBezTo>
                      <a:pt x="9239" y="0"/>
                      <a:pt x="8126" y="269"/>
                      <a:pt x="7204" y="802"/>
                    </a:cubicBezTo>
                    <a:cubicBezTo>
                      <a:pt x="6284" y="1334"/>
                      <a:pt x="5831" y="1979"/>
                      <a:pt x="5831" y="2736"/>
                    </a:cubicBezTo>
                    <a:cubicBezTo>
                      <a:pt x="5831" y="3491"/>
                      <a:pt x="6284" y="4137"/>
                      <a:pt x="7204" y="4669"/>
                    </a:cubicBezTo>
                    <a:cubicBezTo>
                      <a:pt x="8126" y="5202"/>
                      <a:pt x="9241" y="5464"/>
                      <a:pt x="10547" y="5464"/>
                    </a:cubicBezTo>
                    <a:cubicBezTo>
                      <a:pt x="11854" y="5464"/>
                      <a:pt x="12969" y="5202"/>
                      <a:pt x="13890" y="4669"/>
                    </a:cubicBezTo>
                    <a:cubicBezTo>
                      <a:pt x="14810" y="4137"/>
                      <a:pt x="15277" y="3491"/>
                      <a:pt x="15277" y="2736"/>
                    </a:cubicBezTo>
                    <a:cubicBezTo>
                      <a:pt x="15277" y="1979"/>
                      <a:pt x="14810" y="1335"/>
                      <a:pt x="13890" y="802"/>
                    </a:cubicBezTo>
                    <a:cubicBezTo>
                      <a:pt x="12969" y="269"/>
                      <a:pt x="11854" y="0"/>
                      <a:pt x="10547" y="0"/>
                    </a:cubicBezTo>
                    <a:close/>
                    <a:moveTo>
                      <a:pt x="4056" y="5988"/>
                    </a:moveTo>
                    <a:cubicBezTo>
                      <a:pt x="2931" y="5988"/>
                      <a:pt x="1979" y="6215"/>
                      <a:pt x="1192" y="6670"/>
                    </a:cubicBezTo>
                    <a:cubicBezTo>
                      <a:pt x="406" y="7126"/>
                      <a:pt x="0" y="7684"/>
                      <a:pt x="0" y="8334"/>
                    </a:cubicBezTo>
                    <a:lnTo>
                      <a:pt x="0" y="13408"/>
                    </a:lnTo>
                    <a:cubicBezTo>
                      <a:pt x="0" y="13733"/>
                      <a:pt x="203" y="14005"/>
                      <a:pt x="596" y="14233"/>
                    </a:cubicBezTo>
                    <a:cubicBezTo>
                      <a:pt x="990" y="14460"/>
                      <a:pt x="1472" y="14577"/>
                      <a:pt x="2034" y="14577"/>
                    </a:cubicBezTo>
                    <a:cubicBezTo>
                      <a:pt x="2597" y="14577"/>
                      <a:pt x="3065" y="14460"/>
                      <a:pt x="3460" y="14233"/>
                    </a:cubicBezTo>
                    <a:cubicBezTo>
                      <a:pt x="3853" y="14005"/>
                      <a:pt x="4056" y="13733"/>
                      <a:pt x="4056" y="13408"/>
                    </a:cubicBezTo>
                    <a:lnTo>
                      <a:pt x="4056" y="9114"/>
                    </a:lnTo>
                    <a:lnTo>
                      <a:pt x="5403" y="9114"/>
                    </a:lnTo>
                    <a:lnTo>
                      <a:pt x="5403" y="20236"/>
                    </a:lnTo>
                    <a:cubicBezTo>
                      <a:pt x="5403" y="20610"/>
                      <a:pt x="5639" y="20935"/>
                      <a:pt x="6103" y="21203"/>
                    </a:cubicBezTo>
                    <a:cubicBezTo>
                      <a:pt x="6567" y="21471"/>
                      <a:pt x="7116" y="21600"/>
                      <a:pt x="7761" y="21600"/>
                    </a:cubicBezTo>
                    <a:cubicBezTo>
                      <a:pt x="8409" y="21600"/>
                      <a:pt x="8969" y="21471"/>
                      <a:pt x="9433" y="21203"/>
                    </a:cubicBezTo>
                    <a:cubicBezTo>
                      <a:pt x="9897" y="20935"/>
                      <a:pt x="10133" y="20610"/>
                      <a:pt x="10133" y="20236"/>
                    </a:cubicBezTo>
                    <a:lnTo>
                      <a:pt x="10133" y="14577"/>
                    </a:lnTo>
                    <a:lnTo>
                      <a:pt x="11480" y="14577"/>
                    </a:lnTo>
                    <a:lnTo>
                      <a:pt x="11480" y="20236"/>
                    </a:lnTo>
                    <a:cubicBezTo>
                      <a:pt x="11480" y="20610"/>
                      <a:pt x="11703" y="20935"/>
                      <a:pt x="12167" y="21203"/>
                    </a:cubicBezTo>
                    <a:cubicBezTo>
                      <a:pt x="12631" y="21471"/>
                      <a:pt x="13191" y="21600"/>
                      <a:pt x="13839" y="21600"/>
                    </a:cubicBezTo>
                    <a:cubicBezTo>
                      <a:pt x="14486" y="21600"/>
                      <a:pt x="15046" y="21471"/>
                      <a:pt x="15510" y="21203"/>
                    </a:cubicBezTo>
                    <a:cubicBezTo>
                      <a:pt x="15974" y="20934"/>
                      <a:pt x="16197" y="20610"/>
                      <a:pt x="16197" y="20236"/>
                    </a:cubicBezTo>
                    <a:lnTo>
                      <a:pt x="16197" y="9114"/>
                    </a:lnTo>
                    <a:lnTo>
                      <a:pt x="17544" y="9114"/>
                    </a:lnTo>
                    <a:lnTo>
                      <a:pt x="17544" y="13408"/>
                    </a:lnTo>
                    <a:cubicBezTo>
                      <a:pt x="17544" y="13733"/>
                      <a:pt x="17746" y="14005"/>
                      <a:pt x="18140" y="14233"/>
                    </a:cubicBezTo>
                    <a:cubicBezTo>
                      <a:pt x="18533" y="14460"/>
                      <a:pt x="19016" y="14577"/>
                      <a:pt x="19579" y="14577"/>
                    </a:cubicBezTo>
                    <a:cubicBezTo>
                      <a:pt x="20141" y="14577"/>
                      <a:pt x="20611" y="14460"/>
                      <a:pt x="21004" y="14233"/>
                    </a:cubicBezTo>
                    <a:cubicBezTo>
                      <a:pt x="21397" y="14005"/>
                      <a:pt x="21600" y="13733"/>
                      <a:pt x="21600" y="13408"/>
                    </a:cubicBezTo>
                    <a:lnTo>
                      <a:pt x="21600" y="8334"/>
                    </a:lnTo>
                    <a:cubicBezTo>
                      <a:pt x="21600" y="7684"/>
                      <a:pt x="21208" y="7126"/>
                      <a:pt x="20421" y="6670"/>
                    </a:cubicBezTo>
                    <a:cubicBezTo>
                      <a:pt x="19634" y="6216"/>
                      <a:pt x="18668" y="5988"/>
                      <a:pt x="17544" y="5988"/>
                    </a:cubicBezTo>
                    <a:lnTo>
                      <a:pt x="4056" y="5988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930550" y="1474213"/>
              <a:ext cx="2908300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/>
              <a:r>
                <a:rPr lang="en-US" altLang="zh-CN" sz="1600" b="1" dirty="0">
                  <a:latin typeface="Calibri" panose="020F0502020204030204" pitchFamily="34" charset="0"/>
                  <a:ea typeface="等线" panose="02010600030101010101" charset="-122"/>
                </a:rPr>
                <a:t>Baseline and preoperative information </a:t>
              </a:r>
              <a:endParaRPr lang="en-US" altLang="zh-CN" sz="1600" b="1" dirty="0">
                <a:latin typeface="Calibri" panose="020F0502020204030204" pitchFamily="34" charset="0"/>
                <a:ea typeface="等线" panose="02010600030101010101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162257" y="5015071"/>
              <a:ext cx="730204" cy="730204"/>
              <a:chOff x="4282553" y="1511757"/>
              <a:chExt cx="730204" cy="730204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282553" y="1511757"/>
                <a:ext cx="730204" cy="730204"/>
              </a:xfrm>
              <a:prstGeom prst="ellipse">
                <a:avLst/>
              </a:prstGeom>
              <a:solidFill>
                <a:srgbClr val="6D00B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 fontScale="85000" lnSpcReduction="20000"/>
              </a:bodyPr>
              <a:lstStyle/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4515920" y="1649109"/>
                <a:ext cx="263470" cy="45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7" y="0"/>
                    </a:moveTo>
                    <a:cubicBezTo>
                      <a:pt x="9239" y="0"/>
                      <a:pt x="8126" y="269"/>
                      <a:pt x="7204" y="802"/>
                    </a:cubicBezTo>
                    <a:cubicBezTo>
                      <a:pt x="6284" y="1334"/>
                      <a:pt x="5831" y="1979"/>
                      <a:pt x="5831" y="2736"/>
                    </a:cubicBezTo>
                    <a:cubicBezTo>
                      <a:pt x="5831" y="3491"/>
                      <a:pt x="6284" y="4137"/>
                      <a:pt x="7204" y="4669"/>
                    </a:cubicBezTo>
                    <a:cubicBezTo>
                      <a:pt x="8126" y="5202"/>
                      <a:pt x="9241" y="5464"/>
                      <a:pt x="10547" y="5464"/>
                    </a:cubicBezTo>
                    <a:cubicBezTo>
                      <a:pt x="11854" y="5464"/>
                      <a:pt x="12969" y="5202"/>
                      <a:pt x="13890" y="4669"/>
                    </a:cubicBezTo>
                    <a:cubicBezTo>
                      <a:pt x="14810" y="4137"/>
                      <a:pt x="15277" y="3491"/>
                      <a:pt x="15277" y="2736"/>
                    </a:cubicBezTo>
                    <a:cubicBezTo>
                      <a:pt x="15277" y="1979"/>
                      <a:pt x="14810" y="1335"/>
                      <a:pt x="13890" y="802"/>
                    </a:cubicBezTo>
                    <a:cubicBezTo>
                      <a:pt x="12969" y="269"/>
                      <a:pt x="11854" y="0"/>
                      <a:pt x="10547" y="0"/>
                    </a:cubicBezTo>
                    <a:close/>
                    <a:moveTo>
                      <a:pt x="4056" y="5988"/>
                    </a:moveTo>
                    <a:cubicBezTo>
                      <a:pt x="2931" y="5988"/>
                      <a:pt x="1979" y="6215"/>
                      <a:pt x="1192" y="6670"/>
                    </a:cubicBezTo>
                    <a:cubicBezTo>
                      <a:pt x="406" y="7126"/>
                      <a:pt x="0" y="7684"/>
                      <a:pt x="0" y="8334"/>
                    </a:cubicBezTo>
                    <a:lnTo>
                      <a:pt x="0" y="13408"/>
                    </a:lnTo>
                    <a:cubicBezTo>
                      <a:pt x="0" y="13733"/>
                      <a:pt x="203" y="14005"/>
                      <a:pt x="596" y="14233"/>
                    </a:cubicBezTo>
                    <a:cubicBezTo>
                      <a:pt x="990" y="14460"/>
                      <a:pt x="1472" y="14577"/>
                      <a:pt x="2034" y="14577"/>
                    </a:cubicBezTo>
                    <a:cubicBezTo>
                      <a:pt x="2597" y="14577"/>
                      <a:pt x="3065" y="14460"/>
                      <a:pt x="3460" y="14233"/>
                    </a:cubicBezTo>
                    <a:cubicBezTo>
                      <a:pt x="3853" y="14005"/>
                      <a:pt x="4056" y="13733"/>
                      <a:pt x="4056" y="13408"/>
                    </a:cubicBezTo>
                    <a:lnTo>
                      <a:pt x="4056" y="9114"/>
                    </a:lnTo>
                    <a:lnTo>
                      <a:pt x="5403" y="9114"/>
                    </a:lnTo>
                    <a:lnTo>
                      <a:pt x="5403" y="20236"/>
                    </a:lnTo>
                    <a:cubicBezTo>
                      <a:pt x="5403" y="20610"/>
                      <a:pt x="5639" y="20935"/>
                      <a:pt x="6103" y="21203"/>
                    </a:cubicBezTo>
                    <a:cubicBezTo>
                      <a:pt x="6567" y="21471"/>
                      <a:pt x="7116" y="21600"/>
                      <a:pt x="7761" y="21600"/>
                    </a:cubicBezTo>
                    <a:cubicBezTo>
                      <a:pt x="8409" y="21600"/>
                      <a:pt x="8969" y="21471"/>
                      <a:pt x="9433" y="21203"/>
                    </a:cubicBezTo>
                    <a:cubicBezTo>
                      <a:pt x="9897" y="20935"/>
                      <a:pt x="10133" y="20610"/>
                      <a:pt x="10133" y="20236"/>
                    </a:cubicBezTo>
                    <a:lnTo>
                      <a:pt x="10133" y="14577"/>
                    </a:lnTo>
                    <a:lnTo>
                      <a:pt x="11480" y="14577"/>
                    </a:lnTo>
                    <a:lnTo>
                      <a:pt x="11480" y="20236"/>
                    </a:lnTo>
                    <a:cubicBezTo>
                      <a:pt x="11480" y="20610"/>
                      <a:pt x="11703" y="20935"/>
                      <a:pt x="12167" y="21203"/>
                    </a:cubicBezTo>
                    <a:cubicBezTo>
                      <a:pt x="12631" y="21471"/>
                      <a:pt x="13191" y="21600"/>
                      <a:pt x="13839" y="21600"/>
                    </a:cubicBezTo>
                    <a:cubicBezTo>
                      <a:pt x="14486" y="21600"/>
                      <a:pt x="15046" y="21471"/>
                      <a:pt x="15510" y="21203"/>
                    </a:cubicBezTo>
                    <a:cubicBezTo>
                      <a:pt x="15974" y="20934"/>
                      <a:pt x="16197" y="20610"/>
                      <a:pt x="16197" y="20236"/>
                    </a:cubicBezTo>
                    <a:lnTo>
                      <a:pt x="16197" y="9114"/>
                    </a:lnTo>
                    <a:lnTo>
                      <a:pt x="17544" y="9114"/>
                    </a:lnTo>
                    <a:lnTo>
                      <a:pt x="17544" y="13408"/>
                    </a:lnTo>
                    <a:cubicBezTo>
                      <a:pt x="17544" y="13733"/>
                      <a:pt x="17746" y="14005"/>
                      <a:pt x="18140" y="14233"/>
                    </a:cubicBezTo>
                    <a:cubicBezTo>
                      <a:pt x="18533" y="14460"/>
                      <a:pt x="19016" y="14577"/>
                      <a:pt x="19579" y="14577"/>
                    </a:cubicBezTo>
                    <a:cubicBezTo>
                      <a:pt x="20141" y="14577"/>
                      <a:pt x="20611" y="14460"/>
                      <a:pt x="21004" y="14233"/>
                    </a:cubicBezTo>
                    <a:cubicBezTo>
                      <a:pt x="21397" y="14005"/>
                      <a:pt x="21600" y="13733"/>
                      <a:pt x="21600" y="13408"/>
                    </a:cubicBezTo>
                    <a:lnTo>
                      <a:pt x="21600" y="8334"/>
                    </a:lnTo>
                    <a:cubicBezTo>
                      <a:pt x="21600" y="7684"/>
                      <a:pt x="21208" y="7126"/>
                      <a:pt x="20421" y="6670"/>
                    </a:cubicBezTo>
                    <a:cubicBezTo>
                      <a:pt x="19634" y="6216"/>
                      <a:pt x="18668" y="5988"/>
                      <a:pt x="17544" y="5988"/>
                    </a:cubicBezTo>
                    <a:lnTo>
                      <a:pt x="4056" y="5988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346615" y="5424778"/>
              <a:ext cx="2908300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/>
              <a:r>
                <a:rPr lang="en-US" altLang="zh-CN" sz="1600" b="1" dirty="0">
                  <a:latin typeface="Calibri" panose="020F0502020204030204" pitchFamily="34" charset="0"/>
                  <a:ea typeface="等线" panose="02010600030101010101" charset="-122"/>
                </a:rPr>
                <a:t>Follow-up data after discharge</a:t>
              </a:r>
              <a:endParaRPr lang="en-US" altLang="zh-CN" sz="1600" b="1" dirty="0">
                <a:latin typeface="Calibri" panose="020F0502020204030204" pitchFamily="34" charset="0"/>
                <a:ea typeface="等线" panose="02010600030101010101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294677" y="1511757"/>
              <a:ext cx="730204" cy="730204"/>
              <a:chOff x="4282553" y="1511757"/>
              <a:chExt cx="730204" cy="730204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282553" y="1511757"/>
                <a:ext cx="730204" cy="730204"/>
              </a:xfrm>
              <a:prstGeom prst="ellipse">
                <a:avLst/>
              </a:prstGeom>
              <a:solidFill>
                <a:srgbClr val="6D00B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 fontScale="85000" lnSpcReduction="20000"/>
              </a:bodyPr>
              <a:lstStyle/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4515920" y="1649109"/>
                <a:ext cx="263470" cy="45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7" y="0"/>
                    </a:moveTo>
                    <a:cubicBezTo>
                      <a:pt x="9239" y="0"/>
                      <a:pt x="8126" y="269"/>
                      <a:pt x="7204" y="802"/>
                    </a:cubicBezTo>
                    <a:cubicBezTo>
                      <a:pt x="6284" y="1334"/>
                      <a:pt x="5831" y="1979"/>
                      <a:pt x="5831" y="2736"/>
                    </a:cubicBezTo>
                    <a:cubicBezTo>
                      <a:pt x="5831" y="3491"/>
                      <a:pt x="6284" y="4137"/>
                      <a:pt x="7204" y="4669"/>
                    </a:cubicBezTo>
                    <a:cubicBezTo>
                      <a:pt x="8126" y="5202"/>
                      <a:pt x="9241" y="5464"/>
                      <a:pt x="10547" y="5464"/>
                    </a:cubicBezTo>
                    <a:cubicBezTo>
                      <a:pt x="11854" y="5464"/>
                      <a:pt x="12969" y="5202"/>
                      <a:pt x="13890" y="4669"/>
                    </a:cubicBezTo>
                    <a:cubicBezTo>
                      <a:pt x="14810" y="4137"/>
                      <a:pt x="15277" y="3491"/>
                      <a:pt x="15277" y="2736"/>
                    </a:cubicBezTo>
                    <a:cubicBezTo>
                      <a:pt x="15277" y="1979"/>
                      <a:pt x="14810" y="1335"/>
                      <a:pt x="13890" y="802"/>
                    </a:cubicBezTo>
                    <a:cubicBezTo>
                      <a:pt x="12969" y="269"/>
                      <a:pt x="11854" y="0"/>
                      <a:pt x="10547" y="0"/>
                    </a:cubicBezTo>
                    <a:close/>
                    <a:moveTo>
                      <a:pt x="4056" y="5988"/>
                    </a:moveTo>
                    <a:cubicBezTo>
                      <a:pt x="2931" y="5988"/>
                      <a:pt x="1979" y="6215"/>
                      <a:pt x="1192" y="6670"/>
                    </a:cubicBezTo>
                    <a:cubicBezTo>
                      <a:pt x="406" y="7126"/>
                      <a:pt x="0" y="7684"/>
                      <a:pt x="0" y="8334"/>
                    </a:cubicBezTo>
                    <a:lnTo>
                      <a:pt x="0" y="13408"/>
                    </a:lnTo>
                    <a:cubicBezTo>
                      <a:pt x="0" y="13733"/>
                      <a:pt x="203" y="14005"/>
                      <a:pt x="596" y="14233"/>
                    </a:cubicBezTo>
                    <a:cubicBezTo>
                      <a:pt x="990" y="14460"/>
                      <a:pt x="1472" y="14577"/>
                      <a:pt x="2034" y="14577"/>
                    </a:cubicBezTo>
                    <a:cubicBezTo>
                      <a:pt x="2597" y="14577"/>
                      <a:pt x="3065" y="14460"/>
                      <a:pt x="3460" y="14233"/>
                    </a:cubicBezTo>
                    <a:cubicBezTo>
                      <a:pt x="3853" y="14005"/>
                      <a:pt x="4056" y="13733"/>
                      <a:pt x="4056" y="13408"/>
                    </a:cubicBezTo>
                    <a:lnTo>
                      <a:pt x="4056" y="9114"/>
                    </a:lnTo>
                    <a:lnTo>
                      <a:pt x="5403" y="9114"/>
                    </a:lnTo>
                    <a:lnTo>
                      <a:pt x="5403" y="20236"/>
                    </a:lnTo>
                    <a:cubicBezTo>
                      <a:pt x="5403" y="20610"/>
                      <a:pt x="5639" y="20935"/>
                      <a:pt x="6103" y="21203"/>
                    </a:cubicBezTo>
                    <a:cubicBezTo>
                      <a:pt x="6567" y="21471"/>
                      <a:pt x="7116" y="21600"/>
                      <a:pt x="7761" y="21600"/>
                    </a:cubicBezTo>
                    <a:cubicBezTo>
                      <a:pt x="8409" y="21600"/>
                      <a:pt x="8969" y="21471"/>
                      <a:pt x="9433" y="21203"/>
                    </a:cubicBezTo>
                    <a:cubicBezTo>
                      <a:pt x="9897" y="20935"/>
                      <a:pt x="10133" y="20610"/>
                      <a:pt x="10133" y="20236"/>
                    </a:cubicBezTo>
                    <a:lnTo>
                      <a:pt x="10133" y="14577"/>
                    </a:lnTo>
                    <a:lnTo>
                      <a:pt x="11480" y="14577"/>
                    </a:lnTo>
                    <a:lnTo>
                      <a:pt x="11480" y="20236"/>
                    </a:lnTo>
                    <a:cubicBezTo>
                      <a:pt x="11480" y="20610"/>
                      <a:pt x="11703" y="20935"/>
                      <a:pt x="12167" y="21203"/>
                    </a:cubicBezTo>
                    <a:cubicBezTo>
                      <a:pt x="12631" y="21471"/>
                      <a:pt x="13191" y="21600"/>
                      <a:pt x="13839" y="21600"/>
                    </a:cubicBezTo>
                    <a:cubicBezTo>
                      <a:pt x="14486" y="21600"/>
                      <a:pt x="15046" y="21471"/>
                      <a:pt x="15510" y="21203"/>
                    </a:cubicBezTo>
                    <a:cubicBezTo>
                      <a:pt x="15974" y="20934"/>
                      <a:pt x="16197" y="20610"/>
                      <a:pt x="16197" y="20236"/>
                    </a:cubicBezTo>
                    <a:lnTo>
                      <a:pt x="16197" y="9114"/>
                    </a:lnTo>
                    <a:lnTo>
                      <a:pt x="17544" y="9114"/>
                    </a:lnTo>
                    <a:lnTo>
                      <a:pt x="17544" y="13408"/>
                    </a:lnTo>
                    <a:cubicBezTo>
                      <a:pt x="17544" y="13733"/>
                      <a:pt x="17746" y="14005"/>
                      <a:pt x="18140" y="14233"/>
                    </a:cubicBezTo>
                    <a:cubicBezTo>
                      <a:pt x="18533" y="14460"/>
                      <a:pt x="19016" y="14577"/>
                      <a:pt x="19579" y="14577"/>
                    </a:cubicBezTo>
                    <a:cubicBezTo>
                      <a:pt x="20141" y="14577"/>
                      <a:pt x="20611" y="14460"/>
                      <a:pt x="21004" y="14233"/>
                    </a:cubicBezTo>
                    <a:cubicBezTo>
                      <a:pt x="21397" y="14005"/>
                      <a:pt x="21600" y="13733"/>
                      <a:pt x="21600" y="13408"/>
                    </a:cubicBezTo>
                    <a:lnTo>
                      <a:pt x="21600" y="8334"/>
                    </a:lnTo>
                    <a:cubicBezTo>
                      <a:pt x="21600" y="7684"/>
                      <a:pt x="21208" y="7126"/>
                      <a:pt x="20421" y="6670"/>
                    </a:cubicBezTo>
                    <a:cubicBezTo>
                      <a:pt x="19634" y="6216"/>
                      <a:pt x="18668" y="5988"/>
                      <a:pt x="17544" y="5988"/>
                    </a:cubicBezTo>
                    <a:lnTo>
                      <a:pt x="4056" y="5988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 dirty="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294677" y="5015071"/>
              <a:ext cx="730204" cy="730204"/>
              <a:chOff x="4282553" y="1511757"/>
              <a:chExt cx="730204" cy="730204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282553" y="1511757"/>
                <a:ext cx="730204" cy="730204"/>
              </a:xfrm>
              <a:prstGeom prst="ellipse">
                <a:avLst/>
              </a:prstGeom>
              <a:solidFill>
                <a:srgbClr val="6D00B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 fontScale="85000" lnSpcReduction="20000"/>
              </a:bodyPr>
              <a:lstStyle/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4515920" y="1649109"/>
                <a:ext cx="263470" cy="45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7" y="0"/>
                    </a:moveTo>
                    <a:cubicBezTo>
                      <a:pt x="9239" y="0"/>
                      <a:pt x="8126" y="269"/>
                      <a:pt x="7204" y="802"/>
                    </a:cubicBezTo>
                    <a:cubicBezTo>
                      <a:pt x="6284" y="1334"/>
                      <a:pt x="5831" y="1979"/>
                      <a:pt x="5831" y="2736"/>
                    </a:cubicBezTo>
                    <a:cubicBezTo>
                      <a:pt x="5831" y="3491"/>
                      <a:pt x="6284" y="4137"/>
                      <a:pt x="7204" y="4669"/>
                    </a:cubicBezTo>
                    <a:cubicBezTo>
                      <a:pt x="8126" y="5202"/>
                      <a:pt x="9241" y="5464"/>
                      <a:pt x="10547" y="5464"/>
                    </a:cubicBezTo>
                    <a:cubicBezTo>
                      <a:pt x="11854" y="5464"/>
                      <a:pt x="12969" y="5202"/>
                      <a:pt x="13890" y="4669"/>
                    </a:cubicBezTo>
                    <a:cubicBezTo>
                      <a:pt x="14810" y="4137"/>
                      <a:pt x="15277" y="3491"/>
                      <a:pt x="15277" y="2736"/>
                    </a:cubicBezTo>
                    <a:cubicBezTo>
                      <a:pt x="15277" y="1979"/>
                      <a:pt x="14810" y="1335"/>
                      <a:pt x="13890" y="802"/>
                    </a:cubicBezTo>
                    <a:cubicBezTo>
                      <a:pt x="12969" y="269"/>
                      <a:pt x="11854" y="0"/>
                      <a:pt x="10547" y="0"/>
                    </a:cubicBezTo>
                    <a:close/>
                    <a:moveTo>
                      <a:pt x="4056" y="5988"/>
                    </a:moveTo>
                    <a:cubicBezTo>
                      <a:pt x="2931" y="5988"/>
                      <a:pt x="1979" y="6215"/>
                      <a:pt x="1192" y="6670"/>
                    </a:cubicBezTo>
                    <a:cubicBezTo>
                      <a:pt x="406" y="7126"/>
                      <a:pt x="0" y="7684"/>
                      <a:pt x="0" y="8334"/>
                    </a:cubicBezTo>
                    <a:lnTo>
                      <a:pt x="0" y="13408"/>
                    </a:lnTo>
                    <a:cubicBezTo>
                      <a:pt x="0" y="13733"/>
                      <a:pt x="203" y="14005"/>
                      <a:pt x="596" y="14233"/>
                    </a:cubicBezTo>
                    <a:cubicBezTo>
                      <a:pt x="990" y="14460"/>
                      <a:pt x="1472" y="14577"/>
                      <a:pt x="2034" y="14577"/>
                    </a:cubicBezTo>
                    <a:cubicBezTo>
                      <a:pt x="2597" y="14577"/>
                      <a:pt x="3065" y="14460"/>
                      <a:pt x="3460" y="14233"/>
                    </a:cubicBezTo>
                    <a:cubicBezTo>
                      <a:pt x="3853" y="14005"/>
                      <a:pt x="4056" y="13733"/>
                      <a:pt x="4056" y="13408"/>
                    </a:cubicBezTo>
                    <a:lnTo>
                      <a:pt x="4056" y="9114"/>
                    </a:lnTo>
                    <a:lnTo>
                      <a:pt x="5403" y="9114"/>
                    </a:lnTo>
                    <a:lnTo>
                      <a:pt x="5403" y="20236"/>
                    </a:lnTo>
                    <a:cubicBezTo>
                      <a:pt x="5403" y="20610"/>
                      <a:pt x="5639" y="20935"/>
                      <a:pt x="6103" y="21203"/>
                    </a:cubicBezTo>
                    <a:cubicBezTo>
                      <a:pt x="6567" y="21471"/>
                      <a:pt x="7116" y="21600"/>
                      <a:pt x="7761" y="21600"/>
                    </a:cubicBezTo>
                    <a:cubicBezTo>
                      <a:pt x="8409" y="21600"/>
                      <a:pt x="8969" y="21471"/>
                      <a:pt x="9433" y="21203"/>
                    </a:cubicBezTo>
                    <a:cubicBezTo>
                      <a:pt x="9897" y="20935"/>
                      <a:pt x="10133" y="20610"/>
                      <a:pt x="10133" y="20236"/>
                    </a:cubicBezTo>
                    <a:lnTo>
                      <a:pt x="10133" y="14577"/>
                    </a:lnTo>
                    <a:lnTo>
                      <a:pt x="11480" y="14577"/>
                    </a:lnTo>
                    <a:lnTo>
                      <a:pt x="11480" y="20236"/>
                    </a:lnTo>
                    <a:cubicBezTo>
                      <a:pt x="11480" y="20610"/>
                      <a:pt x="11703" y="20935"/>
                      <a:pt x="12167" y="21203"/>
                    </a:cubicBezTo>
                    <a:cubicBezTo>
                      <a:pt x="12631" y="21471"/>
                      <a:pt x="13191" y="21600"/>
                      <a:pt x="13839" y="21600"/>
                    </a:cubicBezTo>
                    <a:cubicBezTo>
                      <a:pt x="14486" y="21600"/>
                      <a:pt x="15046" y="21471"/>
                      <a:pt x="15510" y="21203"/>
                    </a:cubicBezTo>
                    <a:cubicBezTo>
                      <a:pt x="15974" y="20934"/>
                      <a:pt x="16197" y="20610"/>
                      <a:pt x="16197" y="20236"/>
                    </a:cubicBezTo>
                    <a:lnTo>
                      <a:pt x="16197" y="9114"/>
                    </a:lnTo>
                    <a:lnTo>
                      <a:pt x="17544" y="9114"/>
                    </a:lnTo>
                    <a:lnTo>
                      <a:pt x="17544" y="13408"/>
                    </a:lnTo>
                    <a:cubicBezTo>
                      <a:pt x="17544" y="13733"/>
                      <a:pt x="17746" y="14005"/>
                      <a:pt x="18140" y="14233"/>
                    </a:cubicBezTo>
                    <a:cubicBezTo>
                      <a:pt x="18533" y="14460"/>
                      <a:pt x="19016" y="14577"/>
                      <a:pt x="19579" y="14577"/>
                    </a:cubicBezTo>
                    <a:cubicBezTo>
                      <a:pt x="20141" y="14577"/>
                      <a:pt x="20611" y="14460"/>
                      <a:pt x="21004" y="14233"/>
                    </a:cubicBezTo>
                    <a:cubicBezTo>
                      <a:pt x="21397" y="14005"/>
                      <a:pt x="21600" y="13733"/>
                      <a:pt x="21600" y="13408"/>
                    </a:cubicBezTo>
                    <a:lnTo>
                      <a:pt x="21600" y="8334"/>
                    </a:lnTo>
                    <a:cubicBezTo>
                      <a:pt x="21600" y="7684"/>
                      <a:pt x="21208" y="7126"/>
                      <a:pt x="20421" y="6670"/>
                    </a:cubicBezTo>
                    <a:cubicBezTo>
                      <a:pt x="19634" y="6216"/>
                      <a:pt x="18668" y="5988"/>
                      <a:pt x="17544" y="5988"/>
                    </a:cubicBezTo>
                    <a:lnTo>
                      <a:pt x="4056" y="5988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7957623" y="1202289"/>
              <a:ext cx="2908300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en-US" altLang="zh-CN" sz="1600" b="1" dirty="0">
                  <a:latin typeface="Calibri" panose="020F0502020204030204" pitchFamily="34" charset="0"/>
                  <a:ea typeface="等线" panose="02010600030101010101" charset="-122"/>
                </a:rPr>
                <a:t>Intraoperative</a:t>
              </a:r>
              <a:endParaRPr lang="en-US" altLang="zh-CN" sz="1600" b="1" dirty="0">
                <a:latin typeface="Calibri" panose="020F0502020204030204" pitchFamily="34" charset="0"/>
                <a:ea typeface="等线" panose="02010600030101010101" charset="-122"/>
              </a:endParaRPr>
            </a:p>
            <a:p>
              <a:pPr lvl="0"/>
              <a:r>
                <a:rPr lang="en-US" altLang="zh-CN" sz="1600" b="1" dirty="0">
                  <a:latin typeface="Calibri" panose="020F0502020204030204" pitchFamily="34" charset="0"/>
                  <a:ea typeface="等线" panose="02010600030101010101" charset="-122"/>
                </a:rPr>
                <a:t> data</a:t>
              </a:r>
              <a:endParaRPr lang="en-US" altLang="zh-CN" sz="1600" b="1" dirty="0">
                <a:latin typeface="Calibri" panose="020F0502020204030204" pitchFamily="34" charset="0"/>
                <a:ea typeface="等线" panose="02010600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053835" y="5424778"/>
              <a:ext cx="2908300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en-US" altLang="zh-CN" sz="1600" b="1" dirty="0">
                  <a:latin typeface="Calibri" panose="020F0502020204030204" pitchFamily="34" charset="0"/>
                  <a:ea typeface="等线" panose="02010600030101010101" charset="-122"/>
                </a:rPr>
                <a:t>Postoperative </a:t>
              </a:r>
              <a:endParaRPr lang="en-US" altLang="zh-CN" sz="1600" b="1" dirty="0">
                <a:latin typeface="Calibri" panose="020F0502020204030204" pitchFamily="34" charset="0"/>
                <a:ea typeface="等线" panose="02010600030101010101" charset="-122"/>
              </a:endParaRPr>
            </a:p>
            <a:p>
              <a:pPr lvl="0"/>
              <a:r>
                <a:rPr lang="en-US" altLang="zh-CN" sz="1600" b="1" dirty="0">
                  <a:latin typeface="Calibri" panose="020F0502020204030204" pitchFamily="34" charset="0"/>
                  <a:ea typeface="等线" panose="02010600030101010101" charset="-122"/>
                </a:rPr>
                <a:t>information</a:t>
              </a:r>
              <a:endParaRPr lang="en-US" altLang="zh-CN" sz="1600" b="1" dirty="0">
                <a:latin typeface="Calibri" panose="020F0502020204030204" pitchFamily="34" charset="0"/>
                <a:ea typeface="等线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820" y="36195"/>
            <a:ext cx="48393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Methods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191770" y="2049780"/>
            <a:ext cx="8582660" cy="4215130"/>
          </a:xfrm>
          <a:prstGeom prst="round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7b0a202020202262756c6c6574223a20227b5c2263617465676f727949645c223a31303032352c5c2274656d706c61746549645c223a32303233313439317d220a7d0a"/>
          <p:cNvSpPr txBox="1"/>
          <p:nvPr>
            <p:custDataLst>
              <p:tags r:id="rId3"/>
            </p:custDataLst>
          </p:nvPr>
        </p:nvSpPr>
        <p:spPr>
          <a:xfrm>
            <a:off x="528320" y="1989455"/>
            <a:ext cx="8114665" cy="4152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Blip>
                <a:blip r:embed="rId4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Categorical variables were expressed as counts and proportions, and continuous variables were reported as medians and interquartile ranges (IQR) because they showed a non-normal distribution.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Blip>
                <a:blip r:embed="rId4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 Chi-squared test or Fisher’s exact test were used to analyse categorical variables, and the Wilcoxon rank-sum test was employed for continuous variables to compare parameters between patient subgroups.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Blip>
                <a:blip r:embed="rId4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Univariable and multivariable analyses were conducted using logistic regression to evaluate predictors for various weight trajectories. Variables that were significant in univariable analyses were included in multivariable models.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Blip>
                <a:blip r:embed="rId4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Missing data were considered to be randomly lost.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Blip>
                <a:blip r:embed="rId4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All analyses were performed using SPSS software version 26.0 (IBM Corporation), with a two-tailed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&lt; 0.05 regarded as statistically significant. 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5"/>
            </p:custDataLst>
          </p:nvPr>
        </p:nvSpPr>
        <p:spPr>
          <a:xfrm>
            <a:off x="306070" y="1941830"/>
            <a:ext cx="8594090" cy="4383405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259080" y="1275080"/>
            <a:ext cx="3686175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Statistical Analysis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/>
          <a:srcRect l="12014" t="3500" r="4678"/>
          <a:stretch>
            <a:fillRect/>
          </a:stretch>
        </p:blipFill>
        <p:spPr>
          <a:xfrm>
            <a:off x="9034708" y="2715577"/>
            <a:ext cx="2965522" cy="25779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0415" y="15702"/>
            <a:ext cx="20339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cap="all" dirty="0">
                <a:solidFill>
                  <a:srgbClr val="6D00B6"/>
                </a:solidFill>
                <a:latin typeface="Impact" panose="020B080603090205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RESULTS</a:t>
            </a:r>
            <a:endParaRPr lang="en-US" altLang="zh-CN" sz="4400" b="1" u="sng" cap="all" dirty="0">
              <a:solidFill>
                <a:srgbClr val="6D00B6"/>
              </a:solidFill>
              <a:latin typeface="Impact" panose="020B080603090205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3681095" y="5718175"/>
            <a:ext cx="4222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1200" b="1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Fig. 1</a:t>
            </a:r>
            <a:r>
              <a:rPr lang="en-US" sz="1200" b="0">
                <a:solidFill>
                  <a:srgbClr val="00235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sample selection, response, wave non-response and timing of follow-ups at each stage</a:t>
            </a:r>
            <a:endParaRPr lang="en-US" altLang="en-US" sz="1200" b="0">
              <a:solidFill>
                <a:srgbClr val="00235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>
            <p:custDataLst>
              <p:tags r:id="rId3"/>
            </p:custDataLst>
          </p:nvPr>
        </p:nvSpPr>
        <p:spPr>
          <a:xfrm>
            <a:off x="259080" y="1109980"/>
            <a:ext cx="3686175" cy="454660"/>
          </a:xfrm>
          <a:prstGeom prst="roundRect">
            <a:avLst/>
          </a:prstGeom>
          <a:solidFill>
            <a:srgbClr val="6D00B6"/>
          </a:solidFill>
          <a:ln>
            <a:noFill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Sample Selection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4403725" y="1816100"/>
            <a:ext cx="2412000" cy="292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participants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n=252</a:t>
            </a:r>
            <a:endParaRPr kumimoji="0" lang="en-US" alt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6870699" y="1844040"/>
            <a:ext cx="2723353" cy="760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Excluded participants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n=22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Coexisting other malignancies (n=8)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Occurrence of metastasis (n=9)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not consent (n=5)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4391660" y="2322830"/>
            <a:ext cx="2412000" cy="292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Eligible participants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n=230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箭头连接符 15"/>
          <p:cNvCxnSpPr>
            <a:stCxn id="12" idx="2"/>
            <a:endCxn id="15" idx="0"/>
          </p:cNvCxnSpPr>
          <p:nvPr>
            <p:custDataLst>
              <p:tags r:id="rId7"/>
            </p:custDataLst>
          </p:nvPr>
        </p:nvCxnSpPr>
        <p:spPr>
          <a:xfrm flipH="1">
            <a:off x="5597787" y="2107896"/>
            <a:ext cx="0" cy="2146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8"/>
            </p:custDataLst>
          </p:nvPr>
        </p:nvCxnSpPr>
        <p:spPr>
          <a:xfrm>
            <a:off x="5611757" y="2211313"/>
            <a:ext cx="12600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410710" y="2828925"/>
            <a:ext cx="2412000" cy="292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Participation at baseline 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n=230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>
            <a:off x="1765852" y="3336380"/>
            <a:ext cx="1915200" cy="61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at baseline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(preoperation)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n=230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箭头连接符 21"/>
          <p:cNvCxnSpPr>
            <a:stCxn id="15" idx="2"/>
            <a:endCxn id="20" idx="0"/>
          </p:cNvCxnSpPr>
          <p:nvPr>
            <p:custDataLst>
              <p:tags r:id="rId11"/>
            </p:custDataLst>
          </p:nvPr>
        </p:nvCxnSpPr>
        <p:spPr>
          <a:xfrm>
            <a:off x="5597786" y="2615100"/>
            <a:ext cx="0" cy="21399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>
            <p:custDataLst>
              <p:tags r:id="rId12"/>
            </p:custDataLst>
          </p:nvPr>
        </p:nvSpPr>
        <p:spPr>
          <a:xfrm>
            <a:off x="1977943" y="4067493"/>
            <a:ext cx="1458684" cy="5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n=0</a:t>
            </a:r>
            <a:endParaRPr kumimoji="0" lang="zh-CN" alt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non-response to 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 data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n=0</a:t>
            </a:r>
            <a:endParaRPr kumimoji="0" lang="en-US" alt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3772535" y="3335655"/>
            <a:ext cx="1915200" cy="61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at 1</a:t>
            </a:r>
            <a:r>
              <a:rPr kumimoji="0" lang="en-US" altLang="zh-CN" sz="1200" b="1" i="0" u="none" strike="noStrike" kern="100" cap="none" spc="0" normalizeH="0" baseline="3000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wave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(1-month postoperation)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n=227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3960958" y="4048443"/>
            <a:ext cx="1458684" cy="5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n=3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non-response to weight 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n=0</a:t>
            </a:r>
            <a:endParaRPr kumimoji="0" lang="en-US" alt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15"/>
            </p:custDataLst>
          </p:nvPr>
        </p:nvSpPr>
        <p:spPr>
          <a:xfrm>
            <a:off x="5795382" y="3335745"/>
            <a:ext cx="1915200" cy="61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at 2</a:t>
            </a:r>
            <a:r>
              <a:rPr kumimoji="0" lang="en-US" altLang="zh-CN" sz="1200" b="1" i="0" u="none" strike="noStrike" kern="100" cap="none" spc="0" normalizeH="0" baseline="3000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wave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(3-month postoperation)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n=223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16"/>
            </p:custDataLst>
          </p:nvPr>
        </p:nvSpPr>
        <p:spPr>
          <a:xfrm>
            <a:off x="6023983" y="4048443"/>
            <a:ext cx="1458684" cy="5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n=4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non-response to weight 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n=0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17"/>
            </p:custDataLst>
          </p:nvPr>
        </p:nvSpPr>
        <p:spPr>
          <a:xfrm>
            <a:off x="8056311" y="4057333"/>
            <a:ext cx="1458684" cy="5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n=10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non-response to weight 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n=16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18"/>
            </p:custDataLst>
          </p:nvPr>
        </p:nvSpPr>
        <p:spPr>
          <a:xfrm>
            <a:off x="7813603" y="3331935"/>
            <a:ext cx="1915200" cy="61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at 3</a:t>
            </a:r>
            <a:r>
              <a:rPr kumimoji="0" lang="en-US" altLang="zh-CN" sz="1200" b="1" i="0" u="none" strike="noStrike" kern="100" cap="none" spc="0" normalizeH="0" baseline="3000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wave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(6-month postoperation)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n=197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9"/>
            </p:custDataLst>
          </p:nvPr>
        </p:nvSpPr>
        <p:spPr>
          <a:xfrm>
            <a:off x="2696210" y="4940935"/>
            <a:ext cx="2877185" cy="6388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Longitudinal sample with complete data (at least responses to baseline and 3</a:t>
            </a:r>
            <a:r>
              <a:rPr kumimoji="0" lang="en-US" altLang="zh-CN" sz="1200" b="1" i="0" u="none" strike="noStrike" kern="100" cap="none" spc="0" normalizeH="0" baseline="3000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en-US" sz="1200" b="1" i="0" u="none" strike="noStrike" kern="100" cap="none" spc="0" normalizeH="0" baseline="3000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wave data collections)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n=197</a:t>
            </a:r>
            <a:endParaRPr kumimoji="0" lang="en-US" alt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20"/>
            </p:custDataLst>
          </p:nvPr>
        </p:nvSpPr>
        <p:spPr>
          <a:xfrm>
            <a:off x="5742305" y="4932045"/>
            <a:ext cx="2876400" cy="63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Losses to follow-up (non-response to  baseline and 3</a:t>
            </a:r>
            <a:r>
              <a:rPr kumimoji="0" lang="en-US" sz="1200" b="1" i="0" u="none" strike="noStrike" kern="100" cap="none" spc="0" normalizeH="0" baseline="3000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wave data collections or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23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n=33</a:t>
            </a:r>
            <a:endParaRPr kumimoji="0" lang="en-US" altLang="en-US" sz="1200" b="0" i="0" u="none" strike="noStrike" kern="100" cap="none" spc="0" normalizeH="0" baseline="0" noProof="0" dirty="0">
              <a:ln>
                <a:noFill/>
              </a:ln>
              <a:solidFill>
                <a:srgbClr val="00235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连接符: 肘形 33"/>
          <p:cNvCxnSpPr>
            <a:stCxn id="20" idx="2"/>
            <a:endCxn id="30" idx="0"/>
          </p:cNvCxnSpPr>
          <p:nvPr>
            <p:custDataLst>
              <p:tags r:id="rId21"/>
            </p:custDataLst>
          </p:nvPr>
        </p:nvCxnSpPr>
        <p:spPr>
          <a:xfrm rot="5400000" flipV="1">
            <a:off x="7088505" y="1649095"/>
            <a:ext cx="210820" cy="315468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/>
          <p:cNvCxnSpPr>
            <a:stCxn id="20" idx="2"/>
            <a:endCxn id="21" idx="0"/>
          </p:cNvCxnSpPr>
          <p:nvPr>
            <p:custDataLst>
              <p:tags r:id="rId22"/>
            </p:custDataLst>
          </p:nvPr>
        </p:nvCxnSpPr>
        <p:spPr>
          <a:xfrm rot="5400000">
            <a:off x="4062413" y="1782128"/>
            <a:ext cx="215265" cy="289306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21" idx="2"/>
            <a:endCxn id="23" idx="0"/>
          </p:cNvCxnSpPr>
          <p:nvPr>
            <p:custDataLst>
              <p:tags r:id="rId23"/>
            </p:custDataLst>
          </p:nvPr>
        </p:nvCxnSpPr>
        <p:spPr>
          <a:xfrm flipH="1">
            <a:off x="2707920" y="3948158"/>
            <a:ext cx="0" cy="1193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endCxn id="24" idx="0"/>
          </p:cNvCxnSpPr>
          <p:nvPr>
            <p:custDataLst>
              <p:tags r:id="rId24"/>
            </p:custDataLst>
          </p:nvPr>
        </p:nvCxnSpPr>
        <p:spPr>
          <a:xfrm>
            <a:off x="4730296" y="3225982"/>
            <a:ext cx="9" cy="1097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25"/>
            </p:custDataLst>
          </p:nvPr>
        </p:nvCxnSpPr>
        <p:spPr>
          <a:xfrm>
            <a:off x="6806655" y="3225982"/>
            <a:ext cx="9" cy="1057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24" idx="2"/>
            <a:endCxn id="25" idx="0"/>
          </p:cNvCxnSpPr>
          <p:nvPr>
            <p:custDataLst>
              <p:tags r:id="rId26"/>
            </p:custDataLst>
          </p:nvPr>
        </p:nvCxnSpPr>
        <p:spPr>
          <a:xfrm flipH="1">
            <a:off x="4690935" y="3947523"/>
            <a:ext cx="0" cy="1009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26" idx="2"/>
            <a:endCxn id="27" idx="0"/>
          </p:cNvCxnSpPr>
          <p:nvPr>
            <p:custDataLst>
              <p:tags r:id="rId27"/>
            </p:custDataLst>
          </p:nvPr>
        </p:nvCxnSpPr>
        <p:spPr>
          <a:xfrm>
            <a:off x="6753325" y="3947523"/>
            <a:ext cx="635" cy="1009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30" idx="2"/>
            <a:endCxn id="29" idx="0"/>
          </p:cNvCxnSpPr>
          <p:nvPr>
            <p:custDataLst>
              <p:tags r:id="rId28"/>
            </p:custDataLst>
          </p:nvPr>
        </p:nvCxnSpPr>
        <p:spPr>
          <a:xfrm>
            <a:off x="8771546" y="3943713"/>
            <a:ext cx="0" cy="1136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肘形 56"/>
          <p:cNvCxnSpPr/>
          <p:nvPr>
            <p:custDataLst>
              <p:tags r:id="rId29"/>
            </p:custDataLst>
          </p:nvPr>
        </p:nvCxnSpPr>
        <p:spPr>
          <a:xfrm rot="16200000" flipH="1">
            <a:off x="5752197" y="1562968"/>
            <a:ext cx="2676" cy="6156000"/>
          </a:xfrm>
          <a:prstGeom prst="bentConnector3">
            <a:avLst>
              <a:gd name="adj1" fmla="val 457492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25" idx="2"/>
          </p:cNvCxnSpPr>
          <p:nvPr>
            <p:custDataLst>
              <p:tags r:id="rId30"/>
            </p:custDataLst>
          </p:nvPr>
        </p:nvCxnSpPr>
        <p:spPr>
          <a:xfrm flipH="1">
            <a:off x="4690926" y="4624661"/>
            <a:ext cx="9" cy="14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27" idx="2"/>
          </p:cNvCxnSpPr>
          <p:nvPr>
            <p:custDataLst>
              <p:tags r:id="rId31"/>
            </p:custDataLst>
          </p:nvPr>
        </p:nvCxnSpPr>
        <p:spPr>
          <a:xfrm flipH="1">
            <a:off x="6753950" y="4624661"/>
            <a:ext cx="10" cy="14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>
            <p:custDataLst>
              <p:tags r:id="rId32"/>
            </p:custDataLst>
          </p:nvPr>
        </p:nvCxnSpPr>
        <p:spPr>
          <a:xfrm>
            <a:off x="4135029" y="4777831"/>
            <a:ext cx="0" cy="1800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>
            <p:custDataLst>
              <p:tags r:id="rId33"/>
            </p:custDataLst>
          </p:nvPr>
        </p:nvCxnSpPr>
        <p:spPr>
          <a:xfrm>
            <a:off x="7193656" y="4765764"/>
            <a:ext cx="0" cy="1800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五角星 2"/>
          <p:cNvSpPr/>
          <p:nvPr>
            <p:custDataLst>
              <p:tags r:id="rId34"/>
            </p:custDataLst>
          </p:nvPr>
        </p:nvSpPr>
        <p:spPr>
          <a:xfrm>
            <a:off x="5419725" y="5288915"/>
            <a:ext cx="375920" cy="429260"/>
          </a:xfrm>
          <a:prstGeom prst="star5">
            <a:avLst/>
          </a:prstGeom>
          <a:solidFill>
            <a:srgbClr val="6D0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UNIT_TABLE_BEAUTIFY" val="smartTable{f82da40e-d03a-4093-8270-f5465ab65cd1}"/>
  <p:tag name="TABLE_RECT" val="34.1866*168.013*308.85*326"/>
  <p:tag name="TABLE_ONEKEY_SKIN_IDX" val="0"/>
  <p:tag name="TABLE_SKINIDX" val="-1"/>
  <p:tag name="TABLE_COLORIDX" val="l"/>
  <p:tag name="KSO_WM_BEAUTIFY_FLAG" val=""/>
</p:tagLst>
</file>

<file path=ppt/tags/tag134.xml><?xml version="1.0" encoding="utf-8"?>
<p:tagLst xmlns:p="http://schemas.openxmlformats.org/presentationml/2006/main">
  <p:tag name="KSO_WM_UNIT_TABLE_BEAUTIFY" val="smartTable{617f7ff3-94fe-4e88-8cc0-cb3364cc4a4e}"/>
  <p:tag name="TABLE_ENDDRAG_ORIGIN_RECT" val="274*147"/>
  <p:tag name="TABLE_ENDDRAG_RECT" val="363*221*274*147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UNIT_TABLE_BEAUTIFY" val="smartTable{ad9d6e8e-1366-4af9-89a2-fbcd77a07ff1}"/>
  <p:tag name="KSO_WM_BEAUTIFY_FLAG" val=""/>
</p:tagLst>
</file>

<file path=ppt/tags/tag157.xml><?xml version="1.0" encoding="utf-8"?>
<p:tagLst xmlns:p="http://schemas.openxmlformats.org/presentationml/2006/main">
  <p:tag name="KSO_WM_UNIT_TABLE_BEAUTIFY" val="smartTable{b8cafe73-a5cd-4be9-a69c-3c8732ff381e}"/>
  <p:tag name="KSO_WM_BEAUTIFY_FLAG" val=""/>
</p:tagLst>
</file>

<file path=ppt/tags/tag158.xml><?xml version="1.0" encoding="utf-8"?>
<p:tagLst xmlns:p="http://schemas.openxmlformats.org/presentationml/2006/main">
  <p:tag name="KSO_WM_UNIT_TABLE_BEAUTIFY" val="smartTable{e594d672-3255-494d-98d6-f1cc4df2bc0e}"/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UNIT_TABLE_BEAUTIFY" val="smartTable{ad9d6e8e-1366-4af9-89a2-fbcd77a07ff1}"/>
  <p:tag name="KSO_WM_BEAUTIFY_FLAG" val=""/>
</p:tagLst>
</file>

<file path=ppt/tags/tag168.xml><?xml version="1.0" encoding="utf-8"?>
<p:tagLst xmlns:p="http://schemas.openxmlformats.org/presentationml/2006/main">
  <p:tag name="KSO_WM_UNIT_TABLE_BEAUTIFY" val="smartTable{b8cafe73-a5cd-4be9-a69c-3c8732ff381e}"/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UNIT_TABLE_BEAUTIFY" val="smartTable{d3b79a84-1a12-4011-bcbc-2107d5481831}"/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PP_MARK_KEY" val="ae996166-6e0f-4d0c-9c20-ded4b67eefd3"/>
  <p:tag name="COMMONDATA" val="eyJoZGlkIjoiMDljZDE3MWZjNmRlN2M2NGM5OTQzM2U5ZDQ1Y2I2ODIifQ==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306,&quot;width&quot;:6458}"/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Calibri Light"/>
        <a:ea typeface="等线 Light"/>
        <a:cs typeface=""/>
      </a:majorFont>
      <a:minorFont>
        <a:latin typeface="Calibr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12735</Words>
  <Application>WPS 演示</Application>
  <PresentationFormat>宽屏</PresentationFormat>
  <Paragraphs>1237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Impact</vt:lpstr>
      <vt:lpstr>MiSans Medium</vt:lpstr>
      <vt:lpstr>Times New Roman</vt:lpstr>
      <vt:lpstr>等线</vt:lpstr>
      <vt:lpstr>Wingdings</vt:lpstr>
      <vt:lpstr>Calibri</vt:lpstr>
      <vt:lpstr>Arial Unicode MS</vt:lpstr>
      <vt:lpstr>Calibri Light</vt:lpstr>
      <vt:lpstr>等线 Light</vt:lpstr>
      <vt:lpstr>Snap ITC</vt:lpstr>
      <vt:lpstr>Stencil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Rudi -</dc:creator>
  <cp:lastModifiedBy>Lei Cui</cp:lastModifiedBy>
  <cp:revision>55</cp:revision>
  <dcterms:created xsi:type="dcterms:W3CDTF">2023-05-25T14:53:00Z</dcterms:created>
  <dcterms:modified xsi:type="dcterms:W3CDTF">2023-07-17T07:20:33Z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9B9352ED72434006944240841803744B_12</vt:lpwstr>
  </property>
  <property fmtid="{D5CDD505-2E9C-101B-9397-08002B2CF9AE}" pid="3" name="KSOProductBuildVer">
    <vt:lpwstr>2052-11.1.0.14309</vt:lpwstr>
  </property>
</Properties>
</file>