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5" r:id="rId2"/>
    <p:sldId id="281" r:id="rId3"/>
    <p:sldId id="291" r:id="rId4"/>
    <p:sldId id="292" r:id="rId5"/>
    <p:sldId id="293" r:id="rId6"/>
    <p:sldId id="294" r:id="rId7"/>
    <p:sldId id="295" r:id="rId8"/>
    <p:sldId id="297" r:id="rId9"/>
    <p:sldId id="296" r:id="rId10"/>
    <p:sldId id="298" r:id="rId11"/>
    <p:sldId id="299" r:id="rId12"/>
    <p:sldId id="300" r:id="rId13"/>
    <p:sldId id="302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990099"/>
    <a:srgbClr val="DF00F3"/>
    <a:srgbClr val="7F7F7F"/>
    <a:srgbClr val="F3A61A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85"/>
    <p:restoredTop sz="73102" autoAdjust="0"/>
  </p:normalViewPr>
  <p:slideViewPr>
    <p:cSldViewPr snapToGrid="0">
      <p:cViewPr varScale="1">
        <p:scale>
          <a:sx n="81" d="100"/>
          <a:sy n="81" d="100"/>
        </p:scale>
        <p:origin x="1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FCB2A-9F53-4545-BDCA-097675FC7DF7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03E7B-DC0B-468E-90E8-22D9CCE33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72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3E7B-DC0B-468E-90E8-22D9CCE33B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27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advantage of these systems is that they facilitate the continuous digital reporting of pain relief from a patient's perspective.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3E7B-DC0B-468E-90E8-22D9CCE33B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36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3E7B-DC0B-468E-90E8-22D9CCE33B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53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/>
              <a:t>The whole process management information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consists of three functional modules. PC in ward for the charge nurse to make discharge preparation, PC in pain clinic for the trained nurse to provide follow-up for discharged patients, and intelligent mobile terminal for the outpatients to record pain diary and online consultation.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3E7B-DC0B-468E-90E8-22D9CCE33B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5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3E7B-DC0B-468E-90E8-22D9CCE33B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38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3E7B-DC0B-468E-90E8-22D9CCE33B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61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3E7B-DC0B-468E-90E8-22D9CCE33B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96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19/07/2023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19/07/2023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19/07/2023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19/07/2023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19/07/2023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19/07/2023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19/07/2023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19/07/2023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19/07/2023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19/07/2023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8424-981B-462E-B38F-6BADD22923FC}" type="datetimeFigureOut">
              <a:rPr lang="en-ID" smtClean="0"/>
              <a:t>19/07/2023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B8424-981B-462E-B38F-6BADD22923FC}" type="datetimeFigureOut">
              <a:rPr lang="en-ID" smtClean="0"/>
              <a:t>19/07/2023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B9ED7-488F-4081-B649-AA5447542BBF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garment&#10;&#10;Description automatically generated with low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r="14129"/>
          <a:stretch>
            <a:fillRect/>
          </a:stretch>
        </p:blipFill>
        <p:spPr>
          <a:xfrm>
            <a:off x="0" y="5"/>
            <a:ext cx="12192000" cy="68579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1646568" cy="685799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0" y="-5"/>
            <a:ext cx="11117179" cy="685799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/>
          <p:cNvSpPr/>
          <p:nvPr/>
        </p:nvSpPr>
        <p:spPr>
          <a:xfrm>
            <a:off x="-1" y="5"/>
            <a:ext cx="10515601" cy="685799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 descr="A picture containing graphics, graphic design, font, cartoo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203707"/>
            <a:ext cx="2983832" cy="10604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6168189"/>
            <a:ext cx="12192001" cy="721895"/>
          </a:xfrm>
          <a:prstGeom prst="rect">
            <a:avLst/>
          </a:prstGeom>
          <a:gradFill flip="none" rotWithShape="1">
            <a:gsLst>
              <a:gs pos="0">
                <a:srgbClr val="FFFF00">
                  <a:alpha val="3400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/>
          <p:cNvSpPr/>
          <p:nvPr/>
        </p:nvSpPr>
        <p:spPr>
          <a:xfrm>
            <a:off x="184485" y="1264159"/>
            <a:ext cx="130744" cy="45831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/>
          <p:cNvSpPr txBox="1"/>
          <p:nvPr/>
        </p:nvSpPr>
        <p:spPr>
          <a:xfrm>
            <a:off x="534639" y="1353059"/>
            <a:ext cx="11101136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 of follow-up support based on an information system for outpatients with cancer pain on pain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relief，analgesic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adherence and constipation</a:t>
            </a:r>
            <a:endParaRPr lang="en-US" sz="4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814" y="4492582"/>
            <a:ext cx="1090581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zh-CN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zh-CN" sz="2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YANG, </a:t>
            </a:r>
            <a:r>
              <a:rPr lang="en-US" altLang="zh-CN" sz="2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Xiaoxiao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MA, </a:t>
            </a:r>
            <a:r>
              <a:rPr lang="en-US" altLang="zh-CN" sz="2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Shiyi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ZHANG, Jinxing SHAO, </a:t>
            </a:r>
            <a:r>
              <a:rPr lang="en-US" altLang="zh-CN" sz="2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LI, </a:t>
            </a:r>
            <a:r>
              <a:rPr lang="en-US" altLang="zh-CN" sz="2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Lihua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HAO,</a:t>
            </a:r>
          </a:p>
          <a:p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Hong ZHANG, </a:t>
            </a:r>
            <a:r>
              <a:rPr lang="en-US" altLang="zh-CN" sz="2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Fanxiu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HENG, </a:t>
            </a:r>
            <a:r>
              <a:rPr lang="en-US" altLang="zh-CN" sz="2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Yuhan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 </a:t>
            </a:r>
            <a:r>
              <a:rPr lang="en-ID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(Corresponding </a:t>
            </a:r>
            <a:r>
              <a:rPr lang="en-ID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author)</a:t>
            </a:r>
            <a:endParaRPr lang="en-US" altLang="zh-CN" sz="24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D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Peking University Cancer Hospital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&amp; Institute</a:t>
            </a:r>
            <a:endParaRPr lang="en-ID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3588" y="5360794"/>
            <a:ext cx="2280920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1862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altLang="zh-CN" sz="4400" b="1" u="sng" dirty="0">
                <a:solidFill>
                  <a:srgbClr val="7030A0"/>
                </a:solidFill>
              </a:rPr>
              <a:t>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191" y="1401803"/>
            <a:ext cx="1129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dirty="0">
                <a:solidFill>
                  <a:srgbClr val="403B3B"/>
                </a:solidFill>
                <a:effectLst/>
              </a:rPr>
              <a:t>- </a:t>
            </a:r>
            <a:r>
              <a:rPr lang="en-US" altLang="zh-CN" sz="2400" dirty="0"/>
              <a:t>The changes in treatment outcomes over time are illustrated in the Sankey chart</a:t>
            </a:r>
            <a:endParaRPr lang="en-US" sz="2400" b="0" i="0" u="none" strike="noStrike" dirty="0">
              <a:solidFill>
                <a:srgbClr val="403B3B"/>
              </a:solidFill>
              <a:effectLst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1835" y="2202180"/>
            <a:ext cx="10876280" cy="3721735"/>
            <a:chOff x="19050" y="0"/>
            <a:chExt cx="9884556" cy="237744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12700"/>
              <a:ext cx="3439160" cy="229298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858" y="0"/>
              <a:ext cx="3566160" cy="237744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901" y="49237"/>
              <a:ext cx="3481705" cy="2320925"/>
            </a:xfrm>
            <a:prstGeom prst="rect">
              <a:avLst/>
            </a:prstGeom>
          </p:spPr>
        </p:pic>
      </p:grpSp>
      <p:pic>
        <p:nvPicPr>
          <p:cNvPr id="11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75395" y="171450"/>
            <a:ext cx="2331720" cy="72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2634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Discussion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235" y="1140818"/>
            <a:ext cx="1099670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altLang="zh-CN" sz="2800" dirty="0" smtClean="0"/>
              <a:t>We </a:t>
            </a:r>
            <a:r>
              <a:rPr lang="en-US" altLang="zh-CN" sz="2800" dirty="0"/>
              <a:t>evaluated the efficacy of follow-up support based on information system on pain relief, compliance with treatment, and alleviating adverse drug-related side effects in </a:t>
            </a:r>
            <a:r>
              <a:rPr lang="en-US" altLang="zh-CN" sz="2800" dirty="0" smtClean="0"/>
              <a:t>cancer </a:t>
            </a:r>
            <a:r>
              <a:rPr lang="en-US" altLang="zh-CN" sz="2800" dirty="0"/>
              <a:t>patients following three cycles of remote follow-up support</a:t>
            </a:r>
            <a:r>
              <a:rPr lang="en-US" altLang="zh-CN" sz="2800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altLang="zh-CN" sz="2800" dirty="0"/>
              <a:t>Compared with the first follow-up cycle, the pain relief, analgesic adherence, and management of constipation improved considerably in the second follow-up cycle</a:t>
            </a:r>
            <a:r>
              <a:rPr lang="en-US" altLang="zh-CN" sz="2800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altLang="zh-CN" sz="2800" dirty="0" smtClean="0"/>
              <a:t>Some </a:t>
            </a:r>
            <a:r>
              <a:rPr lang="en-US" altLang="zh-CN" sz="2800" dirty="0"/>
              <a:t>patients with complete pain relief, good analgesic adherence, and no constipation after the first or second cycle reported incomplete pain relief, poor analgesic adherence, and constipation in the next follow-up cycle.</a:t>
            </a:r>
            <a:endParaRPr lang="en-US" sz="2800" b="0" i="0" u="none" strike="noStrike" dirty="0">
              <a:solidFill>
                <a:srgbClr val="403B3B"/>
              </a:solidFill>
              <a:effectLst/>
            </a:endParaRPr>
          </a:p>
        </p:txBody>
      </p:sp>
      <p:pic>
        <p:nvPicPr>
          <p:cNvPr id="11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2007" y="171450"/>
            <a:ext cx="2005108" cy="6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2634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Discussion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191" y="1401803"/>
            <a:ext cx="112998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altLang="zh-CN" sz="2400" dirty="0" smtClean="0"/>
              <a:t>The </a:t>
            </a:r>
            <a:r>
              <a:rPr lang="en-US" altLang="zh-CN" sz="2400" dirty="0">
                <a:solidFill>
                  <a:srgbClr val="990099"/>
                </a:solidFill>
              </a:rPr>
              <a:t>follow-up nurses </a:t>
            </a:r>
            <a:r>
              <a:rPr lang="en-US" altLang="zh-CN" sz="2400" dirty="0"/>
              <a:t>in our program have an important role in ensuring that the patients comply with the pain management treatment plan and in adapting the plan based on the patient's needs</a:t>
            </a:r>
            <a:r>
              <a:rPr lang="en-US" altLang="zh-CN" sz="2400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altLang="zh-CN" sz="2400" b="1" dirty="0" smtClean="0">
                <a:solidFill>
                  <a:srgbClr val="990099"/>
                </a:solidFill>
              </a:rPr>
              <a:t>Advantages</a:t>
            </a:r>
            <a:r>
              <a:rPr lang="en-US" altLang="zh-CN" sz="2400" dirty="0" smtClean="0"/>
              <a:t>: </a:t>
            </a:r>
          </a:p>
          <a:p>
            <a:pPr algn="just"/>
            <a:r>
              <a:rPr lang="en-US" altLang="zh-CN" sz="2400" dirty="0" smtClean="0"/>
              <a:t>     This </a:t>
            </a:r>
            <a:r>
              <a:rPr lang="en-US" altLang="zh-CN" sz="2400" dirty="0"/>
              <a:t>system allowed healthcare professionals to continuously adapt the pain management information according to the patient's current needs on an outpatient basis. </a:t>
            </a:r>
            <a:endParaRPr lang="en-US" altLang="zh-CN" sz="2400" dirty="0" smtClean="0"/>
          </a:p>
          <a:p>
            <a:pPr algn="just"/>
            <a:r>
              <a:rPr lang="en-US" altLang="zh-CN" sz="2400" dirty="0" smtClean="0"/>
              <a:t>      The </a:t>
            </a:r>
            <a:r>
              <a:rPr lang="en-US" altLang="zh-CN" sz="2400" dirty="0"/>
              <a:t>pain diary provided the nurses with longitudinal data, making it easier for the nurses to adapt the treatment for the </a:t>
            </a:r>
            <a:r>
              <a:rPr lang="en-US" altLang="zh-CN" sz="2400" dirty="0" smtClean="0"/>
              <a:t>patient.</a:t>
            </a:r>
          </a:p>
          <a:p>
            <a:pPr algn="just"/>
            <a:r>
              <a:rPr lang="en-US" altLang="zh-CN" sz="2400" dirty="0" smtClean="0"/>
              <a:t>       The </a:t>
            </a:r>
            <a:r>
              <a:rPr lang="en-US" altLang="zh-CN" sz="2400" dirty="0"/>
              <a:t>continuous and structured follow-up records based on the information system also provide important data that could be used for research purposes. </a:t>
            </a:r>
            <a:endParaRPr lang="zh-CN" altLang="zh-CN" sz="2400" dirty="0"/>
          </a:p>
          <a:p>
            <a:pPr marL="342900" indent="-342900" algn="just">
              <a:buFontTx/>
              <a:buChar char="-"/>
            </a:pPr>
            <a:endParaRPr lang="en-US" sz="2400" b="0" i="0" u="none" strike="noStrike" dirty="0">
              <a:solidFill>
                <a:srgbClr val="403B3B"/>
              </a:solidFill>
              <a:effectLst/>
            </a:endParaRPr>
          </a:p>
        </p:txBody>
      </p:sp>
      <p:pic>
        <p:nvPicPr>
          <p:cNvPr id="11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8447" y="186055"/>
            <a:ext cx="1948033" cy="61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191" y="1401803"/>
            <a:ext cx="107846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800" dirty="0" smtClean="0"/>
              <a:t>Cancer </a:t>
            </a:r>
            <a:r>
              <a:rPr lang="en-US" altLang="zh-CN" sz="2800" dirty="0"/>
              <a:t>outpatients with pain reported increasing pain relief, analgesic adherence during the follow-up support based on information system. </a:t>
            </a:r>
            <a:endParaRPr lang="en-US" altLang="zh-CN" sz="2800" dirty="0" smtClean="0"/>
          </a:p>
          <a:p>
            <a:pPr marL="342900" indent="-342900">
              <a:buFontTx/>
              <a:buChar char="-"/>
            </a:pPr>
            <a:r>
              <a:rPr lang="en-US" altLang="zh-CN" sz="2800" dirty="0" smtClean="0"/>
              <a:t>In </a:t>
            </a:r>
            <a:r>
              <a:rPr lang="en-US" altLang="zh-CN" sz="2800" dirty="0"/>
              <a:t>comparison with rates at first and third cycles, pain relief analgesic adherence were best second cycle during the follow-up support based on information system. </a:t>
            </a:r>
            <a:endParaRPr lang="en-US" altLang="zh-CN" sz="2800" dirty="0" smtClean="0"/>
          </a:p>
          <a:p>
            <a:pPr marL="342900" indent="-342900">
              <a:buFontTx/>
              <a:buChar char="-"/>
            </a:pPr>
            <a:r>
              <a:rPr lang="en-US" altLang="zh-CN" sz="2800" dirty="0" smtClean="0"/>
              <a:t>Changes </a:t>
            </a:r>
            <a:r>
              <a:rPr lang="en-US" altLang="zh-CN" sz="2800" dirty="0"/>
              <a:t>in pain intensity, analgesic adherence, and constipation were noted over time, </a:t>
            </a:r>
            <a:r>
              <a:rPr lang="en-US" altLang="zh-CN" sz="2800" b="1" dirty="0">
                <a:solidFill>
                  <a:srgbClr val="7030A0"/>
                </a:solidFill>
              </a:rPr>
              <a:t>highlighting the need for continuous follow-up</a:t>
            </a:r>
            <a:r>
              <a:rPr lang="en-US" altLang="zh-CN" sz="2800" b="1" dirty="0"/>
              <a:t> </a:t>
            </a:r>
            <a:r>
              <a:rPr lang="en-US" altLang="zh-CN" sz="2800" dirty="0"/>
              <a:t>to achieve prolonged pain relief in cancer patients after being discharged from the hospital. </a:t>
            </a:r>
            <a:endParaRPr lang="zh-CN" altLang="zh-CN" sz="2800" dirty="0"/>
          </a:p>
        </p:txBody>
      </p:sp>
      <p:pic>
        <p:nvPicPr>
          <p:cNvPr id="11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737" y="186055"/>
            <a:ext cx="1898797" cy="6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2749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939" y="1572552"/>
            <a:ext cx="1129987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000" dirty="0" smtClean="0"/>
              <a:t>International </a:t>
            </a:r>
            <a:r>
              <a:rPr lang="en-US" altLang="zh-CN" sz="2000" dirty="0"/>
              <a:t>Association for the Study of Pain. IASP terminology. Pain terms. Available at: https://www.iasp-pain.org/terminology?navItemNumber=576#Pain. Accessed 18 </a:t>
            </a:r>
            <a:r>
              <a:rPr lang="en-US" altLang="zh-CN" sz="2000" dirty="0" err="1"/>
              <a:t>Octo</a:t>
            </a:r>
            <a:r>
              <a:rPr lang="en-US" altLang="zh-CN" sz="2000" dirty="0"/>
              <a:t>, 2022</a:t>
            </a:r>
            <a:r>
              <a:rPr lang="en-US" altLang="zh-CN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altLang="zh-CN" sz="2000" dirty="0" smtClean="0"/>
              <a:t>van </a:t>
            </a:r>
            <a:r>
              <a:rPr lang="en-US" altLang="zh-CN" sz="2000" dirty="0"/>
              <a:t>den </a:t>
            </a:r>
            <a:r>
              <a:rPr lang="en-US" altLang="zh-CN" sz="2000" dirty="0" err="1"/>
              <a:t>Beuken</a:t>
            </a:r>
            <a:r>
              <a:rPr lang="en-US" altLang="zh-CN" sz="2000" dirty="0"/>
              <a:t>-van </a:t>
            </a:r>
            <a:r>
              <a:rPr lang="en-US" altLang="zh-CN" sz="2000" dirty="0" err="1"/>
              <a:t>Everdingen</a:t>
            </a:r>
            <a:r>
              <a:rPr lang="en-US" altLang="zh-CN" sz="2000" dirty="0"/>
              <a:t> MH, </a:t>
            </a:r>
            <a:r>
              <a:rPr lang="en-US" altLang="zh-CN" sz="2000" dirty="0" err="1"/>
              <a:t>Hochstenbach</a:t>
            </a:r>
            <a:r>
              <a:rPr lang="en-US" altLang="zh-CN" sz="2000" dirty="0"/>
              <a:t> LM, </a:t>
            </a:r>
            <a:r>
              <a:rPr lang="en-US" altLang="zh-CN" sz="2000" dirty="0" err="1"/>
              <a:t>Joosten</a:t>
            </a:r>
            <a:r>
              <a:rPr lang="en-US" altLang="zh-CN" sz="2000" dirty="0"/>
              <a:t> EA, </a:t>
            </a:r>
            <a:r>
              <a:rPr lang="en-US" altLang="zh-CN" sz="2000" dirty="0" err="1"/>
              <a:t>Tjan-Heijnen</a:t>
            </a:r>
            <a:r>
              <a:rPr lang="en-US" altLang="zh-CN" sz="2000" dirty="0"/>
              <a:t> VC, Janssen DJ (2016) Update on Prevalence of Pain in Patients With Cancer: Systematic Review and Meta-Analysis. J Pain Symptom Manage 51(6):1070-1090.e9. </a:t>
            </a:r>
            <a:endParaRPr lang="zh-CN" altLang="zh-CN" sz="2000" dirty="0"/>
          </a:p>
          <a:p>
            <a:pPr marL="342900" indent="-342900">
              <a:buFontTx/>
              <a:buChar char="-"/>
            </a:pPr>
            <a:r>
              <a:rPr lang="en-US" altLang="zh-CN" sz="2000" dirty="0" err="1" smtClean="0"/>
              <a:t>Evenepoel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M, </a:t>
            </a:r>
            <a:r>
              <a:rPr lang="en-US" altLang="zh-CN" sz="2000" dirty="0" err="1"/>
              <a:t>Haenen</a:t>
            </a:r>
            <a:r>
              <a:rPr lang="en-US" altLang="zh-CN" sz="2000" dirty="0"/>
              <a:t> V, De </a:t>
            </a:r>
            <a:r>
              <a:rPr lang="en-US" altLang="zh-CN" sz="2000" dirty="0" err="1"/>
              <a:t>Baerdemaecker</a:t>
            </a:r>
            <a:r>
              <a:rPr lang="en-US" altLang="zh-CN" sz="2000" dirty="0"/>
              <a:t> T, </a:t>
            </a:r>
            <a:r>
              <a:rPr lang="en-US" altLang="zh-CN" sz="2000" dirty="0" err="1"/>
              <a:t>Meeus</a:t>
            </a:r>
            <a:r>
              <a:rPr lang="en-US" altLang="zh-CN" sz="2000" dirty="0"/>
              <a:t> M, </a:t>
            </a:r>
            <a:r>
              <a:rPr lang="en-US" altLang="zh-CN" sz="2000" dirty="0" err="1"/>
              <a:t>Devoogdt</a:t>
            </a:r>
            <a:r>
              <a:rPr lang="en-US" altLang="zh-CN" sz="2000" dirty="0"/>
              <a:t> N, Dams L, Van </a:t>
            </a:r>
            <a:r>
              <a:rPr lang="en-US" altLang="zh-CN" sz="2000" dirty="0" err="1"/>
              <a:t>Dijck</a:t>
            </a:r>
            <a:r>
              <a:rPr lang="en-US" altLang="zh-CN" sz="2000" dirty="0"/>
              <a:t> S, Van der </a:t>
            </a:r>
            <a:r>
              <a:rPr lang="en-US" altLang="zh-CN" sz="2000" dirty="0" err="1"/>
              <a:t>Gucht</a:t>
            </a:r>
            <a:r>
              <a:rPr lang="en-US" altLang="zh-CN" sz="2000" dirty="0"/>
              <a:t> E, De </a:t>
            </a:r>
            <a:r>
              <a:rPr lang="en-US" altLang="zh-CN" sz="2000" dirty="0" err="1"/>
              <a:t>Groef</a:t>
            </a:r>
            <a:r>
              <a:rPr lang="en-US" altLang="zh-CN" sz="2000" dirty="0"/>
              <a:t> A (2022) Pain Prevalence During Cancer Treatment: A Systematic Review and Meta-Analysis. J Pain Symptom Manage 63(3):e317-e335. </a:t>
            </a:r>
            <a:endParaRPr lang="zh-CN" altLang="zh-CN" sz="2000" dirty="0"/>
          </a:p>
          <a:p>
            <a:pPr marL="342900" indent="-342900">
              <a:buFontTx/>
              <a:buChar char="-"/>
            </a:pPr>
            <a:r>
              <a:rPr lang="en-US" altLang="zh-CN" sz="2000" dirty="0" err="1"/>
              <a:t>Bruera</a:t>
            </a:r>
            <a:r>
              <a:rPr lang="en-US" altLang="zh-CN" sz="2000" dirty="0"/>
              <a:t> E, Kim HN (2003) Cancer pain. JAMA 12;290(18):2476-9. </a:t>
            </a:r>
            <a:endParaRPr lang="zh-CN" altLang="zh-CN" sz="2000" dirty="0"/>
          </a:p>
          <a:p>
            <a:pPr marL="342900" indent="-342900">
              <a:buFontTx/>
              <a:buChar char="-"/>
            </a:pPr>
            <a:r>
              <a:rPr lang="en-US" altLang="zh-CN" sz="2000" dirty="0" smtClean="0"/>
              <a:t>Sung </a:t>
            </a:r>
            <a:r>
              <a:rPr lang="en-US" altLang="zh-CN" sz="2000" dirty="0"/>
              <a:t>H, </a:t>
            </a:r>
            <a:r>
              <a:rPr lang="en-US" altLang="zh-CN" sz="2000" dirty="0" err="1"/>
              <a:t>Ferlay</a:t>
            </a:r>
            <a:r>
              <a:rPr lang="en-US" altLang="zh-CN" sz="2000" dirty="0"/>
              <a:t> J, Siegel RL, </a:t>
            </a:r>
            <a:r>
              <a:rPr lang="en-US" altLang="zh-CN" sz="2000" dirty="0" err="1"/>
              <a:t>Laversanne</a:t>
            </a:r>
            <a:r>
              <a:rPr lang="en-US" altLang="zh-CN" sz="2000" dirty="0"/>
              <a:t> M, </a:t>
            </a:r>
            <a:r>
              <a:rPr lang="en-US" altLang="zh-CN" sz="2000" dirty="0" err="1"/>
              <a:t>Soerjomataram</a:t>
            </a:r>
            <a:r>
              <a:rPr lang="en-US" altLang="zh-CN" sz="2000" dirty="0"/>
              <a:t> I, </a:t>
            </a:r>
            <a:r>
              <a:rPr lang="en-US" altLang="zh-CN" sz="2000" dirty="0" err="1"/>
              <a:t>Jemal</a:t>
            </a:r>
            <a:r>
              <a:rPr lang="en-US" altLang="zh-CN" sz="2000" dirty="0"/>
              <a:t> A, Bray F (2021) Global Cancer Statistics 2020: GLOBOCAN Estimates of Incidence and Mortality Worldwide for 36 Cancers in 185 Countries. CA Cancer J </a:t>
            </a:r>
            <a:r>
              <a:rPr lang="en-US" altLang="zh-CN" sz="2000" dirty="0" err="1"/>
              <a:t>Clin</a:t>
            </a:r>
            <a:r>
              <a:rPr lang="en-US" altLang="zh-CN" sz="2000" dirty="0"/>
              <a:t> 71(3):209-249. </a:t>
            </a:r>
            <a:endParaRPr lang="en-US" altLang="zh-CN" sz="2000" dirty="0" smtClean="0"/>
          </a:p>
          <a:p>
            <a:pPr marL="342900" indent="-342900">
              <a:buFontTx/>
              <a:buChar char="-"/>
            </a:pPr>
            <a:r>
              <a:rPr lang="en-US" altLang="zh-CN" sz="2000" dirty="0" smtClean="0"/>
              <a:t>……</a:t>
            </a:r>
            <a:endParaRPr lang="zh-CN" altLang="zh-CN" sz="2000" dirty="0"/>
          </a:p>
        </p:txBody>
      </p:sp>
      <p:pic>
        <p:nvPicPr>
          <p:cNvPr id="11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4216" y="186055"/>
            <a:ext cx="1896869" cy="61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0990" y="36022"/>
            <a:ext cx="3106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687" y="1706603"/>
            <a:ext cx="112998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rgbClr val="403B3B"/>
                </a:solidFill>
              </a:rPr>
              <a:t>Pain is a very common distressing symptom among cancer patients, and it is generally the result of tissue damage caused by the disease and/or cancer </a:t>
            </a:r>
            <a:r>
              <a:rPr lang="en-US" sz="2400" dirty="0" smtClean="0">
                <a:solidFill>
                  <a:srgbClr val="403B3B"/>
                </a:solidFill>
              </a:rPr>
              <a:t>treatment</a:t>
            </a:r>
          </a:p>
          <a:p>
            <a:pPr marL="342900" indent="-342900" algn="just">
              <a:buFontTx/>
              <a:buChar char="-"/>
            </a:pPr>
            <a:r>
              <a:rPr lang="en-US" altLang="zh-CN" sz="2400" dirty="0"/>
              <a:t>Cancer pain management needs to be extended beyond the hospital </a:t>
            </a:r>
            <a:r>
              <a:rPr lang="en-US" altLang="zh-CN" sz="2400" dirty="0" smtClean="0"/>
              <a:t>setting</a:t>
            </a:r>
          </a:p>
          <a:p>
            <a:pPr marL="342900" indent="-342900" algn="just">
              <a:buFontTx/>
              <a:buChar char="-"/>
            </a:pPr>
            <a:r>
              <a:rPr lang="en-US" altLang="zh-CN" sz="2400" dirty="0"/>
              <a:t>There are </a:t>
            </a:r>
            <a:r>
              <a:rPr lang="en-US" altLang="zh-CN" sz="2400" b="1" dirty="0"/>
              <a:t>a number of challenges </a:t>
            </a:r>
            <a:r>
              <a:rPr lang="en-US" altLang="zh-CN" sz="2400" dirty="0"/>
              <a:t>that have to be addressed for the provision of effective pain management medication outside the hospital </a:t>
            </a:r>
            <a:r>
              <a:rPr lang="en-US" altLang="zh-CN" sz="2400" dirty="0" smtClean="0"/>
              <a:t>setting</a:t>
            </a:r>
          </a:p>
          <a:p>
            <a:pPr marL="342900" indent="-342900" algn="just">
              <a:buFontTx/>
              <a:buChar char="-"/>
            </a:pPr>
            <a:r>
              <a:rPr lang="en-US" altLang="zh-CN" sz="2400" dirty="0"/>
              <a:t>The novel coronavirus disease 2019 (COVID-19) is an ongoing pandemic that has impacted the entire </a:t>
            </a:r>
            <a:r>
              <a:rPr lang="en-US" altLang="zh-CN" sz="2400" dirty="0" smtClean="0"/>
              <a:t>world</a:t>
            </a:r>
          </a:p>
          <a:p>
            <a:pPr marL="342900" indent="-342900" algn="just">
              <a:buFontTx/>
              <a:buChar char="-"/>
            </a:pPr>
            <a:r>
              <a:rPr lang="en-US" altLang="zh-CN" sz="2400" dirty="0"/>
              <a:t>In recent years, several web-based, and mobile-based model of follow-up support have been developed to facilitate pain management on an outpatient basis in China</a:t>
            </a:r>
            <a:endParaRPr lang="en-US" sz="2400" dirty="0"/>
          </a:p>
        </p:txBody>
      </p:sp>
      <p:pic>
        <p:nvPicPr>
          <p:cNvPr id="5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8440" y="214121"/>
            <a:ext cx="1795145" cy="5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2412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Objective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191" y="1693350"/>
            <a:ext cx="107979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>
                <a:solidFill>
                  <a:srgbClr val="403B3B"/>
                </a:solidFill>
              </a:rPr>
              <a:t>We </a:t>
            </a:r>
            <a:r>
              <a:rPr lang="en-US" sz="2400" dirty="0">
                <a:solidFill>
                  <a:srgbClr val="403B3B"/>
                </a:solidFill>
              </a:rPr>
              <a:t>developed and implemented a nurse-led follow-up information system to facilitate the pain management of cancer patients on an outpatient basis</a:t>
            </a:r>
            <a:endParaRPr lang="en-US" sz="2400" b="0" i="0" u="none" strike="noStrike" dirty="0">
              <a:solidFill>
                <a:srgbClr val="403B3B"/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5369" y="3024464"/>
            <a:ext cx="105875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7030A0"/>
                </a:solidFill>
              </a:rPr>
              <a:t>The purpose of </a:t>
            </a:r>
            <a:r>
              <a:rPr lang="en-US" altLang="zh-CN" sz="2800" dirty="0" smtClean="0">
                <a:solidFill>
                  <a:srgbClr val="7030A0"/>
                </a:solidFill>
              </a:rPr>
              <a:t>this study aimed </a:t>
            </a:r>
            <a:r>
              <a:rPr lang="en-US" altLang="zh-CN" sz="2800" dirty="0">
                <a:solidFill>
                  <a:srgbClr val="7030A0"/>
                </a:solidFill>
              </a:rPr>
              <a:t>to describe the symptoms that are a direct result of outpatients’ follow-up support based on an information system: pain relief, analgesic adherence and constipation experienced by cancer outpatients with pain. </a:t>
            </a:r>
            <a:endParaRPr lang="zh-CN" altLang="en-US" sz="2800" dirty="0">
              <a:solidFill>
                <a:srgbClr val="7030A0"/>
              </a:solidFill>
            </a:endParaRPr>
          </a:p>
        </p:txBody>
      </p:sp>
      <p:pic>
        <p:nvPicPr>
          <p:cNvPr id="6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440" y="214121"/>
            <a:ext cx="1795145" cy="5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2287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730" y="1275080"/>
            <a:ext cx="1106424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0" i="0" u="none" strike="noStrike" dirty="0" smtClean="0">
                <a:solidFill>
                  <a:srgbClr val="403B3B"/>
                </a:solidFill>
                <a:effectLst/>
              </a:rPr>
              <a:t>P</a:t>
            </a:r>
            <a:r>
              <a:rPr lang="en-US" altLang="zh-CN" sz="2400" b="0" i="0" u="none" strike="noStrike" dirty="0" smtClean="0">
                <a:solidFill>
                  <a:srgbClr val="403B3B"/>
                </a:solidFill>
                <a:effectLst/>
              </a:rPr>
              <a:t>articipants</a:t>
            </a:r>
          </a:p>
          <a:p>
            <a:pPr algn="just"/>
            <a:r>
              <a:rPr lang="en-US" sz="2400" dirty="0">
                <a:solidFill>
                  <a:srgbClr val="403B3B"/>
                </a:solidFill>
              </a:rPr>
              <a:t>     A cluster </a:t>
            </a:r>
            <a:r>
              <a:rPr lang="en-US" sz="2400" dirty="0" smtClean="0">
                <a:solidFill>
                  <a:srgbClr val="403B3B"/>
                </a:solidFill>
              </a:rPr>
              <a:t>sampling of patients </a:t>
            </a:r>
            <a:r>
              <a:rPr lang="en-US" sz="2400" dirty="0">
                <a:solidFill>
                  <a:srgbClr val="403B3B"/>
                </a:solidFill>
              </a:rPr>
              <a:t>enrolled in the study received at least three follow-up cycles between 1 July 2020 and 31 March </a:t>
            </a:r>
            <a:r>
              <a:rPr lang="en-US" sz="2400" dirty="0" smtClean="0">
                <a:solidFill>
                  <a:srgbClr val="403B3B"/>
                </a:solidFill>
              </a:rPr>
              <a:t>2022</a:t>
            </a:r>
          </a:p>
          <a:p>
            <a:pPr algn="just"/>
            <a:r>
              <a:rPr lang="en-US" altLang="zh-CN" sz="2400" dirty="0" smtClean="0">
                <a:solidFill>
                  <a:srgbClr val="403B3B"/>
                </a:solidFill>
              </a:rPr>
              <a:t>     The </a:t>
            </a:r>
            <a:r>
              <a:rPr lang="en-US" altLang="zh-CN" sz="2400" dirty="0">
                <a:solidFill>
                  <a:srgbClr val="403B3B"/>
                </a:solidFill>
              </a:rPr>
              <a:t>inclusion and exclusion criteria </a:t>
            </a:r>
            <a:endParaRPr lang="en-US" altLang="zh-CN" sz="2400" dirty="0" smtClean="0">
              <a:solidFill>
                <a:srgbClr val="403B3B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96393" y="3112049"/>
            <a:ext cx="5412735" cy="2533377"/>
            <a:chOff x="786449" y="3832267"/>
            <a:chExt cx="3889779" cy="4502468"/>
          </a:xfrm>
          <a:solidFill>
            <a:srgbClr val="F3A61A"/>
          </a:solidFill>
        </p:grpSpPr>
        <p:sp>
          <p:nvSpPr>
            <p:cNvPr id="6" name="圆角矩形 5"/>
            <p:cNvSpPr/>
            <p:nvPr/>
          </p:nvSpPr>
          <p:spPr>
            <a:xfrm>
              <a:off x="786449" y="3832267"/>
              <a:ext cx="3889779" cy="4502468"/>
            </a:xfrm>
            <a:prstGeom prst="roundRect">
              <a:avLst/>
            </a:prstGeom>
            <a:grpFill/>
            <a:ln w="12700" cmpd="sng">
              <a:solidFill>
                <a:schemeClr val="accent1"/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85295" y="4518285"/>
              <a:ext cx="3790724" cy="2978650"/>
            </a:xfrm>
            <a:prstGeom prst="rect">
              <a:avLst/>
            </a:prstGeom>
            <a:noFill/>
            <a:ln w="12700" cmpd="sng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marL="342900" indent="-342900">
                <a:buClr>
                  <a:srgbClr val="7030A0"/>
                </a:buClr>
                <a:buSzPct val="60000"/>
                <a:buFont typeface="Wingdings" panose="05000000000000000000" pitchFamily="2" charset="2"/>
                <a:buChar char="l"/>
              </a:pPr>
              <a:r>
                <a:rPr lang="en-US" altLang="zh-CN" sz="2400" dirty="0" smtClean="0">
                  <a:solidFill>
                    <a:prstClr val="black"/>
                  </a:solidFill>
                  <a:ea typeface="黑体" panose="02010609060101010101" pitchFamily="49" charset="-122"/>
                </a:rPr>
                <a:t>cancer diagnosis</a:t>
              </a:r>
            </a:p>
            <a:p>
              <a:pPr marL="342900" indent="-342900">
                <a:buClr>
                  <a:srgbClr val="7030A0"/>
                </a:buClr>
                <a:buSzPct val="60000"/>
                <a:buFont typeface="Wingdings" panose="05000000000000000000" pitchFamily="2" charset="2"/>
                <a:buChar char="l"/>
              </a:pPr>
              <a:r>
                <a:rPr lang="en-US" altLang="zh-CN" sz="2400" dirty="0" smtClean="0">
                  <a:solidFill>
                    <a:prstClr val="black"/>
                  </a:solidFill>
                  <a:ea typeface="黑体" panose="02010609060101010101" pitchFamily="49" charset="-122"/>
                </a:rPr>
                <a:t>discharged </a:t>
              </a:r>
              <a:r>
                <a:rPr lang="en-US" altLang="zh-CN" sz="2400" dirty="0">
                  <a:solidFill>
                    <a:prstClr val="black"/>
                  </a:solidFill>
                  <a:ea typeface="黑体" panose="02010609060101010101" pitchFamily="49" charset="-122"/>
                </a:rPr>
                <a:t>from </a:t>
              </a:r>
              <a:r>
                <a:rPr lang="en-US" altLang="zh-CN" sz="2400" dirty="0" smtClean="0">
                  <a:solidFill>
                    <a:prstClr val="black"/>
                  </a:solidFill>
                  <a:ea typeface="黑体" panose="02010609060101010101" pitchFamily="49" charset="-122"/>
                </a:rPr>
                <a:t>the </a:t>
              </a:r>
              <a:r>
                <a:rPr lang="en-US" altLang="zh-CN" sz="2400" dirty="0">
                  <a:solidFill>
                    <a:prstClr val="black"/>
                  </a:solidFill>
                  <a:ea typeface="黑体" panose="02010609060101010101" pitchFamily="49" charset="-122"/>
                </a:rPr>
                <a:t>cancer hospital </a:t>
              </a:r>
              <a:r>
                <a:rPr lang="en-US" altLang="zh-CN" sz="2400" dirty="0" smtClean="0">
                  <a:solidFill>
                    <a:prstClr val="black"/>
                  </a:solidFill>
                  <a:ea typeface="黑体" panose="02010609060101010101" pitchFamily="49" charset="-122"/>
                </a:rPr>
                <a:t>required </a:t>
              </a:r>
              <a:r>
                <a:rPr lang="en-US" altLang="zh-CN" sz="2400" dirty="0">
                  <a:solidFill>
                    <a:prstClr val="black"/>
                  </a:solidFill>
                  <a:ea typeface="黑体" panose="02010609060101010101" pitchFamily="49" charset="-122"/>
                </a:rPr>
                <a:t>opioid treatment for pain management </a:t>
              </a:r>
              <a:endParaRPr lang="en-US" altLang="zh-CN" sz="2400" dirty="0" smtClean="0">
                <a:solidFill>
                  <a:prstClr val="black"/>
                </a:solidFill>
                <a:ea typeface="黑体" panose="02010609060101010101" pitchFamily="49" charset="-122"/>
              </a:endParaRPr>
            </a:p>
            <a:p>
              <a:pPr marL="342900" indent="-342900">
                <a:buClr>
                  <a:srgbClr val="7030A0"/>
                </a:buClr>
                <a:buSzPct val="60000"/>
                <a:buFont typeface="Wingdings" panose="05000000000000000000" pitchFamily="2" charset="2"/>
                <a:buChar char="l"/>
              </a:pPr>
              <a:r>
                <a:rPr lang="en-US" altLang="zh-CN" sz="2400" dirty="0" smtClean="0">
                  <a:solidFill>
                    <a:prstClr val="black"/>
                  </a:solidFill>
                  <a:ea typeface="黑体" panose="02010609060101010101" pitchFamily="49" charset="-122"/>
                </a:rPr>
                <a:t>consented </a:t>
              </a:r>
              <a:r>
                <a:rPr lang="en-US" altLang="zh-CN" sz="2400" dirty="0">
                  <a:solidFill>
                    <a:prstClr val="black"/>
                  </a:solidFill>
                  <a:ea typeface="黑体" panose="02010609060101010101" pitchFamily="49" charset="-122"/>
                </a:rPr>
                <a:t>to participate in this study</a:t>
              </a:r>
              <a:endParaRPr lang="zh-CN" altLang="en-US" sz="2400" dirty="0">
                <a:solidFill>
                  <a:prstClr val="black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85350" y="3027640"/>
            <a:ext cx="5212586" cy="2617786"/>
            <a:chOff x="1046627" y="3763515"/>
            <a:chExt cx="3467606" cy="2387271"/>
          </a:xfrm>
        </p:grpSpPr>
        <p:sp>
          <p:nvSpPr>
            <p:cNvPr id="9" name="圆角矩形 8"/>
            <p:cNvSpPr/>
            <p:nvPr/>
          </p:nvSpPr>
          <p:spPr>
            <a:xfrm>
              <a:off x="1046627" y="3763515"/>
              <a:ext cx="3391040" cy="2387271"/>
            </a:xfrm>
            <a:prstGeom prst="roundRect">
              <a:avLst/>
            </a:prstGeom>
            <a:solidFill>
              <a:srgbClr val="7F7F7F"/>
            </a:solidFill>
            <a:ln w="12700" cmpd="sng">
              <a:solidFill>
                <a:schemeClr val="accent1"/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95201" y="3912953"/>
              <a:ext cx="3319032" cy="2166027"/>
            </a:xfrm>
            <a:prstGeom prst="rect">
              <a:avLst/>
            </a:prstGeom>
            <a:ln w="12700" cmpd="sng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a typeface="黑体" panose="02010609060101010101" pitchFamily="49" charset="-122"/>
                </a:rPr>
                <a:t>The patients with acute pain such as those caused by surgery , patients or caregivers who could not master the use of this follow-up information system after guidance should be excluded. </a:t>
              </a:r>
              <a:endPara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237621" y="5832154"/>
            <a:ext cx="679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size</a:t>
            </a:r>
            <a:r>
              <a:rPr lang="en-US" altLang="zh-CN" sz="2400" dirty="0" smtClean="0">
                <a:solidFill>
                  <a:srgbClr val="7030A0"/>
                </a:solidFill>
              </a:rPr>
              <a:t>: GPower3.1 , </a:t>
            </a:r>
            <a:r>
              <a:rPr lang="en-US" altLang="zh-CN" sz="2400" dirty="0">
                <a:solidFill>
                  <a:srgbClr val="7030A0"/>
                </a:solidFill>
              </a:rPr>
              <a:t>required sample </a:t>
            </a:r>
            <a:r>
              <a:rPr lang="en-US" altLang="zh-CN" sz="2400" dirty="0" smtClean="0">
                <a:solidFill>
                  <a:srgbClr val="7030A0"/>
                </a:solidFill>
              </a:rPr>
              <a:t>size n=198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pic>
        <p:nvPicPr>
          <p:cNvPr id="11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7518" y="186055"/>
            <a:ext cx="1998652" cy="61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2287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altLang="zh-CN" sz="4400" b="1" u="sng" dirty="0">
                <a:solidFill>
                  <a:srgbClr val="7030A0"/>
                </a:solidFill>
              </a:rPr>
              <a:t>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190" y="1401803"/>
            <a:ext cx="38802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b="1" dirty="0" smtClean="0"/>
              <a:t>Intervention</a:t>
            </a:r>
          </a:p>
          <a:p>
            <a:pPr marL="342900" indent="-342900">
              <a:buFontTx/>
              <a:buChar char="-"/>
            </a:pPr>
            <a:r>
              <a:rPr lang="en-US" altLang="zh-CN" sz="2400" dirty="0" smtClean="0"/>
              <a:t>Developed </a:t>
            </a:r>
            <a:r>
              <a:rPr lang="en-US" altLang="zh-CN" sz="2400" dirty="0"/>
              <a:t>an information system for the whole process management of cancer patients with pain</a:t>
            </a:r>
            <a:endParaRPr lang="en-US" sz="2400" b="0" i="0" u="none" strike="noStrike" dirty="0">
              <a:solidFill>
                <a:srgbClr val="403B3B"/>
              </a:solidFill>
              <a:effectLst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85" y="1271905"/>
            <a:ext cx="7136130" cy="4645660"/>
          </a:xfrm>
          <a:prstGeom prst="rect">
            <a:avLst/>
          </a:prstGeom>
          <a:ln>
            <a:solidFill>
              <a:srgbClr val="990099"/>
            </a:solidFill>
            <a:prstDash val="dashDot"/>
          </a:ln>
        </p:spPr>
      </p:pic>
      <p:sp>
        <p:nvSpPr>
          <p:cNvPr id="5" name="矩形 4"/>
          <p:cNvSpPr/>
          <p:nvPr/>
        </p:nvSpPr>
        <p:spPr>
          <a:xfrm>
            <a:off x="927870" y="3937143"/>
            <a:ext cx="2942665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Discharge preparation</a:t>
            </a:r>
            <a:endParaRPr lang="zh-CN" altLang="zh-CN" sz="2400" dirty="0"/>
          </a:p>
        </p:txBody>
      </p:sp>
      <p:cxnSp>
        <p:nvCxnSpPr>
          <p:cNvPr id="7" name="直接箭头连接符 6"/>
          <p:cNvCxnSpPr>
            <a:stCxn id="5" idx="2"/>
          </p:cNvCxnSpPr>
          <p:nvPr/>
        </p:nvCxnSpPr>
        <p:spPr>
          <a:xfrm flipH="1">
            <a:off x="2399202" y="4526215"/>
            <a:ext cx="1" cy="5361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59190" y="5131915"/>
            <a:ext cx="3819059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Out-of-hospital management</a:t>
            </a:r>
            <a:endParaRPr lang="zh-CN" altLang="en-US" sz="2400" dirty="0"/>
          </a:p>
        </p:txBody>
      </p:sp>
      <p:pic>
        <p:nvPicPr>
          <p:cNvPr id="11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6062" y="186055"/>
            <a:ext cx="2040108" cy="6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2287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altLang="zh-CN" sz="4400" b="1" u="sng" dirty="0">
                <a:solidFill>
                  <a:srgbClr val="7030A0"/>
                </a:solidFill>
              </a:rPr>
              <a:t>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435" y="1587500"/>
            <a:ext cx="10991215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b="1" dirty="0" smtClean="0">
                <a:solidFill>
                  <a:srgbClr val="7030A0"/>
                </a:solidFill>
              </a:rPr>
              <a:t>Measurements</a:t>
            </a:r>
          </a:p>
          <a:p>
            <a:pPr marL="342900" indent="-342900">
              <a:buFontTx/>
              <a:buChar char="-"/>
            </a:pPr>
            <a:r>
              <a:rPr lang="en-US" altLang="zh-CN" sz="2400" dirty="0" smtClean="0"/>
              <a:t>NRS </a:t>
            </a:r>
            <a:r>
              <a:rPr lang="en-US" altLang="zh-CN" sz="2400" dirty="0"/>
              <a:t>was rated the pain from 0 to </a:t>
            </a:r>
            <a:r>
              <a:rPr lang="en-US" altLang="zh-CN" sz="2400" dirty="0" smtClean="0"/>
              <a:t>10.</a:t>
            </a:r>
            <a:r>
              <a:rPr lang="en-US" altLang="zh-CN" sz="2400" dirty="0"/>
              <a:t> NRS was used to assess the efficacy of the follow-up support on pain relief, whereby a score of three or less represents complete pain relief, and a score above three represents incomplete pain relief. </a:t>
            </a:r>
            <a:endParaRPr lang="en-US" altLang="zh-CN" sz="2400" dirty="0" smtClean="0"/>
          </a:p>
          <a:p>
            <a:pPr marL="342900" indent="-342900">
              <a:buFontTx/>
              <a:buChar char="-"/>
            </a:pPr>
            <a:r>
              <a:rPr lang="en-US" altLang="zh-CN" sz="2400" b="1" dirty="0" smtClean="0"/>
              <a:t>Compliance </a:t>
            </a:r>
            <a:r>
              <a:rPr lang="en-US" altLang="zh-CN" sz="2400" b="1" dirty="0"/>
              <a:t>to analgesic treatment </a:t>
            </a:r>
            <a:r>
              <a:rPr lang="en-US" altLang="zh-CN" sz="2400" dirty="0"/>
              <a:t>was measured through the patient self-reported about their drug </a:t>
            </a:r>
            <a:r>
              <a:rPr lang="en-US" altLang="zh-CN" sz="2400" dirty="0" smtClean="0"/>
              <a:t>intake</a:t>
            </a:r>
          </a:p>
          <a:p>
            <a:pPr marL="342900" indent="-342900">
              <a:buFontTx/>
              <a:buChar char="-"/>
            </a:pPr>
            <a:r>
              <a:rPr lang="en-US" altLang="zh-CN" sz="2400" b="1" dirty="0"/>
              <a:t>Constipation</a:t>
            </a:r>
            <a:r>
              <a:rPr lang="en-US" altLang="zh-CN" sz="2400" dirty="0"/>
              <a:t> was defined based on the Rome IV </a:t>
            </a:r>
            <a:r>
              <a:rPr lang="en-US" altLang="zh-CN" sz="2400" dirty="0" smtClean="0"/>
              <a:t>criteria, </a:t>
            </a:r>
            <a:r>
              <a:rPr lang="en-US" altLang="zh-CN" sz="2400" dirty="0"/>
              <a:t>as reduced frequency of spontaneous defecation (no defecation for 3 days or more), dry stool, and difficulty in defecation, accompanied by abdominal distension and pain.</a:t>
            </a:r>
            <a:r>
              <a:rPr lang="zh-CN" altLang="zh-CN" sz="2400" dirty="0"/>
              <a:t> </a:t>
            </a:r>
            <a:endParaRPr lang="en-US" altLang="zh-CN" sz="2400" dirty="0"/>
          </a:p>
        </p:txBody>
      </p:sp>
      <p:pic>
        <p:nvPicPr>
          <p:cNvPr id="11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7518" y="186055"/>
            <a:ext cx="1998652" cy="61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2287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altLang="zh-CN" sz="4400" b="1" u="sng" dirty="0">
                <a:solidFill>
                  <a:srgbClr val="7030A0"/>
                </a:solidFill>
              </a:rPr>
              <a:t>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373" y="1490261"/>
            <a:ext cx="509948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altLang="zh-CN" sz="2800" dirty="0" smtClean="0"/>
              <a:t>The </a:t>
            </a:r>
            <a:r>
              <a:rPr lang="en-US" altLang="zh-CN" sz="2800" dirty="0" err="1"/>
              <a:t>sociodemographic</a:t>
            </a:r>
            <a:r>
              <a:rPr lang="en-US" altLang="zh-CN" sz="2800" dirty="0"/>
              <a:t> and clinical data were retrieved from the patient's medical records. </a:t>
            </a:r>
            <a:endParaRPr lang="en-US" altLang="zh-CN" sz="2800" dirty="0" smtClean="0"/>
          </a:p>
          <a:p>
            <a:pPr marL="342900" indent="-342900" algn="just">
              <a:buFontTx/>
              <a:buChar char="-"/>
            </a:pPr>
            <a:r>
              <a:rPr lang="en-US" altLang="zh-CN" sz="2800" dirty="0" smtClean="0"/>
              <a:t>The </a:t>
            </a:r>
            <a:r>
              <a:rPr lang="en-US" altLang="zh-CN" sz="2800" dirty="0"/>
              <a:t>outcomes of patient's pain relief, analgesic adherence, and constipation were retrieved from the information </a:t>
            </a:r>
            <a:r>
              <a:rPr lang="en-US" altLang="zh-CN" sz="2800" dirty="0" smtClean="0"/>
              <a:t>system.</a:t>
            </a:r>
            <a:endParaRPr lang="en-US" sz="2800" b="0" i="0" u="none" strike="noStrike" dirty="0">
              <a:solidFill>
                <a:srgbClr val="403B3B"/>
              </a:solidFill>
              <a:effectLst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89" y="1574081"/>
            <a:ext cx="4309611" cy="3371694"/>
          </a:xfrm>
          <a:prstGeom prst="rect">
            <a:avLst/>
          </a:prstGeom>
        </p:spPr>
      </p:pic>
      <p:pic>
        <p:nvPicPr>
          <p:cNvPr id="11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5722" y="186055"/>
            <a:ext cx="2110447" cy="65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1862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altLang="zh-CN" sz="4400" b="1" u="sng" dirty="0">
                <a:solidFill>
                  <a:srgbClr val="7030A0"/>
                </a:solidFill>
              </a:rPr>
              <a:t>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525" y="1375410"/>
            <a:ext cx="4902835" cy="415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altLang="zh-CN" sz="2400" dirty="0" smtClean="0"/>
              <a:t>A </a:t>
            </a:r>
            <a:r>
              <a:rPr lang="en-US" altLang="zh-CN" sz="2400" dirty="0"/>
              <a:t>total of </a:t>
            </a:r>
            <a:r>
              <a:rPr lang="en-US" altLang="zh-CN" sz="2400" b="1" dirty="0"/>
              <a:t>386</a:t>
            </a:r>
            <a:r>
              <a:rPr lang="en-US" altLang="zh-CN" sz="2400" dirty="0"/>
              <a:t> patients from 26 provinces, municipalities, and autonomous regions in China were included in the study. </a:t>
            </a:r>
            <a:endParaRPr lang="en-US" altLang="zh-CN" sz="2400" dirty="0" smtClean="0"/>
          </a:p>
          <a:p>
            <a:pPr marL="342900" indent="-342900" algn="just">
              <a:buFontTx/>
              <a:buChar char="-"/>
            </a:pPr>
            <a:r>
              <a:rPr lang="en-US" altLang="zh-CN" sz="2400" dirty="0" smtClean="0"/>
              <a:t>The </a:t>
            </a:r>
            <a:r>
              <a:rPr lang="en-US" altLang="zh-CN" sz="2400" b="1" dirty="0"/>
              <a:t>average age </a:t>
            </a:r>
            <a:r>
              <a:rPr lang="en-US" altLang="zh-CN" sz="2400" dirty="0"/>
              <a:t>was 60.24 ± 11.70 years (range: 24-88 years). </a:t>
            </a:r>
            <a:endParaRPr lang="en-US" altLang="zh-CN" sz="2400" dirty="0" smtClean="0"/>
          </a:p>
          <a:p>
            <a:pPr marL="342900" indent="-342900" algn="just">
              <a:buFontTx/>
              <a:buChar char="-"/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majority of patients were </a:t>
            </a:r>
            <a:r>
              <a:rPr lang="en-US" altLang="zh-CN" sz="2400" b="1" dirty="0"/>
              <a:t>male</a:t>
            </a:r>
            <a:r>
              <a:rPr lang="en-US" altLang="zh-CN" sz="2400" dirty="0"/>
              <a:t> (62.69%). </a:t>
            </a:r>
            <a:endParaRPr lang="en-US" altLang="zh-CN" sz="2400" dirty="0" smtClean="0"/>
          </a:p>
          <a:p>
            <a:pPr marL="342900" indent="-342900" algn="just">
              <a:buFontTx/>
              <a:buChar char="-"/>
            </a:pPr>
            <a:r>
              <a:rPr lang="en-US" altLang="zh-CN" sz="2400" dirty="0" smtClean="0"/>
              <a:t>Most </a:t>
            </a:r>
            <a:r>
              <a:rPr lang="en-US" altLang="zh-CN" sz="2400" dirty="0"/>
              <a:t>patients were diagnosed with </a:t>
            </a:r>
            <a:r>
              <a:rPr lang="en-US" altLang="zh-CN" sz="2400" dirty="0" smtClean="0"/>
              <a:t>lung cancer (40.42%) or gastrointestinal </a:t>
            </a:r>
            <a:r>
              <a:rPr lang="en-US" altLang="zh-CN" sz="2400" dirty="0"/>
              <a:t>cancer (37.56%). </a:t>
            </a:r>
            <a:endParaRPr lang="en-US" sz="2400" b="0" i="0" u="none" strike="noStrike" dirty="0">
              <a:solidFill>
                <a:srgbClr val="403B3B"/>
              </a:solidFill>
              <a:effectLst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"/>
          <a:stretch>
            <a:fillRect/>
          </a:stretch>
        </p:blipFill>
        <p:spPr bwMode="auto">
          <a:xfrm>
            <a:off x="6166485" y="1656080"/>
            <a:ext cx="5217160" cy="34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4450" y="186055"/>
            <a:ext cx="2331720" cy="72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815" y="36022"/>
            <a:ext cx="1862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b="1" u="sng" dirty="0">
                <a:solidFill>
                  <a:srgbClr val="7030A0"/>
                </a:solidFill>
              </a:rPr>
              <a:t>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435" y="1402080"/>
            <a:ext cx="1073975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altLang="zh-CN" sz="2400" b="1" dirty="0" smtClean="0"/>
              <a:t>Pain relief</a:t>
            </a:r>
            <a:r>
              <a:rPr lang="en-US" altLang="zh-CN" sz="2400" dirty="0" smtClean="0"/>
              <a:t>     The </a:t>
            </a:r>
            <a:r>
              <a:rPr lang="en-US" altLang="zh-CN" sz="2400" dirty="0"/>
              <a:t>complete and </a:t>
            </a:r>
            <a:r>
              <a:rPr lang="en-US" altLang="zh-CN" sz="2400" dirty="0" smtClean="0"/>
              <a:t>incomplete </a:t>
            </a:r>
            <a:r>
              <a:rPr lang="en-US" altLang="zh-CN" sz="2400" dirty="0"/>
              <a:t>rates for the pain relief differed significantly between the three follow-up </a:t>
            </a:r>
            <a:r>
              <a:rPr lang="en-US" altLang="zh-CN" sz="2400" dirty="0" smtClean="0"/>
              <a:t>cycles (</a:t>
            </a:r>
            <a:r>
              <a:rPr lang="en-US" altLang="zh-CN" sz="2400" dirty="0" smtClean="0">
                <a:solidFill>
                  <a:srgbClr val="FF0000"/>
                </a:solidFill>
              </a:rPr>
              <a:t>P&lt;0.001</a:t>
            </a:r>
            <a:r>
              <a:rPr lang="en-US" altLang="zh-CN" sz="2400" dirty="0" smtClean="0"/>
              <a:t>).</a:t>
            </a:r>
          </a:p>
          <a:p>
            <a:pPr marL="342900" indent="-342900" algn="just">
              <a:buFontTx/>
              <a:buChar char="-"/>
            </a:pPr>
            <a:r>
              <a:rPr lang="en-US" altLang="zh-CN" sz="2400" b="1" dirty="0"/>
              <a:t>Compliance with analgesic </a:t>
            </a:r>
            <a:r>
              <a:rPr lang="en-US" altLang="zh-CN" sz="2400" b="1" dirty="0" smtClean="0"/>
              <a:t>treatment   </a:t>
            </a:r>
            <a:r>
              <a:rPr lang="en-US" altLang="zh-CN" sz="2400" dirty="0"/>
              <a:t>The compliance and noncompliance rates for the analgesic treatment differed </a:t>
            </a:r>
            <a:r>
              <a:rPr lang="en-US" altLang="zh-CN" sz="2400" dirty="0" smtClean="0"/>
              <a:t>significantly (</a:t>
            </a:r>
            <a:r>
              <a:rPr lang="en-US" altLang="zh-CN" sz="2400" dirty="0" smtClean="0">
                <a:solidFill>
                  <a:srgbClr val="FF0000"/>
                </a:solidFill>
              </a:rPr>
              <a:t>P&lt;0.001</a:t>
            </a:r>
            <a:r>
              <a:rPr lang="en-US" altLang="zh-CN" sz="2400" dirty="0" smtClean="0"/>
              <a:t>).</a:t>
            </a:r>
          </a:p>
          <a:p>
            <a:pPr marL="342900" indent="-342900" algn="just">
              <a:buFontTx/>
              <a:buChar char="-"/>
            </a:pPr>
            <a:r>
              <a:rPr lang="en-US" altLang="zh-CN" sz="2400" b="1" dirty="0" smtClean="0"/>
              <a:t>Constipation  </a:t>
            </a:r>
            <a:r>
              <a:rPr lang="en-US" altLang="zh-CN" sz="2400" dirty="0"/>
              <a:t>The incidence of constipation between the three follow-up cycles </a:t>
            </a:r>
            <a:r>
              <a:rPr lang="en-US" altLang="zh-CN" sz="2400" b="1" dirty="0"/>
              <a:t>did not </a:t>
            </a:r>
            <a:r>
              <a:rPr lang="en-US" altLang="zh-CN" sz="2400" dirty="0"/>
              <a:t>differ </a:t>
            </a:r>
            <a:r>
              <a:rPr lang="en-US" altLang="zh-CN" sz="2400" dirty="0" smtClean="0"/>
              <a:t>significantly.</a:t>
            </a:r>
            <a:endParaRPr lang="en-US" sz="2400" b="0" i="0" u="none" strike="noStrike" dirty="0">
              <a:solidFill>
                <a:srgbClr val="403B3B"/>
              </a:solidFill>
              <a:effectLst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" y="3710305"/>
            <a:ext cx="10643235" cy="25266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66256" y="5802934"/>
            <a:ext cx="8733182" cy="331304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" descr="F:\谷の护理部\2014年文件\礼仪培训海报\礼仪培训海报原始资料\logo-1_副本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7518" y="186055"/>
            <a:ext cx="1998652" cy="61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1172</Words>
  <Application>Microsoft Office PowerPoint</Application>
  <PresentationFormat>宽屏</PresentationFormat>
  <Paragraphs>76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黑体</vt:lpstr>
      <vt:lpstr>宋体</vt:lpstr>
      <vt:lpstr>Arial</vt:lpstr>
      <vt:lpstr>Calibri</vt:lpstr>
      <vt:lpstr>Calibri Light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Rudi -</dc:creator>
  <cp:lastModifiedBy>杨红</cp:lastModifiedBy>
  <cp:revision>34</cp:revision>
  <dcterms:created xsi:type="dcterms:W3CDTF">2023-05-25T14:53:00Z</dcterms:created>
  <dcterms:modified xsi:type="dcterms:W3CDTF">2023-07-19T08:58:21Z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2052-11.8.2.9022</vt:lpwstr>
  </property>
</Properties>
</file>