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sldIdLst>
    <p:sldId id="275" r:id="rId4"/>
    <p:sldId id="281" r:id="rId5"/>
    <p:sldId id="291" r:id="rId6"/>
    <p:sldId id="292" r:id="rId7"/>
    <p:sldId id="293" r:id="rId8"/>
    <p:sldId id="311" r:id="rId10"/>
    <p:sldId id="294" r:id="rId11"/>
    <p:sldId id="295" r:id="rId12"/>
    <p:sldId id="296" r:id="rId13"/>
    <p:sldId id="303" r:id="rId14"/>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C"/>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85"/>
    <p:restoredTop sz="94640"/>
  </p:normalViewPr>
  <p:slideViewPr>
    <p:cSldViewPr snapToGrid="0">
      <p:cViewPr varScale="1">
        <p:scale>
          <a:sx n="70" d="100"/>
          <a:sy n="70" d="100"/>
        </p:scale>
        <p:origin x="192"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26408;&#26408;&#20846;&#26031;&#22522;\Desktop\&#26032;&#24314;%20XLSX%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26408;&#26408;&#20846;&#26031;&#22522;\Desktop\&#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25818018825639"/>
          <c:y val="0.11356728378005"/>
          <c:w val="0.927835051546392"/>
          <c:h val="0.772147001934236"/>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Sheet1!$A$1:$A$3</c:f>
              <c:strCache>
                <c:ptCount val="3"/>
                <c:pt idx="0">
                  <c:v>CD-RISC得分≤50分</c:v>
                </c:pt>
                <c:pt idx="1">
                  <c:v>CD-RISC得分50-75分</c:v>
                </c:pt>
                <c:pt idx="2">
                  <c:v>CD-RISC得分75-100分</c:v>
                </c:pt>
              </c:strCache>
            </c:strRef>
          </c:cat>
          <c:val>
            <c:numRef>
              <c:f>Sheet1!$B$1:$B$3</c:f>
              <c:numCache>
                <c:formatCode>0.00%</c:formatCode>
                <c:ptCount val="3"/>
                <c:pt idx="0">
                  <c:v>0.1049</c:v>
                </c:pt>
                <c:pt idx="1">
                  <c:v>0.5857</c:v>
                </c:pt>
                <c:pt idx="2">
                  <c:v>0.3094</c:v>
                </c:pt>
              </c:numCache>
            </c:numRef>
          </c:val>
        </c:ser>
        <c:dLbls>
          <c:showLegendKey val="0"/>
          <c:showVal val="1"/>
          <c:showCatName val="0"/>
          <c:showSerName val="0"/>
          <c:showPercent val="0"/>
          <c:showBubbleSize val="0"/>
        </c:dLbls>
        <c:gapWidth val="41"/>
        <c:overlap val="0"/>
        <c:axId val="757392896"/>
        <c:axId val="182305344"/>
      </c:barChart>
      <c:catAx>
        <c:axId val="757392896"/>
        <c:scaling>
          <c:orientation val="minMax"/>
        </c:scaling>
        <c:delete val="0"/>
        <c:axPos val="b"/>
        <c:numFmt formatCode="_ &quot;￥&quot;* #,##0.00_ ;_ &quot;￥&quot;* \-#,##0.00_ ;_ &quot;￥&quot;* &quot;-&quot;??_ ;_ @_ " sourceLinked="0"/>
        <c:majorTickMark val="in"/>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effectLst/>
                <a:latin typeface="+mn-lt"/>
                <a:ea typeface="+mn-ea"/>
                <a:cs typeface="+mn-cs"/>
              </a:defRPr>
            </a:pPr>
          </a:p>
        </c:txPr>
        <c:crossAx val="182305344"/>
        <c:crosses val="autoZero"/>
        <c:auto val="1"/>
        <c:lblAlgn val="ctr"/>
        <c:lblOffset val="100"/>
        <c:tickLblSkip val="1"/>
        <c:noMultiLvlLbl val="0"/>
      </c:catAx>
      <c:valAx>
        <c:axId val="182305344"/>
        <c:scaling>
          <c:orientation val="minMax"/>
          <c:max val="0.6"/>
        </c:scaling>
        <c:delete val="1"/>
        <c:axPos val="l"/>
        <c:numFmt formatCode="0%" sourceLinked="0"/>
        <c:majorTickMark val="in"/>
        <c:minorTickMark val="none"/>
        <c:tickLblPos val="nextTo"/>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crossAx val="757392896"/>
        <c:crosses val="autoZero"/>
        <c:crossBetween val="between"/>
        <c:majorUnit val="0.2"/>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596940679020022"/>
          <c:y val="0.0814118986621122"/>
          <c:w val="0.990299713965925"/>
          <c:h val="0.800853970964987"/>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tx>
                <c:rich>
                  <a:bodyPr rot="0" spcFirstLastPara="0" vertOverflow="ellipsis" vert="horz" wrap="square" lIns="38100" tIns="19050" rIns="38100" bIns="19050" anchor="ctr" anchorCtr="1"/>
                  <a:lstStyle/>
                  <a:p>
                    <a:pPr defTabSz="914400">
                      <a:defRPr lang="zh-CN" sz="1000" b="1" i="0" u="none" strike="noStrike" kern="1200" baseline="0">
                        <a:solidFill>
                          <a:schemeClr val="lt1"/>
                        </a:solidFill>
                        <a:latin typeface="+mn-lt"/>
                        <a:ea typeface="+mn-ea"/>
                        <a:cs typeface="+mn-cs"/>
                      </a:defRPr>
                    </a:pPr>
                    <a:r>
                      <a:rPr>
                        <a:solidFill>
                          <a:schemeClr val="tx1">
                            <a:lumMod val="95000"/>
                            <a:lumOff val="5000"/>
                          </a:schemeClr>
                        </a:solidFill>
                      </a:rPr>
                      <a:t>0.77%</a:t>
                    </a:r>
                    <a:endParaRPr>
                      <a:solidFill>
                        <a:schemeClr val="tx1">
                          <a:lumMod val="95000"/>
                          <a:lumOff val="5000"/>
                        </a:schemeClr>
                      </a:solidFill>
                    </a:endParaRPr>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lt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Sheet1!$A$1:$A$3</c:f>
              <c:strCache>
                <c:ptCount val="3"/>
                <c:pt idx="0">
                  <c:v>SSRS得分≤22分</c:v>
                </c:pt>
                <c:pt idx="1">
                  <c:v>SSRS得分23-44分</c:v>
                </c:pt>
                <c:pt idx="2">
                  <c:v>SSRS得分45-66分</c:v>
                </c:pt>
              </c:strCache>
            </c:strRef>
          </c:cat>
          <c:val>
            <c:numRef>
              <c:f>Sheet1!$B$1:$B$3</c:f>
              <c:numCache>
                <c:formatCode>0.00%</c:formatCode>
                <c:ptCount val="3"/>
                <c:pt idx="0">
                  <c:v>0.0077</c:v>
                </c:pt>
                <c:pt idx="1">
                  <c:v>0.5908</c:v>
                </c:pt>
                <c:pt idx="2">
                  <c:v>0.4015</c:v>
                </c:pt>
              </c:numCache>
            </c:numRef>
          </c:val>
        </c:ser>
        <c:dLbls>
          <c:showLegendKey val="0"/>
          <c:showVal val="1"/>
          <c:showCatName val="0"/>
          <c:showSerName val="0"/>
          <c:showPercent val="0"/>
          <c:showBubbleSize val="0"/>
        </c:dLbls>
        <c:gapWidth val="41"/>
        <c:overlap val="0"/>
        <c:axId val="757393408"/>
        <c:axId val="182307648"/>
      </c:barChart>
      <c:catAx>
        <c:axId val="757393408"/>
        <c:scaling>
          <c:orientation val="minMax"/>
        </c:scaling>
        <c:delete val="0"/>
        <c:axPos val="b"/>
        <c:numFmt formatCode="_ &quot;￥&quot;* #,##0.00_ ;_ &quot;￥&quot;* \-#,##0.00_ ;_ &quot;￥&quot;* &quot;-&quot;??_ ;_ @_ " sourceLinked="0"/>
        <c:majorTickMark val="in"/>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effectLst/>
                <a:latin typeface="+mn-lt"/>
                <a:ea typeface="+mn-ea"/>
                <a:cs typeface="+mn-cs"/>
              </a:defRPr>
            </a:pPr>
          </a:p>
        </c:txPr>
        <c:crossAx val="182307648"/>
        <c:crosses val="autoZero"/>
        <c:auto val="1"/>
        <c:lblAlgn val="ctr"/>
        <c:lblOffset val="100"/>
        <c:tickLblSkip val="1"/>
        <c:noMultiLvlLbl val="0"/>
      </c:catAx>
      <c:valAx>
        <c:axId val="182307648"/>
        <c:scaling>
          <c:orientation val="minMax"/>
          <c:max val="0.6"/>
        </c:scaling>
        <c:delete val="1"/>
        <c:axPos val="l"/>
        <c:numFmt formatCode="0%" sourceLinked="0"/>
        <c:majorTickMark val="in"/>
        <c:minorTickMark val="none"/>
        <c:tickLblPos val="nextTo"/>
        <c:txPr>
          <a:bodyPr rot="-60000000" spcFirstLastPara="0" vertOverflow="ellipsis" vert="horz" wrap="square" anchor="ctr" anchorCtr="1"/>
          <a:lstStyle/>
          <a:p>
            <a:pPr>
              <a:defRPr lang="zh-CN" sz="900" b="0" i="0" u="none" strike="noStrike" kern="1200" baseline="0">
                <a:solidFill>
                  <a:schemeClr val="dk1">
                    <a:lumMod val="65000"/>
                    <a:lumOff val="35000"/>
                  </a:schemeClr>
                </a:solidFill>
                <a:latin typeface="+mn-lt"/>
                <a:ea typeface="+mn-ea"/>
                <a:cs typeface="+mn-cs"/>
              </a:defRPr>
            </a:pPr>
          </a:p>
        </c:txPr>
        <c:crossAx val="757393408"/>
        <c:crosses val="autoZero"/>
        <c:crossBetween val="between"/>
        <c:majorUnit val="0.2"/>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1E0B8424-981B-462E-B38F-6BADD22923FC}"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1E0B8424-981B-462E-B38F-6BADD22923FC}"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8424-981B-462E-B38F-6BADD22923FC}"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1E0B8424-981B-462E-B38F-6BADD22923FC}"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1E0B8424-981B-462E-B38F-6BADD22923FC}"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8424-981B-462E-B38F-6BADD22923FC}"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tags" Target="../tags/tag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p:cNvPicPr>
            <a:picLocks noChangeAspect="1"/>
          </p:cNvPicPr>
          <p:nvPr/>
        </p:nvPicPr>
        <p:blipFill rotWithShape="1">
          <a:blip r:embed="rId1">
            <a:extLst>
              <a:ext uri="{28A0092B-C50C-407E-A947-70E740481C1C}">
                <a14:useLocalDpi xmlns:a14="http://schemas.microsoft.com/office/drawing/2010/main" val="0"/>
              </a:ext>
            </a:extLst>
          </a:blip>
          <a:srcRect l="14779" r="14129"/>
          <a:stretch>
            <a:fillRect/>
          </a:stretch>
        </p:blipFill>
        <p:spPr>
          <a:xfrm>
            <a:off x="0" y="5"/>
            <a:ext cx="12192000" cy="6857995"/>
          </a:xfrm>
          <a:prstGeom prst="rect">
            <a:avLst/>
          </a:prstGeom>
        </p:spPr>
      </p:pic>
      <p:sp>
        <p:nvSpPr>
          <p:cNvPr id="4" name="Rectangle 3"/>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p:cNvSpPr/>
          <p:nvPr/>
        </p:nvSpPr>
        <p:spPr>
          <a:xfrm>
            <a:off x="-1" y="5"/>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p:cNvSpPr txBox="1"/>
          <p:nvPr/>
        </p:nvSpPr>
        <p:spPr>
          <a:xfrm>
            <a:off x="545465" y="1791970"/>
            <a:ext cx="9625330" cy="3046095"/>
          </a:xfrm>
          <a:prstGeom prst="rect">
            <a:avLst/>
          </a:prstGeom>
          <a:noFill/>
        </p:spPr>
        <p:txBody>
          <a:bodyPr wrap="square" rtlCol="0">
            <a:spAutoFit/>
          </a:bodyPr>
          <a:lstStyle/>
          <a:p>
            <a:r>
              <a:rPr lang="en-ID" sz="4800" b="1" dirty="0">
                <a:solidFill>
                  <a:schemeClr val="accent4">
                    <a:lumMod val="50000"/>
                  </a:schemeClr>
                </a:solidFill>
                <a:effectLst>
                  <a:outerShdw blurRad="38100" dist="38100" dir="2700000" algn="tl">
                    <a:srgbClr val="000000">
                      <a:alpha val="43137"/>
                    </a:srgbClr>
                  </a:outerShdw>
                </a:effectLst>
              </a:rPr>
              <a:t>The relationship between resilience, social support and health-related quality of life</a:t>
            </a:r>
            <a:r>
              <a:rPr lang="en-US" altLang="en-ID" sz="4800" b="1" dirty="0">
                <a:solidFill>
                  <a:schemeClr val="accent4">
                    <a:lumMod val="50000"/>
                  </a:schemeClr>
                </a:solidFill>
                <a:effectLst>
                  <a:outerShdw blurRad="38100" dist="38100" dir="2700000" algn="tl">
                    <a:srgbClr val="000000">
                      <a:alpha val="43137"/>
                    </a:srgbClr>
                  </a:outerShdw>
                </a:effectLst>
              </a:rPr>
              <a:t>(HRQOL)</a:t>
            </a:r>
            <a:r>
              <a:rPr lang="en-ID" sz="4800" b="1" dirty="0">
                <a:solidFill>
                  <a:schemeClr val="accent4">
                    <a:lumMod val="50000"/>
                  </a:schemeClr>
                </a:solidFill>
                <a:effectLst>
                  <a:outerShdw blurRad="38100" dist="38100" dir="2700000" algn="tl">
                    <a:srgbClr val="000000">
                      <a:alpha val="43137"/>
                    </a:srgbClr>
                  </a:outerShdw>
                </a:effectLst>
              </a:rPr>
              <a:t> in female breast</a:t>
            </a:r>
            <a:endParaRPr lang="en-ID" sz="4800" b="1" dirty="0">
              <a:solidFill>
                <a:schemeClr val="accent4">
                  <a:lumMod val="50000"/>
                </a:schemeClr>
              </a:solidFill>
              <a:effectLst>
                <a:outerShdw blurRad="38100" dist="38100" dir="2700000" algn="tl">
                  <a:srgbClr val="000000">
                    <a:alpha val="43137"/>
                  </a:srgbClr>
                </a:outerShdw>
              </a:effectLst>
            </a:endParaRPr>
          </a:p>
        </p:txBody>
      </p:sp>
      <p:sp>
        <p:nvSpPr>
          <p:cNvPr id="12" name="TextBox 11"/>
          <p:cNvSpPr txBox="1"/>
          <p:nvPr/>
        </p:nvSpPr>
        <p:spPr>
          <a:xfrm>
            <a:off x="629777" y="4949782"/>
            <a:ext cx="5330825" cy="829945"/>
          </a:xfrm>
          <a:prstGeom prst="rect">
            <a:avLst/>
          </a:prstGeom>
          <a:noFill/>
        </p:spPr>
        <p:txBody>
          <a:bodyPr wrap="none" rtlCol="0">
            <a:spAutoFit/>
          </a:bodyPr>
          <a:lstStyle/>
          <a:p>
            <a:pPr algn="l"/>
            <a:r>
              <a:rPr lang="en-US" altLang="en-ID" sz="2400" dirty="0">
                <a:solidFill>
                  <a:schemeClr val="accent4">
                    <a:lumMod val="50000"/>
                  </a:schemeClr>
                </a:solidFill>
                <a:effectLst>
                  <a:outerShdw blurRad="38100" dist="38100" dir="2700000" algn="tl">
                    <a:srgbClr val="000000">
                      <a:alpha val="43137"/>
                    </a:srgbClr>
                  </a:outerShdw>
                </a:effectLst>
              </a:rPr>
              <a:t>Wang </a:t>
            </a:r>
            <a:r>
              <a:rPr lang="en-US" altLang="en-ID" sz="2400" dirty="0">
                <a:solidFill>
                  <a:schemeClr val="accent4">
                    <a:lumMod val="50000"/>
                  </a:schemeClr>
                </a:solidFill>
                <a:effectLst>
                  <a:outerShdw blurRad="38100" dist="38100" dir="2700000" algn="tl">
                    <a:srgbClr val="000000">
                      <a:alpha val="43137"/>
                    </a:srgbClr>
                  </a:outerShdw>
                </a:effectLst>
                <a:sym typeface="+mn-ea"/>
              </a:rPr>
              <a:t>Yishu </a:t>
            </a:r>
            <a:endParaRPr lang="en-US" altLang="en-ID" sz="2400" dirty="0">
              <a:solidFill>
                <a:schemeClr val="accent4">
                  <a:lumMod val="50000"/>
                </a:schemeClr>
              </a:solidFill>
              <a:effectLst>
                <a:outerShdw blurRad="38100" dist="38100" dir="2700000" algn="tl">
                  <a:srgbClr val="000000">
                    <a:alpha val="43137"/>
                  </a:srgbClr>
                </a:outerShdw>
              </a:effectLst>
            </a:endParaRPr>
          </a:p>
          <a:p>
            <a:pPr algn="l"/>
            <a:r>
              <a:rPr lang="en-US" altLang="en-ID" sz="2400" dirty="0">
                <a:solidFill>
                  <a:schemeClr val="accent4">
                    <a:lumMod val="50000"/>
                  </a:schemeClr>
                </a:solidFill>
                <a:effectLst>
                  <a:outerShdw blurRad="38100" dist="38100" dir="2700000" algn="tl">
                    <a:srgbClr val="000000">
                      <a:alpha val="43137"/>
                    </a:srgbClr>
                  </a:outerShdw>
                </a:effectLst>
              </a:rPr>
              <a:t>West China Hospital of Sichuan </a:t>
            </a:r>
            <a:r>
              <a:rPr lang="en-US" altLang="zh-CN" sz="2400" dirty="0">
                <a:solidFill>
                  <a:schemeClr val="accent4">
                    <a:lumMod val="50000"/>
                  </a:schemeClr>
                </a:solidFill>
                <a:effectLst>
                  <a:outerShdw blurRad="38100" dist="38100" dir="2700000" algn="tl">
                    <a:srgbClr val="000000">
                      <a:alpha val="43137"/>
                    </a:srgbClr>
                  </a:outerShdw>
                </a:effectLst>
              </a:rPr>
              <a:t>University</a:t>
            </a:r>
            <a:endParaRPr lang="en-US" altLang="zh-CN" sz="2400"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custDataLst>
              <p:tags r:id="rId2"/>
            </p:custDataLst>
          </p:nvPr>
        </p:nvSpPr>
        <p:spPr>
          <a:xfrm>
            <a:off x="2296795" y="2708910"/>
            <a:ext cx="9625330" cy="1014730"/>
          </a:xfrm>
          <a:prstGeom prst="rect">
            <a:avLst/>
          </a:prstGeom>
          <a:noFill/>
        </p:spPr>
        <p:txBody>
          <a:bodyPr wrap="square" rtlCol="0">
            <a:spAutoFit/>
          </a:bodyPr>
          <a:p>
            <a:r>
              <a:rPr lang="en-US" sz="6000" b="1" dirty="0">
                <a:solidFill>
                  <a:schemeClr val="accent4">
                    <a:lumMod val="50000"/>
                  </a:schemeClr>
                </a:solidFill>
                <a:effectLst>
                  <a:outerShdw blurRad="38100" dist="38100" dir="2700000" algn="tl">
                    <a:srgbClr val="000000">
                      <a:alpha val="43137"/>
                    </a:srgbClr>
                  </a:outerShdw>
                </a:effectLst>
              </a:rPr>
              <a:t>Thank you for listening</a:t>
            </a:r>
            <a:r>
              <a:rPr lang="zh-CN" altLang="en-US" sz="6000" b="1" dirty="0">
                <a:solidFill>
                  <a:schemeClr val="accent4">
                    <a:lumMod val="50000"/>
                  </a:schemeClr>
                </a:solidFill>
                <a:effectLst>
                  <a:outerShdw blurRad="38100" dist="38100" dir="2700000" algn="tl">
                    <a:srgbClr val="000000">
                      <a:alpha val="43137"/>
                    </a:srgbClr>
                  </a:outerShdw>
                </a:effectLst>
              </a:rPr>
              <a:t>！</a:t>
            </a:r>
            <a:endParaRPr lang="zh-CN" altLang="en-US" sz="6000"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3075940" cy="1445260"/>
          </a:xfrm>
          <a:prstGeom prst="rect">
            <a:avLst/>
          </a:prstGeom>
          <a:noFill/>
        </p:spPr>
        <p:txBody>
          <a:bodyPr wrap="none" rtlCol="0">
            <a:spAutoFit/>
          </a:bodyPr>
          <a:lstStyle/>
          <a:p>
            <a:pPr algn="l"/>
            <a:r>
              <a:rPr lang="en-ID" sz="4400" b="1" u="sng" dirty="0">
                <a:solidFill>
                  <a:srgbClr val="7030A0"/>
                </a:solidFill>
              </a:rPr>
              <a:t>Introduction</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726440" y="1087120"/>
            <a:ext cx="10739755" cy="4350385"/>
          </a:xfrm>
          <a:prstGeom prst="rect">
            <a:avLst/>
          </a:prstGeom>
          <a:noFill/>
        </p:spPr>
        <p:txBody>
          <a:bodyPr wrap="square">
            <a:spAutoFit/>
          </a:bodyPr>
          <a:lstStyle/>
          <a:p>
            <a:pPr algn="just">
              <a:lnSpc>
                <a:spcPct val="110000"/>
              </a:lnSpc>
              <a:buClrTx/>
              <a:buSzTx/>
              <a:buFontTx/>
            </a:pPr>
            <a:r>
              <a:rPr lang="en-US" sz="2400" b="0" i="0" u="none" strike="noStrike" dirty="0">
                <a:solidFill>
                  <a:srgbClr val="FD5C0C"/>
                </a:solidFill>
                <a:effectLst/>
              </a:rPr>
              <a:t>-Incidence</a:t>
            </a:r>
            <a:endParaRPr lang="en-US" sz="2400" b="0" i="0" u="none" strike="noStrike" dirty="0">
              <a:solidFill>
                <a:srgbClr val="FD5C0C"/>
              </a:solidFill>
              <a:effectLst/>
            </a:endParaRPr>
          </a:p>
          <a:p>
            <a:pPr algn="just">
              <a:lnSpc>
                <a:spcPct val="110000"/>
              </a:lnSpc>
            </a:pPr>
            <a:r>
              <a:rPr lang="en-US" sz="2000" b="0" i="0" u="none" strike="noStrike" dirty="0">
                <a:solidFill>
                  <a:srgbClr val="403B3B"/>
                </a:solidFill>
                <a:effectLst/>
              </a:rPr>
              <a:t>         Breast cancer survivors are the largest group of female cancer survivors in the world </a:t>
            </a:r>
            <a:r>
              <a:rPr lang="en-US" sz="2000" b="0" i="0" u="none" strike="noStrike" baseline="30000" dirty="0">
                <a:solidFill>
                  <a:srgbClr val="403B3B"/>
                </a:solidFill>
                <a:effectLst/>
              </a:rPr>
              <a:t>[1] </a:t>
            </a:r>
            <a:r>
              <a:rPr lang="en-US" sz="2000" b="0" i="0" u="none" strike="noStrike" dirty="0">
                <a:solidFill>
                  <a:srgbClr val="403B3B"/>
                </a:solidFill>
                <a:effectLst/>
              </a:rPr>
              <a:t>. 2021, breast cancer survival rates in every country in the world exceed 80% </a:t>
            </a:r>
            <a:r>
              <a:rPr lang="en-US" sz="2000" b="0" i="0" u="none" strike="noStrike" baseline="30000" dirty="0">
                <a:solidFill>
                  <a:srgbClr val="403B3B"/>
                </a:solidFill>
                <a:effectLst/>
              </a:rPr>
              <a:t>[2] </a:t>
            </a:r>
            <a:r>
              <a:rPr lang="en-US" sz="2000" b="0" i="0" u="none" strike="noStrike" dirty="0">
                <a:solidFill>
                  <a:srgbClr val="403B3B"/>
                </a:solidFill>
                <a:effectLst/>
              </a:rPr>
              <a:t>.</a:t>
            </a:r>
            <a:endParaRPr lang="en-US" sz="2000" b="0" i="0" u="none" strike="noStrike" dirty="0">
              <a:solidFill>
                <a:srgbClr val="403B3B"/>
              </a:solidFill>
              <a:effectLst/>
            </a:endParaRPr>
          </a:p>
          <a:p>
            <a:pPr algn="just">
              <a:lnSpc>
                <a:spcPct val="110000"/>
              </a:lnSpc>
            </a:pPr>
            <a:endParaRPr lang="en-US" sz="2000" b="0" i="0" u="none" strike="noStrike" dirty="0">
              <a:solidFill>
                <a:srgbClr val="403B3B"/>
              </a:solidFill>
              <a:effectLst/>
            </a:endParaRPr>
          </a:p>
          <a:p>
            <a:pPr algn="just">
              <a:lnSpc>
                <a:spcPct val="110000"/>
              </a:lnSpc>
            </a:pPr>
            <a:r>
              <a:rPr lang="en-US" sz="2400" b="0" i="0" u="none" strike="noStrike" dirty="0">
                <a:solidFill>
                  <a:srgbClr val="FD5C0C"/>
                </a:solidFill>
                <a:effectLst/>
              </a:rPr>
              <a:t>- ExistingProblems</a:t>
            </a:r>
            <a:endParaRPr lang="en-US" sz="2400" b="0" i="0" u="none" strike="noStrike" dirty="0">
              <a:solidFill>
                <a:srgbClr val="FD5C0C"/>
              </a:solidFill>
              <a:effectLst/>
            </a:endParaRPr>
          </a:p>
          <a:p>
            <a:pPr algn="just">
              <a:lnSpc>
                <a:spcPct val="110000"/>
              </a:lnSpc>
            </a:pPr>
            <a:r>
              <a:rPr lang="en-US" sz="2000" b="0" i="0" u="none" strike="noStrike" dirty="0">
                <a:solidFill>
                  <a:srgbClr val="403B3B"/>
                </a:solidFill>
                <a:effectLst/>
              </a:rPr>
              <a:t>         93% of breast cancer survivors experience one or more health problems within five years </a:t>
            </a:r>
            <a:r>
              <a:rPr lang="en-US" sz="2000" b="0" i="0" u="none" strike="noStrike" baseline="30000" dirty="0">
                <a:solidFill>
                  <a:srgbClr val="403B3B"/>
                </a:solidFill>
                <a:effectLst/>
              </a:rPr>
              <a:t>[3]</a:t>
            </a:r>
            <a:r>
              <a:rPr lang="en-US" sz="2000" b="0" i="0" u="none" strike="noStrike" dirty="0">
                <a:solidFill>
                  <a:srgbClr val="403B3B"/>
                </a:solidFill>
                <a:effectLst/>
              </a:rPr>
              <a:t>.A retrospective survey of key areas of US cancer patient survival research found that psychological and quality-of-life problems (23%) and psychosocial problems (10%) were at the top</a:t>
            </a:r>
            <a:r>
              <a:rPr lang="en-US" sz="2000" b="0" i="0" u="none" strike="noStrike" baseline="30000" dirty="0">
                <a:solidFill>
                  <a:srgbClr val="403B3B"/>
                </a:solidFill>
                <a:effectLst/>
              </a:rPr>
              <a:t> [4]</a:t>
            </a:r>
            <a:r>
              <a:rPr lang="en-US" sz="2000" b="0" i="0" u="none" strike="noStrike" dirty="0">
                <a:solidFill>
                  <a:srgbClr val="403B3B"/>
                </a:solidFill>
                <a:effectLst/>
              </a:rPr>
              <a:t>.</a:t>
            </a:r>
            <a:endParaRPr lang="en-US" sz="2000" b="0" i="0" u="none" strike="noStrike" dirty="0">
              <a:solidFill>
                <a:srgbClr val="403B3B"/>
              </a:solidFill>
              <a:effectLst/>
            </a:endParaRPr>
          </a:p>
          <a:p>
            <a:pPr algn="just">
              <a:lnSpc>
                <a:spcPct val="110000"/>
              </a:lnSpc>
            </a:pPr>
            <a:r>
              <a:rPr lang="en-US" sz="2000" b="0" i="0" u="none" strike="noStrike" dirty="0">
                <a:solidFill>
                  <a:srgbClr val="403B3B"/>
                </a:solidFill>
                <a:effectLst/>
              </a:rPr>
              <a:t>           Breast cancer survivors are out of the care of hospital staff, follow-up is limited in the country, and some psychological, social and health issues remain to be addressed.         </a:t>
            </a:r>
            <a:endParaRPr lang="en-US" sz="2000" b="0" i="0" u="none" strike="noStrike" dirty="0">
              <a:solidFill>
                <a:srgbClr val="403B3B"/>
              </a:solidFill>
              <a:effectLst/>
            </a:endParaRPr>
          </a:p>
          <a:p>
            <a:pPr algn="just"/>
            <a:endParaRPr lang="en-US" sz="2400" b="0" i="0" u="none" strike="noStrike" dirty="0">
              <a:solidFill>
                <a:srgbClr val="403B3B"/>
              </a:solidFill>
              <a:effectLst/>
            </a:endParaRPr>
          </a:p>
          <a:p>
            <a:pPr algn="just"/>
            <a:r>
              <a:rPr lang="en-US" sz="2400" b="0" i="0" u="none" strike="noStrike" dirty="0">
                <a:solidFill>
                  <a:srgbClr val="403B3B"/>
                </a:solidFill>
                <a:effectLst/>
              </a:rPr>
              <a:t> </a:t>
            </a:r>
            <a:endParaRPr lang="en-US" sz="2400" b="0" i="0" u="none" strike="noStrike" dirty="0">
              <a:solidFill>
                <a:srgbClr val="403B3B"/>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388870" cy="1445260"/>
          </a:xfrm>
          <a:prstGeom prst="rect">
            <a:avLst/>
          </a:prstGeom>
          <a:noFill/>
        </p:spPr>
        <p:txBody>
          <a:bodyPr wrap="none" rtlCol="0">
            <a:spAutoFit/>
          </a:bodyPr>
          <a:lstStyle/>
          <a:p>
            <a:pPr algn="l"/>
            <a:r>
              <a:rPr lang="en-ID" sz="4400" b="1" u="sng" dirty="0">
                <a:solidFill>
                  <a:srgbClr val="7030A0"/>
                </a:solidFill>
                <a:sym typeface="+mn-ea"/>
              </a:rPr>
              <a:t>Objective</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559435" y="1402080"/>
            <a:ext cx="11010900" cy="1753235"/>
          </a:xfrm>
          <a:prstGeom prst="rect">
            <a:avLst/>
          </a:prstGeom>
          <a:noFill/>
        </p:spPr>
        <p:txBody>
          <a:bodyPr wrap="square">
            <a:spAutoFit/>
          </a:bodyPr>
          <a:lstStyle/>
          <a:p>
            <a:pPr algn="just">
              <a:lnSpc>
                <a:spcPct val="150000"/>
              </a:lnSpc>
            </a:pPr>
            <a:r>
              <a:rPr lang="en-US" sz="2400" b="0" i="0" u="none" strike="noStrike" dirty="0">
                <a:solidFill>
                  <a:srgbClr val="403B3B"/>
                </a:solidFill>
                <a:effectLst/>
              </a:rPr>
              <a:t>- To investigate and analyze the status and correlation of psychological resilience, social support, health-related quality of life of breast cancer survivors</a:t>
            </a:r>
            <a:endParaRPr lang="en-US" sz="2400" b="0" i="0" u="none" strike="noStrike" dirty="0">
              <a:solidFill>
                <a:srgbClr val="403B3B"/>
              </a:solidFill>
              <a:effectLst/>
            </a:endParaRPr>
          </a:p>
          <a:p>
            <a:pPr algn="just">
              <a:lnSpc>
                <a:spcPct val="150000"/>
              </a:lnSpc>
            </a:pPr>
            <a:r>
              <a:rPr lang="en-US" sz="2400" b="0" i="0" u="none" strike="noStrike" dirty="0">
                <a:solidFill>
                  <a:srgbClr val="403B3B"/>
                </a:solidFill>
                <a:effectLst/>
              </a:rPr>
              <a:t>- To provide research basis for improving health management of breast cancer survivors</a:t>
            </a:r>
            <a:endParaRPr lang="en-US" sz="2400" b="0" i="0" u="none" strike="noStrike" dirty="0">
              <a:solidFill>
                <a:srgbClr val="403B3B"/>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264410" cy="1445260"/>
          </a:xfrm>
          <a:prstGeom prst="rect">
            <a:avLst/>
          </a:prstGeom>
          <a:noFill/>
        </p:spPr>
        <p:txBody>
          <a:bodyPr wrap="none" rtlCol="0">
            <a:spAutoFit/>
          </a:bodyPr>
          <a:lstStyle/>
          <a:p>
            <a:pPr algn="l"/>
            <a:r>
              <a:rPr lang="en-ID" sz="4400" b="1" u="sng" dirty="0">
                <a:solidFill>
                  <a:srgbClr val="7030A0"/>
                </a:solidFill>
                <a:sym typeface="+mn-ea"/>
              </a:rPr>
              <a:t>Methods</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718185" y="966470"/>
            <a:ext cx="10754995" cy="5409565"/>
          </a:xfrm>
          <a:prstGeom prst="rect">
            <a:avLst/>
          </a:prstGeom>
          <a:noFill/>
        </p:spPr>
        <p:txBody>
          <a:bodyPr wrap="square">
            <a:spAutoFit/>
          </a:bodyPr>
          <a:lstStyle/>
          <a:p>
            <a:pPr algn="just">
              <a:lnSpc>
                <a:spcPct val="120000"/>
              </a:lnSpc>
            </a:pPr>
            <a:r>
              <a:rPr lang="en-US" sz="2000" b="0" i="0" u="none" strike="noStrike" dirty="0">
                <a:solidFill>
                  <a:srgbClr val="403B3B"/>
                </a:solidFill>
                <a:effectLst/>
              </a:rPr>
              <a:t>          </a:t>
            </a:r>
            <a:r>
              <a:rPr lang="en-US" sz="2000" b="1" i="0" u="none" strike="noStrike" dirty="0">
                <a:solidFill>
                  <a:srgbClr val="403B3B"/>
                </a:solidFill>
                <a:effectLst/>
              </a:rPr>
              <a:t>A cross-sectional survey was conducted on 391 breast cancer survivors who were followed up in West China Hospital of Sichuan University from March 31, 2021 to November 19, 2021.</a:t>
            </a:r>
            <a:endParaRPr lang="en-US" sz="2400" b="1" i="0" u="none" strike="noStrike" dirty="0">
              <a:solidFill>
                <a:srgbClr val="403B3B"/>
              </a:solidFill>
              <a:effectLst/>
            </a:endParaRPr>
          </a:p>
          <a:p>
            <a:pPr algn="just">
              <a:lnSpc>
                <a:spcPct val="120000"/>
              </a:lnSpc>
            </a:pPr>
            <a:r>
              <a:rPr lang="en-US" sz="2400" dirty="0">
                <a:solidFill>
                  <a:srgbClr val="FD5C0C"/>
                </a:solidFill>
                <a:effectLst/>
                <a:sym typeface="+mn-ea"/>
              </a:rPr>
              <a:t>- Research tools</a:t>
            </a:r>
            <a:endParaRPr lang="en-US" sz="2400" dirty="0">
              <a:solidFill>
                <a:srgbClr val="FD5C0C"/>
              </a:solidFill>
              <a:effectLst/>
              <a:sym typeface="+mn-ea"/>
            </a:endParaRPr>
          </a:p>
          <a:p>
            <a:pPr algn="just">
              <a:lnSpc>
                <a:spcPct val="120000"/>
              </a:lnSpc>
            </a:pPr>
            <a:r>
              <a:rPr lang="en-US" sz="2000" b="0" i="0" u="none" strike="noStrike" dirty="0">
                <a:solidFill>
                  <a:srgbClr val="403B3B"/>
                </a:solidFill>
                <a:effectLst/>
              </a:rPr>
              <a:t>The general data questionnaire</a:t>
            </a:r>
            <a:endParaRPr lang="en-US" sz="2000" b="0" i="0" u="none" strike="noStrike" dirty="0">
              <a:solidFill>
                <a:srgbClr val="403B3B"/>
              </a:solidFill>
              <a:effectLst/>
            </a:endParaRPr>
          </a:p>
          <a:p>
            <a:pPr algn="just">
              <a:lnSpc>
                <a:spcPct val="120000"/>
              </a:lnSpc>
            </a:pPr>
            <a:r>
              <a:rPr lang="en-US" sz="2000" b="0" i="0" u="none" strike="noStrike" dirty="0">
                <a:solidFill>
                  <a:srgbClr val="403B3B"/>
                </a:solidFill>
                <a:effectLst/>
              </a:rPr>
              <a:t>The Connor-Davidson Resilience Scale (CD-RISC)</a:t>
            </a:r>
            <a:endParaRPr lang="en-US" sz="2000" b="0" i="0" u="none" strike="noStrike" dirty="0">
              <a:solidFill>
                <a:srgbClr val="403B3B"/>
              </a:solidFill>
              <a:effectLst/>
            </a:endParaRPr>
          </a:p>
          <a:p>
            <a:pPr algn="just">
              <a:lnSpc>
                <a:spcPct val="120000"/>
              </a:lnSpc>
            </a:pPr>
            <a:r>
              <a:rPr lang="en-US" sz="2000" b="0" i="0" u="none" strike="noStrike" dirty="0">
                <a:solidFill>
                  <a:srgbClr val="403B3B"/>
                </a:solidFill>
                <a:effectLst/>
              </a:rPr>
              <a:t>The Social Support Rate Scale (SSRS)</a:t>
            </a:r>
            <a:endParaRPr lang="en-US" sz="2000" b="0" i="0" u="none" strike="noStrike" dirty="0">
              <a:solidFill>
                <a:srgbClr val="403B3B"/>
              </a:solidFill>
              <a:effectLst/>
            </a:endParaRPr>
          </a:p>
          <a:p>
            <a:pPr algn="just">
              <a:lnSpc>
                <a:spcPct val="120000"/>
              </a:lnSpc>
            </a:pPr>
            <a:r>
              <a:rPr lang="en-US" sz="2000" b="0" i="0" u="none" strike="noStrike" dirty="0">
                <a:solidFill>
                  <a:srgbClr val="403B3B"/>
                </a:solidFill>
                <a:effectLst/>
              </a:rPr>
              <a:t>The Short Form 36-item Health Survey (SF-36) </a:t>
            </a:r>
            <a:endParaRPr lang="en-US" sz="2000" b="0" i="0" u="none" strike="noStrike" dirty="0">
              <a:solidFill>
                <a:srgbClr val="403B3B"/>
              </a:solidFill>
              <a:effectLst/>
            </a:endParaRPr>
          </a:p>
          <a:p>
            <a:pPr algn="just">
              <a:lnSpc>
                <a:spcPct val="120000"/>
              </a:lnSpc>
            </a:pPr>
            <a:r>
              <a:rPr lang="en-US" sz="2400" b="0" i="0" u="none" strike="noStrike" dirty="0">
                <a:solidFill>
                  <a:srgbClr val="FD5C0C"/>
                </a:solidFill>
                <a:effectLst/>
              </a:rPr>
              <a:t>- Statistical method</a:t>
            </a:r>
            <a:endParaRPr lang="en-US" sz="2400" b="0" i="0" u="none" strike="noStrike" dirty="0">
              <a:solidFill>
                <a:srgbClr val="FD5C0C"/>
              </a:solidFill>
              <a:effectLst/>
            </a:endParaRPr>
          </a:p>
          <a:p>
            <a:pPr marL="342900" indent="-342900" algn="just">
              <a:lnSpc>
                <a:spcPct val="120000"/>
              </a:lnSpc>
              <a:buFont typeface="Arial" panose="020B0604020202020204" pitchFamily="34" charset="0"/>
              <a:buChar char="•"/>
            </a:pPr>
            <a:r>
              <a:rPr lang="en-US" sz="2000" b="0" i="0" u="none" strike="noStrike" dirty="0">
                <a:solidFill>
                  <a:schemeClr val="tx1"/>
                </a:solidFill>
                <a:effectLst/>
              </a:rPr>
              <a:t>Statistical analysis was performed using IBM SPSS26.0</a:t>
            </a:r>
            <a:endParaRPr lang="en-US" sz="2000" b="0" i="0" u="none" strike="noStrike" dirty="0">
              <a:solidFill>
                <a:schemeClr val="tx1"/>
              </a:solidFill>
              <a:effectLst/>
            </a:endParaRPr>
          </a:p>
          <a:p>
            <a:pPr marL="342900" indent="-342900" algn="just">
              <a:lnSpc>
                <a:spcPct val="120000"/>
              </a:lnSpc>
              <a:buFont typeface="Arial" panose="020B0604020202020204" pitchFamily="34" charset="0"/>
              <a:buChar char="•"/>
            </a:pPr>
            <a:r>
              <a:rPr lang="en-US" sz="2000" b="0" i="0" u="none" strike="noStrike" dirty="0">
                <a:solidFill>
                  <a:schemeClr val="tx1"/>
                </a:solidFill>
                <a:effectLst/>
              </a:rPr>
              <a:t>The counting data were described by frequency (constituent ratio) , and the measuring data were described by mean, standard deviation and median</a:t>
            </a:r>
            <a:endParaRPr lang="en-US" sz="2000" b="0" i="0" u="none" strike="noStrike" dirty="0">
              <a:solidFill>
                <a:schemeClr val="tx1"/>
              </a:solidFill>
              <a:effectLst/>
            </a:endParaRPr>
          </a:p>
          <a:p>
            <a:pPr marL="342900" indent="-342900" algn="just">
              <a:lnSpc>
                <a:spcPct val="120000"/>
              </a:lnSpc>
              <a:buFont typeface="Arial" panose="020B0604020202020204" pitchFamily="34" charset="0"/>
              <a:buChar char="•"/>
            </a:pPr>
            <a:r>
              <a:rPr lang="en-US" sz="2000" b="0" i="0" u="none" strike="noStrike" dirty="0">
                <a:solidFill>
                  <a:schemeClr val="tx1"/>
                </a:solidFill>
                <a:effectLst/>
              </a:rPr>
              <a:t>Spearman was used for correlation analysis</a:t>
            </a:r>
            <a:endParaRPr lang="en-US" sz="2000" b="0" i="0" u="none" strike="noStrike" dirty="0">
              <a:solidFill>
                <a:schemeClr val="tx1"/>
              </a:solidFill>
              <a:effectLst/>
            </a:endParaRPr>
          </a:p>
          <a:p>
            <a:pPr marL="342900" indent="-342900" algn="just">
              <a:lnSpc>
                <a:spcPct val="120000"/>
              </a:lnSpc>
              <a:buFont typeface="Arial" panose="020B0604020202020204" pitchFamily="34" charset="0"/>
              <a:buChar char="•"/>
            </a:pPr>
            <a:r>
              <a:rPr lang="en-US" sz="2000" b="0" i="0" u="none" strike="noStrike" dirty="0">
                <a:solidFill>
                  <a:schemeClr val="tx1"/>
                </a:solidFill>
                <a:effectLst/>
              </a:rPr>
              <a:t>The influencing factors of HRQOL were measured by Regression analysis method</a:t>
            </a:r>
            <a:endParaRPr lang="en-US" sz="2000" b="0" i="0" u="none" strike="noStrike" dirty="0">
              <a:solidFill>
                <a:schemeClr val="tx1"/>
              </a:solidFill>
              <a:effectLst/>
            </a:endParaRPr>
          </a:p>
          <a:p>
            <a:pPr marL="342900" indent="-342900" algn="just">
              <a:lnSpc>
                <a:spcPct val="120000"/>
              </a:lnSpc>
              <a:buFont typeface="Arial" panose="020B0604020202020204" pitchFamily="34" charset="0"/>
              <a:buChar char="•"/>
            </a:pPr>
            <a:r>
              <a:rPr lang="en-US" sz="2000" b="0" i="0" u="none" strike="noStrike" dirty="0">
                <a:solidFill>
                  <a:schemeClr val="tx1"/>
                </a:solidFill>
                <a:effectLst/>
              </a:rPr>
              <a:t>The mediating effect test was measured by Boots method</a:t>
            </a:r>
            <a:endParaRPr lang="en-US" sz="2000" b="0" i="0" u="none" strike="noStrike" dirty="0">
              <a:solidFill>
                <a:schemeClr val="tx1"/>
              </a:solidFill>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1846580" cy="1445260"/>
          </a:xfrm>
          <a:prstGeom prst="rect">
            <a:avLst/>
          </a:prstGeom>
          <a:noFill/>
        </p:spPr>
        <p:txBody>
          <a:bodyPr wrap="none" rtlCol="0">
            <a:spAutoFit/>
          </a:bodyPr>
          <a:lstStyle/>
          <a:p>
            <a:pPr algn="l"/>
            <a:r>
              <a:rPr lang="en-ID" sz="4400" b="1" u="sng" dirty="0">
                <a:solidFill>
                  <a:srgbClr val="7030A0"/>
                </a:solidFill>
                <a:sym typeface="+mn-ea"/>
              </a:rPr>
              <a:t>Results</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616585" y="1149350"/>
            <a:ext cx="6326505" cy="6627495"/>
          </a:xfrm>
          <a:prstGeom prst="rect">
            <a:avLst/>
          </a:prstGeom>
          <a:noFill/>
        </p:spPr>
        <p:txBody>
          <a:bodyPr wrap="square">
            <a:noAutofit/>
          </a:bodyPr>
          <a:lstStyle/>
          <a:p>
            <a:pPr algn="just"/>
            <a:r>
              <a:rPr lang="en-US" sz="2400" b="1" i="0" u="none" strike="noStrike" dirty="0">
                <a:solidFill>
                  <a:srgbClr val="FD5C0C"/>
                </a:solidFill>
                <a:effectLst/>
              </a:rPr>
              <a:t>- Participate</a:t>
            </a:r>
            <a:endParaRPr lang="en-US" sz="2400" b="1" i="0" u="none" strike="noStrike" dirty="0">
              <a:solidFill>
                <a:srgbClr val="FD5C0C"/>
              </a:solidFill>
              <a:effectLst/>
            </a:endParaRPr>
          </a:p>
          <a:p>
            <a:pPr algn="just"/>
            <a:r>
              <a:rPr lang="en-US" sz="2000" b="0" i="0" u="none" strike="noStrike" dirty="0">
                <a:solidFill>
                  <a:srgbClr val="403B3B"/>
                </a:solidFill>
                <a:effectLst/>
              </a:rPr>
              <a:t>         The age of the subjects ranged from 26 to 65 years, with an average age of 47.23 ± 10.13 years,89.26% of them were married, and 84.14% of them lived in cities for a long time.</a:t>
            </a:r>
            <a:endParaRPr lang="en-US" sz="2000" b="0" i="0" u="none" strike="noStrike" dirty="0">
              <a:solidFill>
                <a:srgbClr val="403B3B"/>
              </a:solidFill>
              <a:effectLst/>
            </a:endParaRPr>
          </a:p>
          <a:p>
            <a:pPr algn="just"/>
            <a:endParaRPr lang="en-US" sz="2000" b="0" i="0" u="none" strike="noStrike" dirty="0">
              <a:solidFill>
                <a:srgbClr val="403B3B"/>
              </a:solidFill>
              <a:effectLst/>
            </a:endParaRPr>
          </a:p>
          <a:p>
            <a:pPr algn="just"/>
            <a:r>
              <a:rPr lang="en-US" sz="2400" b="1" i="0" u="none" strike="noStrike" dirty="0">
                <a:solidFill>
                  <a:srgbClr val="FD5C0C"/>
                </a:solidFill>
                <a:effectLst/>
              </a:rPr>
              <a:t>- Score of </a:t>
            </a:r>
            <a:r>
              <a:rPr lang="en-US" sz="2400" b="1" dirty="0">
                <a:solidFill>
                  <a:srgbClr val="FD5C0C"/>
                </a:solidFill>
                <a:effectLst/>
                <a:sym typeface="+mn-ea"/>
              </a:rPr>
              <a:t>CD-RISC,</a:t>
            </a:r>
            <a:r>
              <a:rPr lang="en-US" altLang="zh-CN" sz="2400" b="1" dirty="0">
                <a:solidFill>
                  <a:srgbClr val="FD5C0C"/>
                </a:solidFill>
                <a:effectLst/>
                <a:sym typeface="+mn-ea"/>
              </a:rPr>
              <a:t>SSRS and SF-36</a:t>
            </a:r>
            <a:endParaRPr lang="en-US" sz="2400" b="1" i="0" u="none" strike="noStrike" dirty="0">
              <a:solidFill>
                <a:srgbClr val="FD5C0C"/>
              </a:solidFill>
              <a:effectLst/>
            </a:endParaRPr>
          </a:p>
          <a:p>
            <a:pPr marL="342900" indent="-342900" algn="just">
              <a:buFont typeface="Arial" panose="020B0604020202020204" pitchFamily="34" charset="0"/>
              <a:buChar char="•"/>
            </a:pPr>
            <a:r>
              <a:rPr lang="en-US" sz="2000" b="0" i="0" u="none" strike="noStrike" dirty="0">
                <a:solidFill>
                  <a:srgbClr val="403B3B"/>
                </a:solidFill>
                <a:effectLst/>
              </a:rPr>
              <a:t>The mean score for CD-RISC was 68.77 points (s = 14.85, M = 68.00) </a:t>
            </a: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b="0" i="0" u="none" strike="noStrike" dirty="0">
                <a:solidFill>
                  <a:srgbClr val="403B3B"/>
                </a:solidFill>
                <a:effectLst/>
              </a:rPr>
              <a:t>The mean score for SSRS was 41.42 points (S = 7.98, M = 42.00)</a:t>
            </a: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b="0" i="0" u="none" strike="noStrike" dirty="0">
                <a:solidFill>
                  <a:srgbClr val="403B3B"/>
                </a:solidFill>
                <a:effectLst/>
              </a:rPr>
              <a:t>The mean score for SF-36 was 73.91 points (s = 17.34, M = 79.08), physical health was 73.50(S = 17.93, M = 77.75) , mental health was 74.32(S = 19.12, M = 80.25)</a:t>
            </a:r>
            <a:endParaRPr lang="en-US" sz="2000" b="0" i="0" u="none" strike="noStrike" dirty="0">
              <a:solidFill>
                <a:srgbClr val="403B3B"/>
              </a:solidFill>
              <a:effectLst/>
            </a:endParaRPr>
          </a:p>
          <a:p>
            <a:pPr algn="just"/>
            <a:endParaRPr lang="en-US" sz="2000" b="0" i="0" u="none" strike="noStrike" dirty="0">
              <a:solidFill>
                <a:srgbClr val="403B3B"/>
              </a:solidFill>
              <a:effectLst/>
            </a:endParaRPr>
          </a:p>
        </p:txBody>
      </p:sp>
      <p:graphicFrame>
        <p:nvGraphicFramePr>
          <p:cNvPr id="3" name="图表 24" descr="7b0a202020202263686172745265734964223a20223230343732343137220a7d0a"/>
          <p:cNvGraphicFramePr/>
          <p:nvPr>
            <p:custDataLst>
              <p:tags r:id="rId4"/>
            </p:custDataLst>
          </p:nvPr>
        </p:nvGraphicFramePr>
        <p:xfrm>
          <a:off x="7360920" y="1468120"/>
          <a:ext cx="3515360" cy="19538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5" name="图表 25" descr="7b0a202020202263686172745265734964223a20223230343732343137220a7d0a"/>
          <p:cNvGraphicFramePr/>
          <p:nvPr>
            <p:custDataLst>
              <p:tags r:id="rId5"/>
            </p:custDataLst>
          </p:nvPr>
        </p:nvGraphicFramePr>
        <p:xfrm>
          <a:off x="7360285" y="4027170"/>
          <a:ext cx="3515995" cy="1876425"/>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p:cNvSpPr txBox="1"/>
          <p:nvPr>
            <p:custDataLst>
              <p:tags r:id="rId6"/>
            </p:custDataLst>
          </p:nvPr>
        </p:nvSpPr>
        <p:spPr>
          <a:xfrm>
            <a:off x="7606030" y="1042670"/>
            <a:ext cx="5080000" cy="306705"/>
          </a:xfrm>
          <a:prstGeom prst="rect">
            <a:avLst/>
          </a:prstGeom>
          <a:noFill/>
          <a:ln w="9525">
            <a:noFill/>
          </a:ln>
        </p:spPr>
        <p:txBody>
          <a:bodyPr>
            <a:spAutoFit/>
          </a:bodyPr>
          <a:p>
            <a:pPr indent="0"/>
            <a:r>
              <a:rPr lang="en-US" sz="1400" b="0">
                <a:solidFill>
                  <a:srgbClr val="000000"/>
                </a:solidFill>
                <a:latin typeface="Arial" panose="020B0604020202020204" pitchFamily="34" charset="0"/>
                <a:ea typeface="宋体" panose="02010600030101010101" pitchFamily="2" charset="-122"/>
              </a:rPr>
              <a:t>Figure 1 CD-RISC score percentage</a:t>
            </a:r>
            <a:endParaRPr lang="en-US" sz="1400" b="0">
              <a:solidFill>
                <a:srgbClr val="000000"/>
              </a:solidFill>
              <a:latin typeface="Arial" panose="020B0604020202020204" pitchFamily="34" charset="0"/>
              <a:ea typeface="宋体" panose="02010600030101010101" pitchFamily="2" charset="-122"/>
            </a:endParaRPr>
          </a:p>
        </p:txBody>
      </p:sp>
      <p:sp>
        <p:nvSpPr>
          <p:cNvPr id="7" name="文本框 6"/>
          <p:cNvSpPr txBox="1"/>
          <p:nvPr>
            <p:custDataLst>
              <p:tags r:id="rId7"/>
            </p:custDataLst>
          </p:nvPr>
        </p:nvSpPr>
        <p:spPr>
          <a:xfrm>
            <a:off x="7800340" y="3571240"/>
            <a:ext cx="5080000" cy="306705"/>
          </a:xfrm>
          <a:prstGeom prst="rect">
            <a:avLst/>
          </a:prstGeom>
          <a:noFill/>
          <a:ln w="9525">
            <a:noFill/>
          </a:ln>
        </p:spPr>
        <p:txBody>
          <a:bodyPr>
            <a:spAutoFit/>
          </a:bodyPr>
          <a:p>
            <a:pPr indent="0"/>
            <a:r>
              <a:rPr lang="en-US" sz="1400" b="0">
                <a:solidFill>
                  <a:srgbClr val="000000"/>
                </a:solidFill>
                <a:latin typeface="Arial" panose="020B0604020202020204" pitchFamily="34" charset="0"/>
                <a:ea typeface="宋体" panose="02010600030101010101" pitchFamily="2" charset="-122"/>
              </a:rPr>
              <a:t>Figure 2 SSRS score percentage</a:t>
            </a:r>
            <a:endParaRPr lang="en-US" sz="1400" b="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1846580" cy="1445260"/>
          </a:xfrm>
          <a:prstGeom prst="rect">
            <a:avLst/>
          </a:prstGeom>
          <a:noFill/>
        </p:spPr>
        <p:txBody>
          <a:bodyPr wrap="none" rtlCol="0">
            <a:spAutoFit/>
          </a:bodyPr>
          <a:lstStyle/>
          <a:p>
            <a:pPr algn="l"/>
            <a:r>
              <a:rPr lang="en-ID" sz="4400" b="1" u="sng" dirty="0">
                <a:solidFill>
                  <a:srgbClr val="7030A0"/>
                </a:solidFill>
                <a:sym typeface="+mn-ea"/>
              </a:rPr>
              <a:t>Results</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398780" y="1481455"/>
            <a:ext cx="6934835" cy="6627495"/>
          </a:xfrm>
          <a:prstGeom prst="rect">
            <a:avLst/>
          </a:prstGeom>
          <a:noFill/>
        </p:spPr>
        <p:txBody>
          <a:bodyPr wrap="square">
            <a:noAutofit/>
          </a:bodyPr>
          <a:lstStyle/>
          <a:p>
            <a:pPr indent="0" algn="just">
              <a:lnSpc>
                <a:spcPct val="100000"/>
              </a:lnSpc>
              <a:buFont typeface="Arial" panose="020B0604020202020204" pitchFamily="34" charset="0"/>
              <a:buNone/>
            </a:pPr>
            <a:r>
              <a:rPr lang="en-US" sz="2400" b="1" i="0" u="none" strike="noStrike" dirty="0">
                <a:solidFill>
                  <a:srgbClr val="FD5C0C"/>
                </a:solidFill>
                <a:effectLst/>
              </a:rPr>
              <a:t>- Influencing factors of HRQOL</a:t>
            </a:r>
            <a:endParaRPr lang="en-US" sz="2400" b="1" i="0" u="none" strike="noStrike" dirty="0">
              <a:solidFill>
                <a:srgbClr val="FD5C0C"/>
              </a:solidFill>
              <a:effectLst/>
            </a:endParaRPr>
          </a:p>
          <a:p>
            <a:pPr indent="0" algn="just">
              <a:lnSpc>
                <a:spcPct val="100000"/>
              </a:lnSpc>
              <a:buFont typeface="Arial" panose="020B0604020202020204" pitchFamily="34" charset="0"/>
              <a:buNone/>
            </a:pPr>
            <a:r>
              <a:rPr lang="en-US" sz="2000" b="0" i="0" u="none" strike="noStrike" dirty="0">
                <a:solidFill>
                  <a:srgbClr val="403B3B"/>
                </a:solidFill>
                <a:effectLst/>
              </a:rPr>
              <a:t>         The stage of tumor disease had a negative predictive effect on HRQOL.The length of hospitalization,</a:t>
            </a:r>
            <a:r>
              <a:rPr lang="en-US" sz="2000" dirty="0">
                <a:solidFill>
                  <a:srgbClr val="403B3B"/>
                </a:solidFill>
                <a:effectLst/>
                <a:sym typeface="+mn-ea"/>
              </a:rPr>
              <a:t>while age</a:t>
            </a:r>
            <a:r>
              <a:rPr lang="en-US" sz="2000" b="0" i="0" u="none" strike="noStrike" dirty="0">
                <a:solidFill>
                  <a:srgbClr val="403B3B"/>
                </a:solidFill>
                <a:effectLst/>
              </a:rPr>
              <a:t>  had a positive predictive effect on HRQOL.</a:t>
            </a:r>
            <a:endParaRPr lang="en-US" sz="2000" b="0" i="0" u="none" strike="noStrike" dirty="0">
              <a:solidFill>
                <a:srgbClr val="403B3B"/>
              </a:solidFill>
              <a:effectLst/>
            </a:endParaRPr>
          </a:p>
          <a:p>
            <a:pPr indent="0" algn="just">
              <a:lnSpc>
                <a:spcPct val="100000"/>
              </a:lnSpc>
              <a:buFont typeface="Arial" panose="020B0604020202020204" pitchFamily="34" charset="0"/>
              <a:buNone/>
            </a:pPr>
            <a:endParaRPr lang="en-US" sz="2000" b="0" i="0" u="none" strike="noStrike" dirty="0">
              <a:solidFill>
                <a:srgbClr val="403B3B"/>
              </a:solidFill>
              <a:effectLst/>
            </a:endParaRPr>
          </a:p>
          <a:p>
            <a:pPr indent="0" algn="just">
              <a:lnSpc>
                <a:spcPct val="100000"/>
              </a:lnSpc>
              <a:buFont typeface="Arial" panose="020B0604020202020204" pitchFamily="34" charset="0"/>
              <a:buNone/>
            </a:pPr>
            <a:r>
              <a:rPr lang="en-US" sz="2400" b="1" i="0" u="none" strike="noStrike" dirty="0">
                <a:solidFill>
                  <a:srgbClr val="FD5C0C"/>
                </a:solidFill>
                <a:effectLst/>
              </a:rPr>
              <a:t>- </a:t>
            </a:r>
            <a:r>
              <a:rPr lang="en-US" sz="2400" b="1" dirty="0">
                <a:solidFill>
                  <a:srgbClr val="FD5C0C"/>
                </a:solidFill>
                <a:effectLst/>
                <a:sym typeface="+mn-ea"/>
              </a:rPr>
              <a:t>correlation analysis</a:t>
            </a:r>
            <a:endParaRPr lang="en-US" sz="2400" b="1" i="0" u="none" strike="noStrike" dirty="0">
              <a:solidFill>
                <a:srgbClr val="FD5C0C"/>
              </a:solidFill>
              <a:effectLst/>
            </a:endParaRPr>
          </a:p>
          <a:p>
            <a:pPr indent="0" algn="just">
              <a:lnSpc>
                <a:spcPct val="100000"/>
              </a:lnSpc>
              <a:buFont typeface="Arial" panose="020B0604020202020204" pitchFamily="34" charset="0"/>
              <a:buNone/>
            </a:pPr>
            <a:r>
              <a:rPr lang="en-US" sz="2000" b="0" i="0" u="none" strike="noStrike" dirty="0">
                <a:solidFill>
                  <a:srgbClr val="403B3B"/>
                </a:solidFill>
                <a:effectLst/>
              </a:rPr>
              <a:t>         HRQOL was positively correlated with psychological resilience (r=0.477, P&lt;0.01) and social support (r=0.307, P&lt;0.01).There was a positive correlation between psychological resilience and social support (r=0.359, P&lt;0.01). </a:t>
            </a:r>
            <a:endParaRPr lang="en-US" sz="2000" b="0" i="0" u="none" strike="noStrike" dirty="0">
              <a:solidFill>
                <a:srgbClr val="403B3B"/>
              </a:solidFill>
              <a:effectLst/>
            </a:endParaRPr>
          </a:p>
          <a:p>
            <a:pPr indent="0" algn="just">
              <a:lnSpc>
                <a:spcPct val="100000"/>
              </a:lnSpc>
              <a:buFont typeface="Arial" panose="020B0604020202020204" pitchFamily="34" charset="0"/>
              <a:buNone/>
            </a:pPr>
            <a:endParaRPr lang="en-US" sz="2400" b="1" i="0" u="none" strike="noStrike" dirty="0">
              <a:solidFill>
                <a:srgbClr val="FD5C0C"/>
              </a:solidFill>
              <a:effectLst/>
            </a:endParaRPr>
          </a:p>
          <a:p>
            <a:pPr indent="0" algn="just">
              <a:lnSpc>
                <a:spcPct val="100000"/>
              </a:lnSpc>
              <a:buFont typeface="Arial" panose="020B0604020202020204" pitchFamily="34" charset="0"/>
              <a:buNone/>
            </a:pPr>
            <a:r>
              <a:rPr lang="en-US" sz="2400" b="1" dirty="0">
                <a:solidFill>
                  <a:srgbClr val="FD5C0C"/>
                </a:solidFill>
                <a:effectLst/>
                <a:sym typeface="+mn-ea"/>
              </a:rPr>
              <a:t>- mediation effect test</a:t>
            </a:r>
            <a:endParaRPr lang="en-US" sz="2400" b="1" i="0" u="none" strike="noStrike" dirty="0">
              <a:solidFill>
                <a:srgbClr val="FD5C0C"/>
              </a:solidFill>
              <a:effectLst/>
            </a:endParaRPr>
          </a:p>
          <a:p>
            <a:pPr indent="0" algn="just">
              <a:lnSpc>
                <a:spcPct val="100000"/>
              </a:lnSpc>
              <a:buFont typeface="Arial" panose="020B0604020202020204" pitchFamily="34" charset="0"/>
              <a:buNone/>
            </a:pPr>
            <a:r>
              <a:rPr lang="en-US" sz="2000" b="0" i="0" u="none" strike="noStrike" dirty="0">
                <a:solidFill>
                  <a:srgbClr val="403B3B"/>
                </a:solidFill>
                <a:effectLst/>
              </a:rPr>
              <a:t>           Psychological resilience has a partial intermediary effect between social support and health-related quality of life (48.436%). </a:t>
            </a:r>
            <a:endParaRPr lang="en-US" sz="2000" b="0" i="0" u="none" strike="noStrike" dirty="0">
              <a:solidFill>
                <a:srgbClr val="403B3B"/>
              </a:solidFill>
              <a:effectLst/>
            </a:endParaRPr>
          </a:p>
          <a:p>
            <a:pPr algn="just"/>
            <a:endParaRPr lang="en-US" sz="2000" b="0" i="0" u="none" strike="noStrike" dirty="0">
              <a:solidFill>
                <a:srgbClr val="403B3B"/>
              </a:solidFill>
              <a:effectLst/>
            </a:endParaRPr>
          </a:p>
        </p:txBody>
      </p:sp>
      <p:pic>
        <p:nvPicPr>
          <p:cNvPr id="100" name="图片 99"/>
          <p:cNvPicPr/>
          <p:nvPr>
            <p:custDataLst>
              <p:tags r:id="rId2"/>
            </p:custDataLst>
          </p:nvPr>
        </p:nvPicPr>
        <p:blipFill>
          <a:blip r:embed="rId3"/>
          <a:stretch>
            <a:fillRect/>
          </a:stretch>
        </p:blipFill>
        <p:spPr>
          <a:xfrm>
            <a:off x="7767320" y="2206625"/>
            <a:ext cx="3595370" cy="2621915"/>
          </a:xfrm>
          <a:prstGeom prst="rect">
            <a:avLst/>
          </a:prstGeom>
          <a:noFill/>
          <a:ln w="9525">
            <a:noFill/>
          </a:ln>
        </p:spPr>
      </p:pic>
      <p:sp>
        <p:nvSpPr>
          <p:cNvPr id="101" name="文本框 100"/>
          <p:cNvSpPr txBox="1"/>
          <p:nvPr>
            <p:custDataLst>
              <p:tags r:id="rId4"/>
            </p:custDataLst>
          </p:nvPr>
        </p:nvSpPr>
        <p:spPr>
          <a:xfrm>
            <a:off x="7529830" y="1746250"/>
            <a:ext cx="5080000" cy="306705"/>
          </a:xfrm>
          <a:prstGeom prst="rect">
            <a:avLst/>
          </a:prstGeom>
          <a:noFill/>
          <a:ln w="9525">
            <a:noFill/>
          </a:ln>
        </p:spPr>
        <p:txBody>
          <a:bodyPr>
            <a:spAutoFit/>
          </a:bodyPr>
          <a:p>
            <a:pPr indent="0"/>
            <a:r>
              <a:rPr lang="en-US" sz="1400" b="0">
                <a:solidFill>
                  <a:srgbClr val="000000"/>
                </a:solidFill>
                <a:latin typeface="Arial" panose="020B0604020202020204" pitchFamily="34" charset="0"/>
                <a:ea typeface="宋体" panose="02010600030101010101" pitchFamily="2" charset="-122"/>
              </a:rPr>
              <a:t>Figure 3 Theoretical model of Mesomeric effect</a:t>
            </a:r>
            <a:endParaRPr lang="en-US" altLang="en-US" sz="1400" b="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611755" cy="1445260"/>
          </a:xfrm>
          <a:prstGeom prst="rect">
            <a:avLst/>
          </a:prstGeom>
          <a:noFill/>
        </p:spPr>
        <p:txBody>
          <a:bodyPr wrap="none" rtlCol="0">
            <a:spAutoFit/>
          </a:bodyPr>
          <a:lstStyle/>
          <a:p>
            <a:pPr algn="l"/>
            <a:r>
              <a:rPr lang="en-ID" sz="4400" b="1" u="sng" dirty="0">
                <a:solidFill>
                  <a:srgbClr val="7030A0"/>
                </a:solidFill>
                <a:sym typeface="+mn-ea"/>
              </a:rPr>
              <a:t>Discussion</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559435" y="1402080"/>
            <a:ext cx="10429875" cy="5754370"/>
          </a:xfrm>
          <a:prstGeom prst="rect">
            <a:avLst/>
          </a:prstGeom>
          <a:noFill/>
        </p:spPr>
        <p:txBody>
          <a:bodyPr wrap="square">
            <a:spAutoFit/>
          </a:bodyPr>
          <a:lstStyle/>
          <a:p>
            <a:pPr marL="342900" indent="-342900" algn="just">
              <a:buFont typeface="Arial" panose="020B0604020202020204" pitchFamily="34" charset="0"/>
              <a:buChar char="•"/>
            </a:pPr>
            <a:r>
              <a:rPr lang="en-US" sz="2000" b="0" i="0" u="none" strike="noStrike" dirty="0">
                <a:solidFill>
                  <a:srgbClr val="403B3B"/>
                </a:solidFill>
                <a:effectLst/>
              </a:rPr>
              <a:t>Breast cancer survivors have gone through the treatment stage,over time, the trauma and psychological state of breast cancer have gradually recovered</a:t>
            </a:r>
            <a:r>
              <a:rPr lang="en-US" sz="2000" baseline="30000" dirty="0">
                <a:solidFill>
                  <a:srgbClr val="403B3B"/>
                </a:solidFill>
                <a:effectLst/>
                <a:sym typeface="+mn-ea"/>
              </a:rPr>
              <a:t>[5,6]</a:t>
            </a:r>
            <a:r>
              <a:rPr lang="en-US" sz="2000" b="0" i="0" u="none" strike="noStrike" dirty="0">
                <a:solidFill>
                  <a:srgbClr val="403B3B"/>
                </a:solidFill>
                <a:effectLst/>
              </a:rPr>
              <a:t>.</a:t>
            </a:r>
            <a:endParaRPr lang="en-US" sz="2000" b="0" i="0" u="none" strike="noStrike" dirty="0">
              <a:solidFill>
                <a:srgbClr val="403B3B"/>
              </a:solidFill>
              <a:effectLst/>
            </a:endParaRPr>
          </a:p>
          <a:p>
            <a:pPr marL="342900" indent="-342900" algn="just">
              <a:buFont typeface="Arial" panose="020B0604020202020204" pitchFamily="34" charset="0"/>
              <a:buChar char="•"/>
            </a:pP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b="0" i="0" u="none" strike="noStrike" dirty="0">
                <a:solidFill>
                  <a:srgbClr val="403B3B"/>
                </a:solidFill>
                <a:effectLst/>
              </a:rPr>
              <a:t>Most breast cancer survivors in urban areas in this study had more opportunities and conditions to obtain diversesocial support,The popularity of wechat in our country has made breast cancer survivors contact more social resources, have more ways to obtain health knowledge and resources, and promoted the recovery of self-health.</a:t>
            </a:r>
            <a:endParaRPr lang="en-US" sz="2000" b="0" i="0" u="none" strike="noStrike" dirty="0">
              <a:solidFill>
                <a:srgbClr val="403B3B"/>
              </a:solidFill>
              <a:effectLst/>
            </a:endParaRPr>
          </a:p>
          <a:p>
            <a:pPr marL="342900" indent="-342900" algn="just">
              <a:buFont typeface="Arial" panose="020B0604020202020204" pitchFamily="34" charset="0"/>
              <a:buChar char="•"/>
            </a:pP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dirty="0">
                <a:solidFill>
                  <a:srgbClr val="403B3B"/>
                </a:solidFill>
                <a:effectLst/>
                <a:sym typeface="+mn-ea"/>
              </a:rPr>
              <a:t>The better the Psychological resilience, the better the quality of life</a:t>
            </a:r>
            <a:r>
              <a:rPr lang="en-US" sz="2000" baseline="30000" dirty="0">
                <a:solidFill>
                  <a:srgbClr val="403B3B"/>
                </a:solidFill>
                <a:effectLst/>
                <a:sym typeface="+mn-ea"/>
              </a:rPr>
              <a:t>[7]</a:t>
            </a:r>
            <a:r>
              <a:rPr lang="en-US" sz="2000" dirty="0">
                <a:solidFill>
                  <a:srgbClr val="403B3B"/>
                </a:solidFill>
                <a:effectLst/>
                <a:sym typeface="+mn-ea"/>
              </a:rPr>
              <a:t>. </a:t>
            </a:r>
            <a:endParaRPr lang="en-US" sz="2000" dirty="0">
              <a:solidFill>
                <a:srgbClr val="403B3B"/>
              </a:solidFill>
              <a:effectLst/>
              <a:sym typeface="+mn-ea"/>
            </a:endParaRPr>
          </a:p>
          <a:p>
            <a:pPr marL="342900" indent="-342900" algn="just">
              <a:buFont typeface="Arial" panose="020B0604020202020204" pitchFamily="34" charset="0"/>
              <a:buChar char="•"/>
            </a:pP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dirty="0">
                <a:solidFill>
                  <a:srgbClr val="403B3B"/>
                </a:solidFill>
                <a:effectLst/>
                <a:sym typeface="+mn-ea"/>
              </a:rPr>
              <a:t> Good social support provides educational, physical, and emotional benefits to female breast cancer survivors and contributes to physical and psychological recovery</a:t>
            </a:r>
            <a:r>
              <a:rPr lang="en-US" sz="2000" baseline="30000" dirty="0">
                <a:solidFill>
                  <a:srgbClr val="403B3B"/>
                </a:solidFill>
                <a:effectLst/>
                <a:sym typeface="+mn-ea"/>
              </a:rPr>
              <a:t> [8]</a:t>
            </a:r>
            <a:r>
              <a:rPr lang="en-US" sz="2000" dirty="0">
                <a:solidFill>
                  <a:srgbClr val="403B3B"/>
                </a:solidFill>
                <a:effectLst/>
                <a:sym typeface="+mn-ea"/>
              </a:rPr>
              <a:t>.</a:t>
            </a:r>
            <a:endParaRPr lang="en-US" sz="2000" dirty="0">
              <a:solidFill>
                <a:srgbClr val="403B3B"/>
              </a:solidFill>
              <a:effectLst/>
              <a:sym typeface="+mn-ea"/>
            </a:endParaRPr>
          </a:p>
          <a:p>
            <a:pPr marL="342900" indent="-342900" algn="just">
              <a:buFont typeface="Arial" panose="020B0604020202020204" pitchFamily="34" charset="0"/>
              <a:buChar char="•"/>
            </a:pP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dirty="0">
                <a:solidFill>
                  <a:srgbClr val="403B3B"/>
                </a:solidFill>
                <a:effectLst/>
                <a:sym typeface="+mn-ea"/>
              </a:rPr>
              <a:t>By enhancing Psychological resilience, breast cancer patients can mitigate the negative effects of physical, psychological, and social changes experienced during the course of the disease, </a:t>
            </a:r>
            <a:r>
              <a:rPr lang="en-US" sz="2000" dirty="0">
                <a:solidFill>
                  <a:schemeClr val="bg1"/>
                </a:solidFill>
                <a:effectLst/>
                <a:sym typeface="+mn-ea"/>
              </a:rPr>
              <a:t>and </a:t>
            </a:r>
            <a:r>
              <a:rPr lang="en-US" sz="2000" dirty="0">
                <a:solidFill>
                  <a:srgbClr val="403B3B"/>
                </a:solidFill>
                <a:effectLst/>
                <a:sym typeface="+mn-ea"/>
              </a:rPr>
              <a:t>establish health-promoting behaviors that improve health-related quality of life </a:t>
            </a:r>
            <a:r>
              <a:rPr lang="en-US" sz="2000" baseline="30000" dirty="0">
                <a:solidFill>
                  <a:srgbClr val="403B3B"/>
                </a:solidFill>
                <a:effectLst/>
                <a:sym typeface="+mn-ea"/>
              </a:rPr>
              <a:t>[9]</a:t>
            </a:r>
            <a:r>
              <a:rPr lang="en-US" sz="2000" dirty="0">
                <a:solidFill>
                  <a:srgbClr val="403B3B"/>
                </a:solidFill>
                <a:effectLst/>
                <a:sym typeface="+mn-ea"/>
              </a:rPr>
              <a:t> .</a:t>
            </a:r>
            <a:endParaRPr lang="en-US" sz="2000" b="0" i="0" u="none" strike="noStrike" dirty="0">
              <a:solidFill>
                <a:srgbClr val="403B3B"/>
              </a:solidFill>
              <a:effectLst/>
            </a:endParaRPr>
          </a:p>
          <a:p>
            <a:pPr algn="just"/>
            <a:endParaRPr lang="en-US" sz="2400" b="0" i="0" u="none" strike="noStrike" dirty="0">
              <a:solidFill>
                <a:srgbClr val="403B3B"/>
              </a:solidFill>
              <a:effectLst/>
            </a:endParaRPr>
          </a:p>
          <a:p>
            <a:pPr algn="just"/>
            <a:endParaRPr lang="en-US" sz="2400" b="0" i="0" u="none" strike="noStrike" dirty="0">
              <a:solidFill>
                <a:srgbClr val="403B3B"/>
              </a:solid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932430" cy="1445260"/>
          </a:xfrm>
          <a:prstGeom prst="rect">
            <a:avLst/>
          </a:prstGeom>
          <a:noFill/>
        </p:spPr>
        <p:txBody>
          <a:bodyPr wrap="none" rtlCol="0">
            <a:spAutoFit/>
          </a:bodyPr>
          <a:lstStyle/>
          <a:p>
            <a:pPr algn="l"/>
            <a:r>
              <a:rPr lang="en-ID" sz="4400" b="1" u="sng" dirty="0">
                <a:solidFill>
                  <a:srgbClr val="7030A0"/>
                </a:solidFill>
                <a:sym typeface="+mn-ea"/>
              </a:rPr>
              <a:t>Conclusions</a:t>
            </a:r>
            <a:endParaRPr lang="en-ID" sz="4400" b="1" u="sng" dirty="0">
              <a:solidFill>
                <a:srgbClr val="7030A0"/>
              </a:solidFill>
            </a:endParaRPr>
          </a:p>
          <a:p>
            <a:pPr algn="l"/>
            <a:endParaRPr lang="en-ID" sz="4400" b="1" u="sng" dirty="0">
              <a:solidFill>
                <a:srgbClr val="7030A0"/>
              </a:solidFill>
            </a:endParaRPr>
          </a:p>
        </p:txBody>
      </p:sp>
      <p:sp>
        <p:nvSpPr>
          <p:cNvPr id="4" name="TextBox 3"/>
          <p:cNvSpPr txBox="1"/>
          <p:nvPr/>
        </p:nvSpPr>
        <p:spPr>
          <a:xfrm>
            <a:off x="559435" y="1402080"/>
            <a:ext cx="11069320" cy="3784600"/>
          </a:xfrm>
          <a:prstGeom prst="rect">
            <a:avLst/>
          </a:prstGeom>
          <a:noFill/>
        </p:spPr>
        <p:txBody>
          <a:bodyPr wrap="square">
            <a:spAutoFit/>
          </a:bodyPr>
          <a:lstStyle/>
          <a:p>
            <a:pPr marL="342900" indent="-342900" algn="just">
              <a:buFont typeface="Arial" panose="020B0604020202020204" pitchFamily="34" charset="0"/>
              <a:buChar char="•"/>
            </a:pPr>
            <a:r>
              <a:rPr lang="en-US" sz="2000" b="0" i="0" u="none" strike="noStrike" dirty="0">
                <a:solidFill>
                  <a:srgbClr val="403B3B"/>
                </a:solidFill>
                <a:effectLst/>
              </a:rPr>
              <a:t>The overall psychological resilience of female survivors of breast cancer is general, the social support is at the medium level, and the health-related quality of life scores are good.</a:t>
            </a:r>
            <a:endParaRPr lang="en-US" sz="2000" b="0" i="0" u="none" strike="noStrike" dirty="0">
              <a:solidFill>
                <a:srgbClr val="403B3B"/>
              </a:solidFill>
              <a:effectLst/>
            </a:endParaRPr>
          </a:p>
          <a:p>
            <a:pPr marL="342900" indent="-342900" algn="just">
              <a:buFont typeface="Arial" panose="020B0604020202020204" pitchFamily="34" charset="0"/>
              <a:buChar char="•"/>
            </a:pPr>
            <a:endParaRPr lang="en-US" sz="2000" b="0" i="0" u="none" strike="noStrike" dirty="0">
              <a:solidFill>
                <a:srgbClr val="403B3B"/>
              </a:solidFill>
              <a:effectLst/>
            </a:endParaRPr>
          </a:p>
          <a:p>
            <a:pPr marL="342900" indent="-342900" algn="just">
              <a:buFont typeface="Arial" panose="020B0604020202020204" pitchFamily="34" charset="0"/>
              <a:buChar char="•"/>
            </a:pPr>
            <a:r>
              <a:rPr lang="en-US" sz="2000" b="0" i="0" u="none" strike="noStrike" dirty="0">
                <a:solidFill>
                  <a:srgbClr val="403B3B"/>
                </a:solidFill>
                <a:effectLst/>
              </a:rPr>
              <a:t>Medical staff should focus on breast cancer survivors who are young, have a high stage of tumor disease, and have been hospitalized for a short time.</a:t>
            </a:r>
            <a:endParaRPr lang="en-US" sz="2000" b="0" i="0" u="none" strike="noStrike" dirty="0">
              <a:solidFill>
                <a:srgbClr val="403B3B"/>
              </a:solidFill>
              <a:effectLst/>
            </a:endParaRPr>
          </a:p>
          <a:p>
            <a:pPr marL="342900" indent="-342900" algn="just">
              <a:buFont typeface="Arial" panose="020B0604020202020204" pitchFamily="34" charset="0"/>
              <a:buChar char="•"/>
            </a:pPr>
            <a:endParaRPr lang="en-US" sz="2000" b="0" i="0" u="none" strike="noStrike" dirty="0">
              <a:solidFill>
                <a:srgbClr val="403B3B"/>
              </a:solidFill>
              <a:effectLst/>
            </a:endParaRPr>
          </a:p>
          <a:p>
            <a:pPr marL="342900" indent="-342900" algn="just">
              <a:buFont typeface="Arial" panose="020B0604020202020204" pitchFamily="34" charset="0"/>
              <a:buChar char="•"/>
            </a:pPr>
            <a:r>
              <a:rPr lang="zh-CN" altLang="en-US" sz="2000" b="0" i="0" u="none" strike="noStrike" dirty="0">
                <a:solidFill>
                  <a:srgbClr val="403B3B"/>
                </a:solidFill>
                <a:effectLst/>
              </a:rPr>
              <a:t>Better psychological resilience and more social support for breast cancer survivors </a:t>
            </a:r>
            <a:r>
              <a:rPr lang="en-US" altLang="zh-CN" sz="2000" b="0" i="0" u="none" strike="noStrike" dirty="0">
                <a:solidFill>
                  <a:srgbClr val="403B3B"/>
                </a:solidFill>
                <a:effectLst/>
              </a:rPr>
              <a:t>can</a:t>
            </a:r>
            <a:r>
              <a:rPr lang="zh-CN" altLang="en-US" sz="2000" b="0" i="0" u="none" strike="noStrike" dirty="0">
                <a:solidFill>
                  <a:srgbClr val="403B3B"/>
                </a:solidFill>
                <a:effectLst/>
              </a:rPr>
              <a:t> lead to better health-related quality of life.</a:t>
            </a:r>
            <a:endParaRPr lang="zh-CN" altLang="en-US" sz="2000" b="0" i="0" u="none" strike="noStrike" dirty="0">
              <a:solidFill>
                <a:srgbClr val="403B3B"/>
              </a:solidFill>
              <a:effectLst/>
            </a:endParaRPr>
          </a:p>
          <a:p>
            <a:pPr marL="342900" indent="-342900" algn="just">
              <a:buFont typeface="Arial" panose="020B0604020202020204" pitchFamily="34" charset="0"/>
              <a:buChar char="•"/>
            </a:pPr>
            <a:endParaRPr lang="zh-CN" altLang="en-US" sz="2000" b="0" i="0" u="none" strike="noStrike" dirty="0">
              <a:solidFill>
                <a:srgbClr val="403B3B"/>
              </a:solidFill>
              <a:effectLst/>
            </a:endParaRPr>
          </a:p>
          <a:p>
            <a:pPr marL="342900" indent="-342900" algn="just">
              <a:buFont typeface="Arial" panose="020B0604020202020204" pitchFamily="34" charset="0"/>
              <a:buChar char="•"/>
            </a:pPr>
            <a:r>
              <a:rPr lang="zh-CN" altLang="en-US" sz="2000" b="0" i="0" u="none" strike="noStrike" dirty="0">
                <a:solidFill>
                  <a:srgbClr val="403B3B"/>
                </a:solidFill>
                <a:effectLst/>
              </a:rPr>
              <a:t>Health-care professionals should pay attention to the mediating role of Psychological resilience and look for available social and family resources to enhance the Psychological resilience of breast cancer survivors</a:t>
            </a:r>
            <a:r>
              <a:rPr lang="en-US" altLang="zh-CN" sz="2000" b="0" i="0" u="none" strike="noStrike" dirty="0">
                <a:solidFill>
                  <a:srgbClr val="403B3B"/>
                </a:solidFill>
                <a:effectLst/>
              </a:rPr>
              <a:t>.</a:t>
            </a:r>
            <a:endParaRPr lang="en-US" altLang="zh-CN" sz="2000" b="0" i="0" u="none" strike="noStrike" dirty="0">
              <a:solidFill>
                <a:srgbClr val="403B3B"/>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724785" cy="768350"/>
          </a:xfrm>
          <a:prstGeom prst="rect">
            <a:avLst/>
          </a:prstGeom>
          <a:noFill/>
        </p:spPr>
        <p:txBody>
          <a:bodyPr wrap="none" rtlCol="0">
            <a:spAutoFit/>
          </a:bodyPr>
          <a:lstStyle/>
          <a:p>
            <a:pPr algn="l"/>
            <a:r>
              <a:rPr lang="en-ID" sz="4400" b="1" u="sng" dirty="0">
                <a:solidFill>
                  <a:srgbClr val="7030A0"/>
                </a:solidFill>
                <a:sym typeface="+mn-ea"/>
              </a:rPr>
              <a:t>References</a:t>
            </a:r>
            <a:endParaRPr lang="en-ID" sz="4400" b="1" u="sng" dirty="0">
              <a:solidFill>
                <a:srgbClr val="7030A0"/>
              </a:solidFill>
            </a:endParaRPr>
          </a:p>
        </p:txBody>
      </p:sp>
      <p:sp>
        <p:nvSpPr>
          <p:cNvPr id="4" name="TextBox 3"/>
          <p:cNvSpPr txBox="1"/>
          <p:nvPr/>
        </p:nvSpPr>
        <p:spPr>
          <a:xfrm>
            <a:off x="870585" y="1275715"/>
            <a:ext cx="10186035" cy="6216015"/>
          </a:xfrm>
          <a:prstGeom prst="rect">
            <a:avLst/>
          </a:prstGeom>
          <a:noFill/>
        </p:spPr>
        <p:txBody>
          <a:bodyPr wrap="square">
            <a:spAutoFit/>
          </a:bodyPr>
          <a:lstStyle/>
          <a:p>
            <a:pPr algn="just"/>
            <a:r>
              <a:rPr lang="en-US" sz="1600" b="0" i="0" u="none" strike="noStrike" dirty="0">
                <a:solidFill>
                  <a:srgbClr val="403B3B"/>
                </a:solidFill>
                <a:effectLst/>
              </a:rPr>
              <a:t>[1]Centers for Disease Control and Prevention. Breast cancer. (2016). Accessed April 22, 2016, from http://www.cdc.gov/cancer/breast/index.htm.</a:t>
            </a:r>
            <a:endParaRPr lang="en-US" sz="1600" b="0" i="0" u="none" strike="noStrike" dirty="0">
              <a:solidFill>
                <a:srgbClr val="403B3B"/>
              </a:solidFill>
              <a:effectLst/>
            </a:endParaRPr>
          </a:p>
          <a:p>
            <a:pPr algn="just"/>
            <a:r>
              <a:rPr lang="en-US" sz="1600" b="0" i="0" u="none" strike="noStrike" dirty="0">
                <a:solidFill>
                  <a:srgbClr val="403B3B"/>
                </a:solidFill>
                <a:effectLst/>
              </a:rPr>
              <a:t>[2]Claudia Santuccia,Greta Cariolia,Paola Bertuccio et al. Progress in cancer mortality, incidence,and survival:a global overview[J].Eur J Cancer Prev,2020,29:367-381.</a:t>
            </a:r>
            <a:endParaRPr lang="en-US" sz="1600" b="0" i="0" u="none" strike="noStrike" dirty="0">
              <a:solidFill>
                <a:srgbClr val="403B3B"/>
              </a:solidFill>
              <a:effectLst/>
            </a:endParaRPr>
          </a:p>
          <a:p>
            <a:pPr algn="just"/>
            <a:r>
              <a:rPr lang="en-US" sz="1600" b="0" i="0" u="none" strike="noStrike" dirty="0">
                <a:solidFill>
                  <a:srgbClr val="403B3B"/>
                </a:solidFill>
                <a:effectLst/>
              </a:rPr>
              <a:t>[3]Cheng Huilin,Sit Janet W H,Chan Carmen W H et al. Social support and quality of life among Chinese breast cancer survivors:findings from a mixed methods study[J].Eur J Oncol Nurs,2013,17:788-96.</a:t>
            </a:r>
            <a:endParaRPr lang="en-US" sz="1600" b="0" i="0" u="none" strike="noStrike" dirty="0">
              <a:solidFill>
                <a:srgbClr val="403B3B"/>
              </a:solidFill>
              <a:effectLst/>
            </a:endParaRPr>
          </a:p>
          <a:p>
            <a:pPr algn="just"/>
            <a:r>
              <a:rPr lang="en-US" sz="1600" b="0" i="0" u="none" strike="noStrike" dirty="0">
                <a:solidFill>
                  <a:srgbClr val="403B3B"/>
                </a:solidFill>
                <a:effectLst/>
              </a:rPr>
              <a:t>[4]Robison LL,Demark-Wahnefried W. Cancer survivorship:focusing on future research opportunities.Cancer Epidemiol Biomarkers Prev,2011,20(10):1994-1995.</a:t>
            </a:r>
            <a:endParaRPr lang="en-US" sz="1600" b="0" i="0" u="none" strike="noStrike" dirty="0">
              <a:solidFill>
                <a:srgbClr val="403B3B"/>
              </a:solidFill>
              <a:effectLst/>
            </a:endParaRPr>
          </a:p>
          <a:p>
            <a:pPr algn="just"/>
            <a:r>
              <a:rPr lang="en-US" sz="1600" b="0" i="0" u="none" strike="noStrike" dirty="0">
                <a:solidFill>
                  <a:srgbClr val="403B3B"/>
                </a:solidFill>
                <a:effectLst/>
              </a:rPr>
              <a:t>[5]Tu Pei-Chiung,Yeh Dah-Cherng,Hsieh Hui-Chen.Positive psychological changes after breast cancer diagnosis and treatment:The role of trait resilience and coping styles[J].Psychosoc Oncol,2020,38:156-170.</a:t>
            </a:r>
            <a:endParaRPr lang="en-US" sz="1600" b="0" i="0" u="none" strike="noStrike" dirty="0">
              <a:solidFill>
                <a:srgbClr val="403B3B"/>
              </a:solidFill>
              <a:effectLst/>
            </a:endParaRPr>
          </a:p>
          <a:p>
            <a:pPr algn="just"/>
            <a:r>
              <a:rPr lang="en-US" sz="1600" b="0" i="0" u="none" strike="noStrike" dirty="0">
                <a:solidFill>
                  <a:srgbClr val="403B3B"/>
                </a:solidFill>
                <a:effectLst/>
              </a:rPr>
              <a:t>[6]DiSipio Tracey,Hayes Sandi,Newman Beth et al.Health-related quality of life 18 months after breast cancer:comparison with the general population of Queensland, Australia[J].Support Care Cancer,2008,16:1141-1150.</a:t>
            </a:r>
            <a:endParaRPr lang="en-US" sz="1600" b="0" i="0" u="none" strike="noStrike" dirty="0">
              <a:solidFill>
                <a:srgbClr val="403B3B"/>
              </a:solidFill>
              <a:effectLst/>
            </a:endParaRPr>
          </a:p>
          <a:p>
            <a:pPr algn="just"/>
            <a:r>
              <a:rPr lang="en-US" sz="1600" b="0" i="0" u="none" strike="noStrike" dirty="0">
                <a:solidFill>
                  <a:srgbClr val="403B3B"/>
                </a:solidFill>
                <a:effectLst/>
              </a:rPr>
              <a:t>[7]Ristevska Dimitrovska G, Filov I, Rajchanovska D et al.Resilience and quality of life in breast cancer patients[J].Open Access Maced J Med Sci,2015,3(4):727-731.</a:t>
            </a:r>
            <a:endParaRPr lang="en-US" sz="1600" b="0" i="0" u="none" strike="noStrike" dirty="0">
              <a:solidFill>
                <a:srgbClr val="403B3B"/>
              </a:solidFill>
              <a:effectLst/>
            </a:endParaRPr>
          </a:p>
          <a:p>
            <a:pPr algn="just"/>
            <a:r>
              <a:rPr lang="en-US" sz="1600" b="0" i="0" u="none" strike="noStrike" dirty="0">
                <a:solidFill>
                  <a:srgbClr val="403B3B"/>
                </a:solidFill>
                <a:effectLst/>
              </a:rPr>
              <a:t>[8]Toledo Gabriela,Ochoa Carol Y,Farias Albert J.Exploring the role of social support and adjuvant endocrine therapy use among breast cancer survivors[J].Support Care Cancer,2020,28: 271-278.</a:t>
            </a:r>
            <a:endParaRPr lang="en-US" sz="1600" b="0" i="0" u="none" strike="noStrike" dirty="0">
              <a:solidFill>
                <a:srgbClr val="403B3B"/>
              </a:solidFill>
              <a:effectLst/>
            </a:endParaRPr>
          </a:p>
          <a:p>
            <a:pPr algn="just"/>
            <a:r>
              <a:rPr lang="en-US" sz="1600" b="0" i="0" u="none" strike="noStrike" dirty="0">
                <a:solidFill>
                  <a:srgbClr val="403B3B"/>
                </a:solidFill>
                <a:effectLst/>
              </a:rPr>
              <a:t>[9]Aizpurua-Perez Ibane,Perez-Tejada Joana.Resilience in women with breast cancer:A systematic review[J].Eur J Oncol Nurs,2020,49:101854.</a:t>
            </a:r>
            <a:endParaRPr lang="en-US" sz="1600" b="0" i="0" u="none" strike="noStrike" dirty="0">
              <a:solidFill>
                <a:srgbClr val="403B3B"/>
              </a:solidFill>
              <a:effectLst/>
            </a:endParaRPr>
          </a:p>
          <a:p>
            <a:pPr algn="just"/>
            <a:endParaRPr lang="en-US" sz="1400" b="0" i="0" u="none" strike="noStrike" dirty="0">
              <a:solidFill>
                <a:srgbClr val="403B3B"/>
              </a:solidFill>
              <a:effectLst/>
            </a:endParaRPr>
          </a:p>
          <a:p>
            <a:pPr algn="just"/>
            <a:endParaRPr lang="en-US" sz="3200" b="0" i="0" u="none" strike="noStrike" dirty="0">
              <a:solidFill>
                <a:srgbClr val="403B3B"/>
              </a:solidFill>
              <a:effectLst/>
            </a:endParaRPr>
          </a:p>
          <a:p>
            <a:pPr algn="just"/>
            <a:endParaRPr lang="en-US" sz="3200" b="0" i="0" u="none" strike="noStrike" dirty="0">
              <a:solidFill>
                <a:srgbClr val="403B3B"/>
              </a:solidFill>
              <a:effectLst/>
            </a:endParaRPr>
          </a:p>
          <a:p>
            <a:pPr algn="just"/>
            <a:r>
              <a:rPr lang="en-US" sz="3200" b="0" i="0" u="none" strike="noStrike" dirty="0">
                <a:solidFill>
                  <a:srgbClr val="403B3B"/>
                </a:solidFill>
                <a:effectLst/>
              </a:rPr>
              <a:t> </a:t>
            </a:r>
            <a:endParaRPr lang="en-US" sz="3200" b="0" i="0" u="none" strike="noStrike" dirty="0">
              <a:solidFill>
                <a:srgbClr val="403B3B"/>
              </a:solidFill>
              <a:effectLst/>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 name="KSO_WM_UNIT_PLACING_PICTURE_USER_VIEWPORT" val="{&quot;height&quot;:4129,&quot;width&quot;:5662}"/>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PP_MARK_KEY" val="0562f1a4-edda-4b1e-91b4-18ab176c0cdf"/>
  <p:tag name="COMMONDATA" val="eyJoZGlkIjoiZGY5Nzc5MTJmYTkwODM5OGU0OTVhMTEzNDE1NGEwZG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6438</Words>
  <Application>WPS 演示</Application>
  <PresentationFormat>Widescreen</PresentationFormat>
  <Paragraphs>114</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10</vt:i4>
      </vt:variant>
    </vt:vector>
  </HeadingPairs>
  <TitlesOfParts>
    <vt:vector size="20" baseType="lpstr">
      <vt:lpstr>Arial</vt:lpstr>
      <vt:lpstr>宋体</vt:lpstr>
      <vt:lpstr>Wingdings</vt:lpstr>
      <vt:lpstr>Calibri</vt:lpstr>
      <vt:lpstr>微软雅黑</vt:lpstr>
      <vt:lpstr>Arial Unicode MS</vt:lpstr>
      <vt:lpstr>Calibri Light</vt:lpstr>
      <vt:lpstr>等线</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Super Shu~</cp:lastModifiedBy>
  <cp:revision>47</cp:revision>
  <dcterms:created xsi:type="dcterms:W3CDTF">2023-05-25T14:53:00Z</dcterms:created>
  <dcterms:modified xsi:type="dcterms:W3CDTF">2023-07-21T12:05:24Z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9955EFCC0BD241509EE7B811B1348B72_12</vt:lpwstr>
  </property>
  <property fmtid="{D5CDD505-2E9C-101B-9397-08002B2CF9AE}" pid="3" name="KSOProductBuildVer">
    <vt:lpwstr>2052-11.1.0.14036</vt:lpwstr>
  </property>
</Properties>
</file>