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81" r:id="rId3"/>
    <p:sldId id="304" r:id="rId4"/>
    <p:sldId id="292" r:id="rId5"/>
    <p:sldId id="293" r:id="rId6"/>
    <p:sldId id="294" r:id="rId7"/>
    <p:sldId id="295" r:id="rId8"/>
    <p:sldId id="296" r:id="rId9"/>
    <p:sldId id="298" r:id="rId10"/>
    <p:sldId id="30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9900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85"/>
    <p:restoredTop sz="94640"/>
  </p:normalViewPr>
  <p:slideViewPr>
    <p:cSldViewPr snapToGrid="0">
      <p:cViewPr varScale="1">
        <p:scale>
          <a:sx n="73" d="100"/>
          <a:sy n="73" d="100"/>
        </p:scale>
        <p:origin x="19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22505B-EA71-46E8-9642-36654119D46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D"/>
        </a:p>
      </dgm:t>
    </dgm:pt>
    <dgm:pt modelId="{B038AEA5-21C5-4194-87A9-288828D92DEE}">
      <dgm:prSet phldrT="[Text]"/>
      <dgm:spPr/>
      <dgm:t>
        <a:bodyPr/>
        <a:lstStyle/>
        <a:p>
          <a:r>
            <a:rPr lang="en-US" dirty="0"/>
            <a:t>Symptoms</a:t>
          </a:r>
          <a:endParaRPr lang="en-ID" dirty="0"/>
        </a:p>
      </dgm:t>
    </dgm:pt>
    <dgm:pt modelId="{3B87D5B4-F795-47F8-8F75-10B14BC0A1C2}" type="parTrans" cxnId="{610328DC-39EF-451F-A163-887161F703D6}">
      <dgm:prSet/>
      <dgm:spPr/>
      <dgm:t>
        <a:bodyPr/>
        <a:lstStyle/>
        <a:p>
          <a:endParaRPr lang="en-ID"/>
        </a:p>
      </dgm:t>
    </dgm:pt>
    <dgm:pt modelId="{F28B625E-EFC3-4F43-A5FD-4B457446D054}" type="sibTrans" cxnId="{610328DC-39EF-451F-A163-887161F703D6}">
      <dgm:prSet/>
      <dgm:spPr/>
      <dgm:t>
        <a:bodyPr/>
        <a:lstStyle/>
        <a:p>
          <a:endParaRPr lang="en-ID"/>
        </a:p>
      </dgm:t>
    </dgm:pt>
    <dgm:pt modelId="{2042710D-F7EF-4F37-80FD-A337EA42F77E}">
      <dgm:prSet phldrT="[Text]"/>
      <dgm:spPr/>
      <dgm:t>
        <a:bodyPr/>
        <a:lstStyle/>
        <a:p>
          <a:r>
            <a:rPr lang="en-US" dirty="0"/>
            <a:t>Physical symptoms</a:t>
          </a:r>
          <a:r>
            <a:rPr lang="en-US" dirty="0">
              <a:sym typeface="Wingdings" panose="05000000000000000000" pitchFamily="2" charset="2"/>
            </a:rPr>
            <a:t> pain, exudate, edema, odor, bleeding, infection, necrosis </a:t>
          </a:r>
          <a:endParaRPr lang="en-ID" dirty="0"/>
        </a:p>
      </dgm:t>
    </dgm:pt>
    <dgm:pt modelId="{AD38ABA2-B35C-4A05-93E8-4DCC44BC1692}" type="parTrans" cxnId="{44DAB630-4301-4855-81AC-408307FEF2A7}">
      <dgm:prSet/>
      <dgm:spPr/>
      <dgm:t>
        <a:bodyPr/>
        <a:lstStyle/>
        <a:p>
          <a:endParaRPr lang="en-ID"/>
        </a:p>
      </dgm:t>
    </dgm:pt>
    <dgm:pt modelId="{3F864580-0F75-44D2-AA34-7198493BEDF2}" type="sibTrans" cxnId="{44DAB630-4301-4855-81AC-408307FEF2A7}">
      <dgm:prSet/>
      <dgm:spPr/>
      <dgm:t>
        <a:bodyPr/>
        <a:lstStyle/>
        <a:p>
          <a:endParaRPr lang="en-ID"/>
        </a:p>
      </dgm:t>
    </dgm:pt>
    <dgm:pt modelId="{4D6D450D-734C-43D4-906D-64966A11CBFF}">
      <dgm:prSet phldrT="[Text]"/>
      <dgm:spPr/>
      <dgm:t>
        <a:bodyPr/>
        <a:lstStyle/>
        <a:p>
          <a:r>
            <a:rPr lang="en-US" dirty="0"/>
            <a:t>Intervention</a:t>
          </a:r>
          <a:endParaRPr lang="en-ID" dirty="0"/>
        </a:p>
      </dgm:t>
    </dgm:pt>
    <dgm:pt modelId="{47E57B37-C14C-4E0F-9E62-DB7A861A0B72}" type="parTrans" cxnId="{EB2C6B9D-1386-4534-9A19-8E8FB17EE6F1}">
      <dgm:prSet/>
      <dgm:spPr/>
      <dgm:t>
        <a:bodyPr/>
        <a:lstStyle/>
        <a:p>
          <a:endParaRPr lang="en-ID"/>
        </a:p>
      </dgm:t>
    </dgm:pt>
    <dgm:pt modelId="{6BF5A00B-D63E-467E-BF80-1E0655EB8573}" type="sibTrans" cxnId="{EB2C6B9D-1386-4534-9A19-8E8FB17EE6F1}">
      <dgm:prSet/>
      <dgm:spPr/>
      <dgm:t>
        <a:bodyPr/>
        <a:lstStyle/>
        <a:p>
          <a:endParaRPr lang="en-ID"/>
        </a:p>
      </dgm:t>
    </dgm:pt>
    <dgm:pt modelId="{6A915837-D77B-4BD6-9C9D-F7BFB4027C81}">
      <dgm:prSet phldrT="[Text]"/>
      <dgm:spPr/>
      <dgm:t>
        <a:bodyPr/>
        <a:lstStyle/>
        <a:p>
          <a:r>
            <a:rPr lang="en-US" dirty="0"/>
            <a:t>Pharmacologic</a:t>
          </a:r>
          <a:r>
            <a:rPr lang="en-US" dirty="0">
              <a:sym typeface="Wingdings" panose="05000000000000000000" pitchFamily="2" charset="2"/>
            </a:rPr>
            <a:t> </a:t>
          </a:r>
          <a:r>
            <a:rPr lang="en-ID" dirty="0"/>
            <a:t>sulfadiazine silver-containing cream, </a:t>
          </a:r>
          <a:r>
            <a:rPr lang="en-ID" b="0" i="0" u="none" dirty="0"/>
            <a:t>metronidazole, silver, PHMB 0.1% solution, </a:t>
          </a:r>
          <a:r>
            <a:rPr lang="en-US" dirty="0"/>
            <a:t>hemostatic dressings, hemostatic solutions, </a:t>
          </a:r>
          <a:r>
            <a:rPr lang="en-ID" dirty="0"/>
            <a:t>Limb-salvage surgery, Analgesic medications, and debulking procedures </a:t>
          </a:r>
        </a:p>
      </dgm:t>
    </dgm:pt>
    <dgm:pt modelId="{1F19578B-FA00-4AB1-8E3D-9B70372E1DC3}" type="sibTrans" cxnId="{FAD47D5C-2DE1-4A41-8E2B-F60CB6346922}">
      <dgm:prSet/>
      <dgm:spPr/>
      <dgm:t>
        <a:bodyPr/>
        <a:lstStyle/>
        <a:p>
          <a:endParaRPr lang="en-ID"/>
        </a:p>
      </dgm:t>
    </dgm:pt>
    <dgm:pt modelId="{77478C15-3FF2-47D8-B575-A40E45D11067}" type="parTrans" cxnId="{FAD47D5C-2DE1-4A41-8E2B-F60CB6346922}">
      <dgm:prSet/>
      <dgm:spPr/>
      <dgm:t>
        <a:bodyPr/>
        <a:lstStyle/>
        <a:p>
          <a:endParaRPr lang="en-ID"/>
        </a:p>
      </dgm:t>
    </dgm:pt>
    <dgm:pt modelId="{AA858D76-9509-46AE-8E0D-3529AB158A63}">
      <dgm:prSet phldrT="[Text]"/>
      <dgm:spPr/>
      <dgm:t>
        <a:bodyPr/>
        <a:lstStyle/>
        <a:p>
          <a:r>
            <a:rPr lang="en-US" dirty="0"/>
            <a:t>Non-</a:t>
          </a:r>
          <a:r>
            <a:rPr lang="en-US" dirty="0" err="1"/>
            <a:t>pharmachological</a:t>
          </a:r>
          <a:r>
            <a:rPr lang="en-US" dirty="0">
              <a:sym typeface="Wingdings" panose="05000000000000000000" pitchFamily="2" charset="2"/>
            </a:rPr>
            <a:t> </a:t>
          </a:r>
          <a:r>
            <a:rPr lang="en-US" dirty="0"/>
            <a:t>PEBO approach for wound dressing, </a:t>
          </a:r>
          <a:r>
            <a:rPr lang="en-ID" dirty="0"/>
            <a:t>normal saline wet dressing, modern dressing</a:t>
          </a:r>
        </a:p>
      </dgm:t>
    </dgm:pt>
    <dgm:pt modelId="{09A8FC21-13E8-42BE-ABE3-22D8FEDC322D}" type="sibTrans" cxnId="{FDDBEB81-F29D-4F18-BD26-30556AC36C52}">
      <dgm:prSet/>
      <dgm:spPr/>
      <dgm:t>
        <a:bodyPr/>
        <a:lstStyle/>
        <a:p>
          <a:endParaRPr lang="en-ID"/>
        </a:p>
      </dgm:t>
    </dgm:pt>
    <dgm:pt modelId="{5CCDDB5B-0984-4D62-B590-1794CBFA30A9}" type="parTrans" cxnId="{FDDBEB81-F29D-4F18-BD26-30556AC36C52}">
      <dgm:prSet/>
      <dgm:spPr/>
      <dgm:t>
        <a:bodyPr/>
        <a:lstStyle/>
        <a:p>
          <a:endParaRPr lang="en-ID"/>
        </a:p>
      </dgm:t>
    </dgm:pt>
    <dgm:pt modelId="{CC8D18D7-3C0E-4947-BB6F-213A2E9527A2}">
      <dgm:prSet phldrT="[Text]"/>
      <dgm:spPr/>
      <dgm:t>
        <a:bodyPr/>
        <a:lstStyle/>
        <a:p>
          <a:r>
            <a:rPr lang="en-US" dirty="0"/>
            <a:t>Psychological, Psychosocial, Spiritual</a:t>
          </a:r>
          <a:r>
            <a:rPr lang="en-US" dirty="0">
              <a:sym typeface="Wingdings" panose="05000000000000000000" pitchFamily="2" charset="2"/>
            </a:rPr>
            <a:t> depression, anxiety, poor quality of life</a:t>
          </a:r>
          <a:endParaRPr lang="en-ID" dirty="0"/>
        </a:p>
      </dgm:t>
    </dgm:pt>
    <dgm:pt modelId="{571B10FB-5F8E-4FDE-BFEA-6DB4AF1600FA}" type="parTrans" cxnId="{4B596990-A49D-4E82-9840-82EF0E6AFE8C}">
      <dgm:prSet/>
      <dgm:spPr/>
      <dgm:t>
        <a:bodyPr/>
        <a:lstStyle/>
        <a:p>
          <a:endParaRPr lang="en-ID"/>
        </a:p>
      </dgm:t>
    </dgm:pt>
    <dgm:pt modelId="{0C6A18E1-EE7C-4B63-99A5-7722D799A9F3}" type="sibTrans" cxnId="{4B596990-A49D-4E82-9840-82EF0E6AFE8C}">
      <dgm:prSet/>
      <dgm:spPr/>
      <dgm:t>
        <a:bodyPr/>
        <a:lstStyle/>
        <a:p>
          <a:endParaRPr lang="en-ID"/>
        </a:p>
      </dgm:t>
    </dgm:pt>
    <dgm:pt modelId="{6BFE2769-F024-4E78-ACB1-70694202B1CA}" type="pres">
      <dgm:prSet presAssocID="{EC22505B-EA71-46E8-9642-36654119D460}" presName="Name0" presStyleCnt="0">
        <dgm:presLayoutVars>
          <dgm:dir/>
          <dgm:animLvl val="lvl"/>
          <dgm:resizeHandles val="exact"/>
        </dgm:presLayoutVars>
      </dgm:prSet>
      <dgm:spPr/>
    </dgm:pt>
    <dgm:pt modelId="{0E4B790E-60FB-4361-B747-1181655FA20A}" type="pres">
      <dgm:prSet presAssocID="{B038AEA5-21C5-4194-87A9-288828D92DEE}" presName="linNode" presStyleCnt="0"/>
      <dgm:spPr/>
    </dgm:pt>
    <dgm:pt modelId="{FF3CD95F-AB47-4562-8AE8-7FD68874DF36}" type="pres">
      <dgm:prSet presAssocID="{B038AEA5-21C5-4194-87A9-288828D92DEE}" presName="parentText" presStyleLbl="node1" presStyleIdx="0" presStyleCnt="2">
        <dgm:presLayoutVars>
          <dgm:chMax val="1"/>
          <dgm:bulletEnabled val="1"/>
        </dgm:presLayoutVars>
      </dgm:prSet>
      <dgm:spPr/>
    </dgm:pt>
    <dgm:pt modelId="{D14AF06F-890C-4E50-9FA9-B944E5B0F21C}" type="pres">
      <dgm:prSet presAssocID="{B038AEA5-21C5-4194-87A9-288828D92DEE}" presName="descendantText" presStyleLbl="alignAccFollowNode1" presStyleIdx="0" presStyleCnt="2" custLinFactNeighborX="0">
        <dgm:presLayoutVars>
          <dgm:bulletEnabled val="1"/>
        </dgm:presLayoutVars>
      </dgm:prSet>
      <dgm:spPr/>
    </dgm:pt>
    <dgm:pt modelId="{2C0FC103-0560-41AD-9331-36B815191F24}" type="pres">
      <dgm:prSet presAssocID="{F28B625E-EFC3-4F43-A5FD-4B457446D054}" presName="sp" presStyleCnt="0"/>
      <dgm:spPr/>
    </dgm:pt>
    <dgm:pt modelId="{6DF80DE5-0529-481B-ABAC-F9F0B1DEEBA5}" type="pres">
      <dgm:prSet presAssocID="{4D6D450D-734C-43D4-906D-64966A11CBFF}" presName="linNode" presStyleCnt="0"/>
      <dgm:spPr/>
    </dgm:pt>
    <dgm:pt modelId="{8933C521-C104-4BF0-87D0-1CE0B93E35D1}" type="pres">
      <dgm:prSet presAssocID="{4D6D450D-734C-43D4-906D-64966A11CBFF}" presName="parentText" presStyleLbl="node1" presStyleIdx="1" presStyleCnt="2">
        <dgm:presLayoutVars>
          <dgm:chMax val="1"/>
          <dgm:bulletEnabled val="1"/>
        </dgm:presLayoutVars>
      </dgm:prSet>
      <dgm:spPr/>
    </dgm:pt>
    <dgm:pt modelId="{9CFDACED-4D1F-408A-A39D-51E04DE053E1}" type="pres">
      <dgm:prSet presAssocID="{4D6D450D-734C-43D4-906D-64966A11CBFF}" presName="descendantText" presStyleLbl="alignAccFollowNode1" presStyleIdx="1" presStyleCnt="2" custLinFactNeighborY="0">
        <dgm:presLayoutVars>
          <dgm:bulletEnabled val="1"/>
        </dgm:presLayoutVars>
      </dgm:prSet>
      <dgm:spPr/>
    </dgm:pt>
  </dgm:ptLst>
  <dgm:cxnLst>
    <dgm:cxn modelId="{B3519910-DDE9-4451-AC78-105B86F1CD43}" type="presOf" srcId="{AA858D76-9509-46AE-8E0D-3529AB158A63}" destId="{9CFDACED-4D1F-408A-A39D-51E04DE053E1}" srcOrd="0" destOrd="1" presId="urn:microsoft.com/office/officeart/2005/8/layout/vList5"/>
    <dgm:cxn modelId="{44DAB630-4301-4855-81AC-408307FEF2A7}" srcId="{B038AEA5-21C5-4194-87A9-288828D92DEE}" destId="{2042710D-F7EF-4F37-80FD-A337EA42F77E}" srcOrd="0" destOrd="0" parTransId="{AD38ABA2-B35C-4A05-93E8-4DCC44BC1692}" sibTransId="{3F864580-0F75-44D2-AA34-7198493BEDF2}"/>
    <dgm:cxn modelId="{FAD47D5C-2DE1-4A41-8E2B-F60CB6346922}" srcId="{4D6D450D-734C-43D4-906D-64966A11CBFF}" destId="{6A915837-D77B-4BD6-9C9D-F7BFB4027C81}" srcOrd="0" destOrd="0" parTransId="{77478C15-3FF2-47D8-B575-A40E45D11067}" sibTransId="{1F19578B-FA00-4AB1-8E3D-9B70372E1DC3}"/>
    <dgm:cxn modelId="{854CF25E-F1D6-4AA3-A39C-27E750290F01}" type="presOf" srcId="{B038AEA5-21C5-4194-87A9-288828D92DEE}" destId="{FF3CD95F-AB47-4562-8AE8-7FD68874DF36}" srcOrd="0" destOrd="0" presId="urn:microsoft.com/office/officeart/2005/8/layout/vList5"/>
    <dgm:cxn modelId="{FDDBEB81-F29D-4F18-BD26-30556AC36C52}" srcId="{4D6D450D-734C-43D4-906D-64966A11CBFF}" destId="{AA858D76-9509-46AE-8E0D-3529AB158A63}" srcOrd="1" destOrd="0" parTransId="{5CCDDB5B-0984-4D62-B590-1794CBFA30A9}" sibTransId="{09A8FC21-13E8-42BE-ABE3-22D8FEDC322D}"/>
    <dgm:cxn modelId="{4B596990-A49D-4E82-9840-82EF0E6AFE8C}" srcId="{B038AEA5-21C5-4194-87A9-288828D92DEE}" destId="{CC8D18D7-3C0E-4947-BB6F-213A2E9527A2}" srcOrd="1" destOrd="0" parTransId="{571B10FB-5F8E-4FDE-BFEA-6DB4AF1600FA}" sibTransId="{0C6A18E1-EE7C-4B63-99A5-7722D799A9F3}"/>
    <dgm:cxn modelId="{EB2C6B9D-1386-4534-9A19-8E8FB17EE6F1}" srcId="{EC22505B-EA71-46E8-9642-36654119D460}" destId="{4D6D450D-734C-43D4-906D-64966A11CBFF}" srcOrd="1" destOrd="0" parTransId="{47E57B37-C14C-4E0F-9E62-DB7A861A0B72}" sibTransId="{6BF5A00B-D63E-467E-BF80-1E0655EB8573}"/>
    <dgm:cxn modelId="{AD43AEB1-E5CB-49C8-B2BB-0B09708C119A}" type="presOf" srcId="{EC22505B-EA71-46E8-9642-36654119D460}" destId="{6BFE2769-F024-4E78-ACB1-70694202B1CA}" srcOrd="0" destOrd="0" presId="urn:microsoft.com/office/officeart/2005/8/layout/vList5"/>
    <dgm:cxn modelId="{46B6DCB6-B0A7-45AF-807A-E9F96348B7DA}" type="presOf" srcId="{2042710D-F7EF-4F37-80FD-A337EA42F77E}" destId="{D14AF06F-890C-4E50-9FA9-B944E5B0F21C}" srcOrd="0" destOrd="0" presId="urn:microsoft.com/office/officeart/2005/8/layout/vList5"/>
    <dgm:cxn modelId="{9AC266C4-040B-4FE6-B2CA-188A357A3244}" type="presOf" srcId="{CC8D18D7-3C0E-4947-BB6F-213A2E9527A2}" destId="{D14AF06F-890C-4E50-9FA9-B944E5B0F21C}" srcOrd="0" destOrd="1" presId="urn:microsoft.com/office/officeart/2005/8/layout/vList5"/>
    <dgm:cxn modelId="{610328DC-39EF-451F-A163-887161F703D6}" srcId="{EC22505B-EA71-46E8-9642-36654119D460}" destId="{B038AEA5-21C5-4194-87A9-288828D92DEE}" srcOrd="0" destOrd="0" parTransId="{3B87D5B4-F795-47F8-8F75-10B14BC0A1C2}" sibTransId="{F28B625E-EFC3-4F43-A5FD-4B457446D054}"/>
    <dgm:cxn modelId="{D7FD90DC-50B9-437E-B0FB-D20A33F53C68}" type="presOf" srcId="{4D6D450D-734C-43D4-906D-64966A11CBFF}" destId="{8933C521-C104-4BF0-87D0-1CE0B93E35D1}" srcOrd="0" destOrd="0" presId="urn:microsoft.com/office/officeart/2005/8/layout/vList5"/>
    <dgm:cxn modelId="{25ACDDDF-2B0A-4DB7-B729-D3821C702F85}" type="presOf" srcId="{6A915837-D77B-4BD6-9C9D-F7BFB4027C81}" destId="{9CFDACED-4D1F-408A-A39D-51E04DE053E1}" srcOrd="0" destOrd="0" presId="urn:microsoft.com/office/officeart/2005/8/layout/vList5"/>
    <dgm:cxn modelId="{98F363DE-A1D4-4B8E-B50E-A8369611D3EB}" type="presParOf" srcId="{6BFE2769-F024-4E78-ACB1-70694202B1CA}" destId="{0E4B790E-60FB-4361-B747-1181655FA20A}" srcOrd="0" destOrd="0" presId="urn:microsoft.com/office/officeart/2005/8/layout/vList5"/>
    <dgm:cxn modelId="{781A1661-5505-4EEC-A08E-71FDE0FE23DE}" type="presParOf" srcId="{0E4B790E-60FB-4361-B747-1181655FA20A}" destId="{FF3CD95F-AB47-4562-8AE8-7FD68874DF36}" srcOrd="0" destOrd="0" presId="urn:microsoft.com/office/officeart/2005/8/layout/vList5"/>
    <dgm:cxn modelId="{36A5C0AD-4D1A-4A1A-A870-62348CF50018}" type="presParOf" srcId="{0E4B790E-60FB-4361-B747-1181655FA20A}" destId="{D14AF06F-890C-4E50-9FA9-B944E5B0F21C}" srcOrd="1" destOrd="0" presId="urn:microsoft.com/office/officeart/2005/8/layout/vList5"/>
    <dgm:cxn modelId="{4F0CC9E4-4A33-4525-BE19-7F225D548CCA}" type="presParOf" srcId="{6BFE2769-F024-4E78-ACB1-70694202B1CA}" destId="{2C0FC103-0560-41AD-9331-36B815191F24}" srcOrd="1" destOrd="0" presId="urn:microsoft.com/office/officeart/2005/8/layout/vList5"/>
    <dgm:cxn modelId="{0CCBDC44-F64D-40F8-AA75-ED692F47DD57}" type="presParOf" srcId="{6BFE2769-F024-4E78-ACB1-70694202B1CA}" destId="{6DF80DE5-0529-481B-ABAC-F9F0B1DEEBA5}" srcOrd="2" destOrd="0" presId="urn:microsoft.com/office/officeart/2005/8/layout/vList5"/>
    <dgm:cxn modelId="{2D90C908-945D-466B-9BF0-6437A2155A1C}" type="presParOf" srcId="{6DF80DE5-0529-481B-ABAC-F9F0B1DEEBA5}" destId="{8933C521-C104-4BF0-87D0-1CE0B93E35D1}" srcOrd="0" destOrd="0" presId="urn:microsoft.com/office/officeart/2005/8/layout/vList5"/>
    <dgm:cxn modelId="{6241B372-7AFD-483A-8317-31A0A9CC85E0}" type="presParOf" srcId="{6DF80DE5-0529-481B-ABAC-F9F0B1DEEBA5}" destId="{9CFDACED-4D1F-408A-A39D-51E04DE053E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AF06F-890C-4E50-9FA9-B944E5B0F21C}">
      <dsp:nvSpPr>
        <dsp:cNvPr id="0" name=""/>
        <dsp:cNvSpPr/>
      </dsp:nvSpPr>
      <dsp:spPr>
        <a:xfrm rot="5400000">
          <a:off x="6020416" y="-2170194"/>
          <a:ext cx="1700999" cy="64667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Physical symptoms</a:t>
          </a:r>
          <a:r>
            <a:rPr lang="en-US" sz="1700" kern="1200" dirty="0">
              <a:sym typeface="Wingdings" panose="05000000000000000000" pitchFamily="2" charset="2"/>
            </a:rPr>
            <a:t> pain, exudate, edema, odor, bleeding, infection, necrosis </a:t>
          </a:r>
          <a:endParaRPr lang="en-ID" sz="1700" kern="1200" dirty="0"/>
        </a:p>
        <a:p>
          <a:pPr marL="171450" lvl="1" indent="-171450" algn="l" defTabSz="755650">
            <a:lnSpc>
              <a:spcPct val="90000"/>
            </a:lnSpc>
            <a:spcBef>
              <a:spcPct val="0"/>
            </a:spcBef>
            <a:spcAft>
              <a:spcPct val="15000"/>
            </a:spcAft>
            <a:buChar char="•"/>
          </a:pPr>
          <a:r>
            <a:rPr lang="en-US" sz="1700" kern="1200" dirty="0"/>
            <a:t>Psychological, Psychosocial, Spiritual</a:t>
          </a:r>
          <a:r>
            <a:rPr lang="en-US" sz="1700" kern="1200" dirty="0">
              <a:sym typeface="Wingdings" panose="05000000000000000000" pitchFamily="2" charset="2"/>
            </a:rPr>
            <a:t> depression, anxiety, poor quality of life</a:t>
          </a:r>
          <a:endParaRPr lang="en-ID" sz="1700" kern="1200" dirty="0"/>
        </a:p>
      </dsp:txBody>
      <dsp:txXfrm rot="-5400000">
        <a:off x="3637544" y="295714"/>
        <a:ext cx="6383708" cy="1534927"/>
      </dsp:txXfrm>
    </dsp:sp>
    <dsp:sp modelId="{FF3CD95F-AB47-4562-8AE8-7FD68874DF36}">
      <dsp:nvSpPr>
        <dsp:cNvPr id="0" name=""/>
        <dsp:cNvSpPr/>
      </dsp:nvSpPr>
      <dsp:spPr>
        <a:xfrm>
          <a:off x="0" y="53"/>
          <a:ext cx="3637544" cy="21262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dirty="0"/>
            <a:t>Symptoms</a:t>
          </a:r>
          <a:endParaRPr lang="en-ID" sz="4500" kern="1200" dirty="0"/>
        </a:p>
      </dsp:txBody>
      <dsp:txXfrm>
        <a:off x="103795" y="103848"/>
        <a:ext cx="3429954" cy="1918659"/>
      </dsp:txXfrm>
    </dsp:sp>
    <dsp:sp modelId="{9CFDACED-4D1F-408A-A39D-51E04DE053E1}">
      <dsp:nvSpPr>
        <dsp:cNvPr id="0" name=""/>
        <dsp:cNvSpPr/>
      </dsp:nvSpPr>
      <dsp:spPr>
        <a:xfrm rot="5400000">
          <a:off x="6020416" y="62366"/>
          <a:ext cx="1700999" cy="64667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Pharmacologic</a:t>
          </a:r>
          <a:r>
            <a:rPr lang="en-US" sz="1700" kern="1200" dirty="0">
              <a:sym typeface="Wingdings" panose="05000000000000000000" pitchFamily="2" charset="2"/>
            </a:rPr>
            <a:t> </a:t>
          </a:r>
          <a:r>
            <a:rPr lang="en-ID" sz="1700" kern="1200" dirty="0"/>
            <a:t>sulfadiazine silver-containing cream, </a:t>
          </a:r>
          <a:r>
            <a:rPr lang="en-ID" sz="1700" b="0" i="0" u="none" kern="1200" dirty="0"/>
            <a:t>metronidazole, silver, PHMB 0.1% solution, </a:t>
          </a:r>
          <a:r>
            <a:rPr lang="en-US" sz="1700" kern="1200" dirty="0"/>
            <a:t>hemostatic dressings, hemostatic solutions, </a:t>
          </a:r>
          <a:r>
            <a:rPr lang="en-ID" sz="1700" kern="1200" dirty="0"/>
            <a:t>Limb-salvage surgery, Analgesic medications, and debulking procedures </a:t>
          </a:r>
        </a:p>
        <a:p>
          <a:pPr marL="171450" lvl="1" indent="-171450" algn="l" defTabSz="755650">
            <a:lnSpc>
              <a:spcPct val="90000"/>
            </a:lnSpc>
            <a:spcBef>
              <a:spcPct val="0"/>
            </a:spcBef>
            <a:spcAft>
              <a:spcPct val="15000"/>
            </a:spcAft>
            <a:buChar char="•"/>
          </a:pPr>
          <a:r>
            <a:rPr lang="en-US" sz="1700" kern="1200" dirty="0"/>
            <a:t>Non-</a:t>
          </a:r>
          <a:r>
            <a:rPr lang="en-US" sz="1700" kern="1200" dirty="0" err="1"/>
            <a:t>pharmachological</a:t>
          </a:r>
          <a:r>
            <a:rPr lang="en-US" sz="1700" kern="1200" dirty="0">
              <a:sym typeface="Wingdings" panose="05000000000000000000" pitchFamily="2" charset="2"/>
            </a:rPr>
            <a:t> </a:t>
          </a:r>
          <a:r>
            <a:rPr lang="en-US" sz="1700" kern="1200" dirty="0"/>
            <a:t>PEBO approach for wound dressing, </a:t>
          </a:r>
          <a:r>
            <a:rPr lang="en-ID" sz="1700" kern="1200" dirty="0"/>
            <a:t>normal saline wet dressing, modern dressing</a:t>
          </a:r>
        </a:p>
      </dsp:txBody>
      <dsp:txXfrm rot="-5400000">
        <a:off x="3637544" y="2528274"/>
        <a:ext cx="6383708" cy="1534927"/>
      </dsp:txXfrm>
    </dsp:sp>
    <dsp:sp modelId="{8933C521-C104-4BF0-87D0-1CE0B93E35D1}">
      <dsp:nvSpPr>
        <dsp:cNvPr id="0" name=""/>
        <dsp:cNvSpPr/>
      </dsp:nvSpPr>
      <dsp:spPr>
        <a:xfrm>
          <a:off x="0" y="2232614"/>
          <a:ext cx="3637544" cy="21262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dirty="0"/>
            <a:t>Intervention</a:t>
          </a:r>
          <a:endParaRPr lang="en-ID" sz="4500" kern="1200" dirty="0"/>
        </a:p>
      </dsp:txBody>
      <dsp:txXfrm>
        <a:off x="103795" y="2336409"/>
        <a:ext cx="3429954" cy="191865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FD79B-8284-C87D-E3B3-BEE9CACFE4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E0FDC8E6-491A-64E0-CA47-9BC90ED835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6E4CDC7E-EBA0-9240-B955-97519239C33B}"/>
              </a:ext>
            </a:extLst>
          </p:cNvPr>
          <p:cNvSpPr>
            <a:spLocks noGrp="1"/>
          </p:cNvSpPr>
          <p:nvPr>
            <p:ph type="dt" sz="half" idx="10"/>
          </p:nvPr>
        </p:nvSpPr>
        <p:spPr/>
        <p:txBody>
          <a:bodyPr/>
          <a:lstStyle/>
          <a:p>
            <a:fld id="{1E0B8424-981B-462E-B38F-6BADD22923FC}" type="datetimeFigureOut">
              <a:rPr lang="en-ID" smtClean="0"/>
              <a:t>21/07/2023</a:t>
            </a:fld>
            <a:endParaRPr lang="en-ID"/>
          </a:p>
        </p:txBody>
      </p:sp>
      <p:sp>
        <p:nvSpPr>
          <p:cNvPr id="5" name="Footer Placeholder 4">
            <a:extLst>
              <a:ext uri="{FF2B5EF4-FFF2-40B4-BE49-F238E27FC236}">
                <a16:creationId xmlns:a16="http://schemas.microsoft.com/office/drawing/2014/main" id="{216A4747-92A4-ECD3-7ACB-05C90477E3A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503A03EE-00C0-4061-AEEF-E983BE6011CB}"/>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835430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FD5D-CBDD-6A14-3612-FE8CC3234235}"/>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D541F646-F93E-9498-19D4-298C7EAEDB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F3C492EA-C54F-68AB-C07B-CA225707F173}"/>
              </a:ext>
            </a:extLst>
          </p:cNvPr>
          <p:cNvSpPr>
            <a:spLocks noGrp="1"/>
          </p:cNvSpPr>
          <p:nvPr>
            <p:ph type="dt" sz="half" idx="10"/>
          </p:nvPr>
        </p:nvSpPr>
        <p:spPr/>
        <p:txBody>
          <a:bodyPr/>
          <a:lstStyle/>
          <a:p>
            <a:fld id="{1E0B8424-981B-462E-B38F-6BADD22923FC}" type="datetimeFigureOut">
              <a:rPr lang="en-ID" smtClean="0"/>
              <a:t>21/07/2023</a:t>
            </a:fld>
            <a:endParaRPr lang="en-ID"/>
          </a:p>
        </p:txBody>
      </p:sp>
      <p:sp>
        <p:nvSpPr>
          <p:cNvPr id="5" name="Footer Placeholder 4">
            <a:extLst>
              <a:ext uri="{FF2B5EF4-FFF2-40B4-BE49-F238E27FC236}">
                <a16:creationId xmlns:a16="http://schemas.microsoft.com/office/drawing/2014/main" id="{3ADE3546-566B-2B9C-F1F2-D8D63DEABCE4}"/>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F2DA6E23-29AF-0B28-6602-75724FDFD6C9}"/>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65701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8BE382-746F-D2AF-A6C5-7388065374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756679B8-CC3C-E4AD-4A3D-57B58C89D1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6E22882-9FC2-AEAD-7E97-9FC8AECF44E7}"/>
              </a:ext>
            </a:extLst>
          </p:cNvPr>
          <p:cNvSpPr>
            <a:spLocks noGrp="1"/>
          </p:cNvSpPr>
          <p:nvPr>
            <p:ph type="dt" sz="half" idx="10"/>
          </p:nvPr>
        </p:nvSpPr>
        <p:spPr/>
        <p:txBody>
          <a:bodyPr/>
          <a:lstStyle/>
          <a:p>
            <a:fld id="{1E0B8424-981B-462E-B38F-6BADD22923FC}" type="datetimeFigureOut">
              <a:rPr lang="en-ID" smtClean="0"/>
              <a:t>21/07/2023</a:t>
            </a:fld>
            <a:endParaRPr lang="en-ID"/>
          </a:p>
        </p:txBody>
      </p:sp>
      <p:sp>
        <p:nvSpPr>
          <p:cNvPr id="5" name="Footer Placeholder 4">
            <a:extLst>
              <a:ext uri="{FF2B5EF4-FFF2-40B4-BE49-F238E27FC236}">
                <a16:creationId xmlns:a16="http://schemas.microsoft.com/office/drawing/2014/main" id="{69DE4F1C-AA92-E0F1-AD2E-EC469BA73D5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79911A6-CA7D-7B24-450D-5F637DACC06B}"/>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2992236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2DB52-846A-D193-A362-7F0174FABDB9}"/>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2B80D373-45CC-C7F6-CDA1-00EF08B752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34D74BE8-EDD4-E393-40F8-6124207D9810}"/>
              </a:ext>
            </a:extLst>
          </p:cNvPr>
          <p:cNvSpPr>
            <a:spLocks noGrp="1"/>
          </p:cNvSpPr>
          <p:nvPr>
            <p:ph type="dt" sz="half" idx="10"/>
          </p:nvPr>
        </p:nvSpPr>
        <p:spPr/>
        <p:txBody>
          <a:bodyPr/>
          <a:lstStyle/>
          <a:p>
            <a:fld id="{1E0B8424-981B-462E-B38F-6BADD22923FC}" type="datetimeFigureOut">
              <a:rPr lang="en-ID" smtClean="0"/>
              <a:t>21/07/2023</a:t>
            </a:fld>
            <a:endParaRPr lang="en-ID"/>
          </a:p>
        </p:txBody>
      </p:sp>
      <p:sp>
        <p:nvSpPr>
          <p:cNvPr id="5" name="Footer Placeholder 4">
            <a:extLst>
              <a:ext uri="{FF2B5EF4-FFF2-40B4-BE49-F238E27FC236}">
                <a16:creationId xmlns:a16="http://schemas.microsoft.com/office/drawing/2014/main" id="{AB574E26-FE4B-6555-EB8D-FAF65B7D74A4}"/>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748FF57D-BDC7-6E96-C5F5-AC22E384BC72}"/>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05809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44D92-FF51-5222-2659-3AB2ABFA05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B45569B9-DD3A-2E31-9EAD-5A87B7DC95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BDBF7D-100D-28D2-0B4A-778AB94A2A8F}"/>
              </a:ext>
            </a:extLst>
          </p:cNvPr>
          <p:cNvSpPr>
            <a:spLocks noGrp="1"/>
          </p:cNvSpPr>
          <p:nvPr>
            <p:ph type="dt" sz="half" idx="10"/>
          </p:nvPr>
        </p:nvSpPr>
        <p:spPr/>
        <p:txBody>
          <a:bodyPr/>
          <a:lstStyle/>
          <a:p>
            <a:fld id="{1E0B8424-981B-462E-B38F-6BADD22923FC}" type="datetimeFigureOut">
              <a:rPr lang="en-ID" smtClean="0"/>
              <a:t>21/07/2023</a:t>
            </a:fld>
            <a:endParaRPr lang="en-ID"/>
          </a:p>
        </p:txBody>
      </p:sp>
      <p:sp>
        <p:nvSpPr>
          <p:cNvPr id="5" name="Footer Placeholder 4">
            <a:extLst>
              <a:ext uri="{FF2B5EF4-FFF2-40B4-BE49-F238E27FC236}">
                <a16:creationId xmlns:a16="http://schemas.microsoft.com/office/drawing/2014/main" id="{28DA12E8-D4D3-D746-87BB-9C8769083A04}"/>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09250EF-81C1-B82C-DEB7-FEC374C87B37}"/>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260087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5408-2B88-1B41-5688-0A7A6E3F10BD}"/>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62BD276B-D249-AE0D-AC13-A81BD2FA4C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959CB5B2-2693-BD01-0DDD-C628FC4D86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8E681557-A3BD-5F9A-9F68-3F69941FB054}"/>
              </a:ext>
            </a:extLst>
          </p:cNvPr>
          <p:cNvSpPr>
            <a:spLocks noGrp="1"/>
          </p:cNvSpPr>
          <p:nvPr>
            <p:ph type="dt" sz="half" idx="10"/>
          </p:nvPr>
        </p:nvSpPr>
        <p:spPr/>
        <p:txBody>
          <a:bodyPr/>
          <a:lstStyle/>
          <a:p>
            <a:fld id="{1E0B8424-981B-462E-B38F-6BADD22923FC}" type="datetimeFigureOut">
              <a:rPr lang="en-ID" smtClean="0"/>
              <a:t>21/07/2023</a:t>
            </a:fld>
            <a:endParaRPr lang="en-ID"/>
          </a:p>
        </p:txBody>
      </p:sp>
      <p:sp>
        <p:nvSpPr>
          <p:cNvPr id="6" name="Footer Placeholder 5">
            <a:extLst>
              <a:ext uri="{FF2B5EF4-FFF2-40B4-BE49-F238E27FC236}">
                <a16:creationId xmlns:a16="http://schemas.microsoft.com/office/drawing/2014/main" id="{F9878F86-1C51-C19F-4CE6-23DAAE9AA3EC}"/>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CD786A6E-988B-383A-9D59-596185D25CB0}"/>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3060097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DF7D1-2E62-3870-B5C6-BEA4D13A6D79}"/>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2367089C-01D4-387E-D068-F504DCDE06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F677F1-157F-8678-4908-C27BB1FC7A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35558360-C9F1-9682-53F6-AC8AD263EE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138FE-0502-879F-211E-FA8972C2D2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E5705853-3955-E7B3-CAC0-948A4C78C1C4}"/>
              </a:ext>
            </a:extLst>
          </p:cNvPr>
          <p:cNvSpPr>
            <a:spLocks noGrp="1"/>
          </p:cNvSpPr>
          <p:nvPr>
            <p:ph type="dt" sz="half" idx="10"/>
          </p:nvPr>
        </p:nvSpPr>
        <p:spPr/>
        <p:txBody>
          <a:bodyPr/>
          <a:lstStyle/>
          <a:p>
            <a:fld id="{1E0B8424-981B-462E-B38F-6BADD22923FC}" type="datetimeFigureOut">
              <a:rPr lang="en-ID" smtClean="0"/>
              <a:t>21/07/2023</a:t>
            </a:fld>
            <a:endParaRPr lang="en-ID"/>
          </a:p>
        </p:txBody>
      </p:sp>
      <p:sp>
        <p:nvSpPr>
          <p:cNvPr id="8" name="Footer Placeholder 7">
            <a:extLst>
              <a:ext uri="{FF2B5EF4-FFF2-40B4-BE49-F238E27FC236}">
                <a16:creationId xmlns:a16="http://schemas.microsoft.com/office/drawing/2014/main" id="{4750505E-51FF-E20A-C765-5D0866290F06}"/>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BDFA2EC5-DF17-A625-AA4B-52C05BA3BD4B}"/>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82095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EAEF5-1916-38C4-AA98-CD14A1D830B9}"/>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CD75903A-8588-4EC6-486A-117027631A63}"/>
              </a:ext>
            </a:extLst>
          </p:cNvPr>
          <p:cNvSpPr>
            <a:spLocks noGrp="1"/>
          </p:cNvSpPr>
          <p:nvPr>
            <p:ph type="dt" sz="half" idx="10"/>
          </p:nvPr>
        </p:nvSpPr>
        <p:spPr/>
        <p:txBody>
          <a:bodyPr/>
          <a:lstStyle/>
          <a:p>
            <a:fld id="{1E0B8424-981B-462E-B38F-6BADD22923FC}" type="datetimeFigureOut">
              <a:rPr lang="en-ID" smtClean="0"/>
              <a:t>21/07/2023</a:t>
            </a:fld>
            <a:endParaRPr lang="en-ID"/>
          </a:p>
        </p:txBody>
      </p:sp>
      <p:sp>
        <p:nvSpPr>
          <p:cNvPr id="4" name="Footer Placeholder 3">
            <a:extLst>
              <a:ext uri="{FF2B5EF4-FFF2-40B4-BE49-F238E27FC236}">
                <a16:creationId xmlns:a16="http://schemas.microsoft.com/office/drawing/2014/main" id="{4FA4671D-402C-6390-35AA-8A997E04A04F}"/>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33C5885C-13D5-C011-BBC1-C8200AB03BF8}"/>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81086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DA01BA-BA69-6DF3-A3CC-D559F96B81AD}"/>
              </a:ext>
            </a:extLst>
          </p:cNvPr>
          <p:cNvSpPr>
            <a:spLocks noGrp="1"/>
          </p:cNvSpPr>
          <p:nvPr>
            <p:ph type="dt" sz="half" idx="10"/>
          </p:nvPr>
        </p:nvSpPr>
        <p:spPr/>
        <p:txBody>
          <a:bodyPr/>
          <a:lstStyle/>
          <a:p>
            <a:fld id="{1E0B8424-981B-462E-B38F-6BADD22923FC}" type="datetimeFigureOut">
              <a:rPr lang="en-ID" smtClean="0"/>
              <a:t>21/07/2023</a:t>
            </a:fld>
            <a:endParaRPr lang="en-ID"/>
          </a:p>
        </p:txBody>
      </p:sp>
      <p:sp>
        <p:nvSpPr>
          <p:cNvPr id="3" name="Footer Placeholder 2">
            <a:extLst>
              <a:ext uri="{FF2B5EF4-FFF2-40B4-BE49-F238E27FC236}">
                <a16:creationId xmlns:a16="http://schemas.microsoft.com/office/drawing/2014/main" id="{E0C36949-B2B6-EB39-C981-D6285B6757F1}"/>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E0D324B9-6B9D-3531-B30D-F945B59B258E}"/>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188709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41C5-C8BE-D856-1552-B4B0DA357D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77DEB303-A586-864B-0484-148A809A8D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06A037AA-F1B3-0F3B-62C0-C3C717C89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C772F6-FE91-5FC4-28FF-01115560A841}"/>
              </a:ext>
            </a:extLst>
          </p:cNvPr>
          <p:cNvSpPr>
            <a:spLocks noGrp="1"/>
          </p:cNvSpPr>
          <p:nvPr>
            <p:ph type="dt" sz="half" idx="10"/>
          </p:nvPr>
        </p:nvSpPr>
        <p:spPr/>
        <p:txBody>
          <a:bodyPr/>
          <a:lstStyle/>
          <a:p>
            <a:fld id="{1E0B8424-981B-462E-B38F-6BADD22923FC}" type="datetimeFigureOut">
              <a:rPr lang="en-ID" smtClean="0"/>
              <a:t>21/07/2023</a:t>
            </a:fld>
            <a:endParaRPr lang="en-ID"/>
          </a:p>
        </p:txBody>
      </p:sp>
      <p:sp>
        <p:nvSpPr>
          <p:cNvPr id="6" name="Footer Placeholder 5">
            <a:extLst>
              <a:ext uri="{FF2B5EF4-FFF2-40B4-BE49-F238E27FC236}">
                <a16:creationId xmlns:a16="http://schemas.microsoft.com/office/drawing/2014/main" id="{2792DC5F-BCBD-022D-FC77-7E3A9E99B7F7}"/>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32111DFB-E7F0-09E8-E55B-DAF74B39DEF9}"/>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998096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CDABC-A94D-6FF3-5355-59464C43D7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93E622CB-0BF0-7050-E6AD-40E635E916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8D90F5A8-FB31-5BFB-974C-B4EC8F921F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663401-D973-9EFE-FD1A-37A9AC54DBF1}"/>
              </a:ext>
            </a:extLst>
          </p:cNvPr>
          <p:cNvSpPr>
            <a:spLocks noGrp="1"/>
          </p:cNvSpPr>
          <p:nvPr>
            <p:ph type="dt" sz="half" idx="10"/>
          </p:nvPr>
        </p:nvSpPr>
        <p:spPr/>
        <p:txBody>
          <a:bodyPr/>
          <a:lstStyle/>
          <a:p>
            <a:fld id="{1E0B8424-981B-462E-B38F-6BADD22923FC}" type="datetimeFigureOut">
              <a:rPr lang="en-ID" smtClean="0"/>
              <a:t>21/07/2023</a:t>
            </a:fld>
            <a:endParaRPr lang="en-ID"/>
          </a:p>
        </p:txBody>
      </p:sp>
      <p:sp>
        <p:nvSpPr>
          <p:cNvPr id="6" name="Footer Placeholder 5">
            <a:extLst>
              <a:ext uri="{FF2B5EF4-FFF2-40B4-BE49-F238E27FC236}">
                <a16:creationId xmlns:a16="http://schemas.microsoft.com/office/drawing/2014/main" id="{6E510A2A-6338-7745-1690-48A7A4A68B30}"/>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9FBD5577-2B54-855C-E61A-07DAE9BEB9A7}"/>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04030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A31B0C-9891-AA1A-48B6-3A9C12C9A9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13F3FC8D-F2E2-CB4A-CF33-057E49C268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BDDA996-CF4F-721D-B68D-095CD311A1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B8424-981B-462E-B38F-6BADD22923FC}" type="datetimeFigureOut">
              <a:rPr lang="en-ID" smtClean="0"/>
              <a:t>21/07/2023</a:t>
            </a:fld>
            <a:endParaRPr lang="en-ID"/>
          </a:p>
        </p:txBody>
      </p:sp>
      <p:sp>
        <p:nvSpPr>
          <p:cNvPr id="5" name="Footer Placeholder 4">
            <a:extLst>
              <a:ext uri="{FF2B5EF4-FFF2-40B4-BE49-F238E27FC236}">
                <a16:creationId xmlns:a16="http://schemas.microsoft.com/office/drawing/2014/main" id="{57544215-36A7-DDA5-24CD-1A2D8B846B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1AC0D7D7-A735-8230-2D0C-399C8162F4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B9ED7-488F-4081-B649-AA5447542BBF}" type="slidenum">
              <a:rPr lang="en-ID" smtClean="0"/>
              <a:t>‹#›</a:t>
            </a:fld>
            <a:endParaRPr lang="en-ID"/>
          </a:p>
        </p:txBody>
      </p:sp>
    </p:spTree>
    <p:extLst>
      <p:ext uri="{BB962C8B-B14F-4D97-AF65-F5344CB8AC3E}">
        <p14:creationId xmlns:p14="http://schemas.microsoft.com/office/powerpoint/2010/main" val="3998192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fi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garment&#10;&#10;Description automatically generated with low confidence">
            <a:extLst>
              <a:ext uri="{FF2B5EF4-FFF2-40B4-BE49-F238E27FC236}">
                <a16:creationId xmlns:a16="http://schemas.microsoft.com/office/drawing/2014/main" id="{02E2572A-377E-7739-F2ED-29D6C5B54C6F}"/>
              </a:ext>
            </a:extLst>
          </p:cNvPr>
          <p:cNvPicPr>
            <a:picLocks noChangeAspect="1"/>
          </p:cNvPicPr>
          <p:nvPr/>
        </p:nvPicPr>
        <p:blipFill rotWithShape="1">
          <a:blip r:embed="rId2">
            <a:extLst>
              <a:ext uri="{28A0092B-C50C-407E-A947-70E740481C1C}">
                <a14:useLocalDpi xmlns:a14="http://schemas.microsoft.com/office/drawing/2010/main" val="0"/>
              </a:ext>
            </a:extLst>
          </a:blip>
          <a:srcRect l="14779" r="14129"/>
          <a:stretch/>
        </p:blipFill>
        <p:spPr>
          <a:xfrm>
            <a:off x="0" y="5"/>
            <a:ext cx="12192000" cy="6857995"/>
          </a:xfrm>
          <a:prstGeom prst="rect">
            <a:avLst/>
          </a:prstGeom>
        </p:spPr>
      </p:pic>
      <p:sp>
        <p:nvSpPr>
          <p:cNvPr id="4" name="Rectangle 3">
            <a:extLst>
              <a:ext uri="{FF2B5EF4-FFF2-40B4-BE49-F238E27FC236}">
                <a16:creationId xmlns:a16="http://schemas.microsoft.com/office/drawing/2014/main" id="{B9EFE3E3-F113-3DCB-9E5A-FADB6F505896}"/>
              </a:ext>
            </a:extLst>
          </p:cNvPr>
          <p:cNvSpPr/>
          <p:nvPr/>
        </p:nvSpPr>
        <p:spPr>
          <a:xfrm>
            <a:off x="0" y="0"/>
            <a:ext cx="11646568" cy="685799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4">
            <a:extLst>
              <a:ext uri="{FF2B5EF4-FFF2-40B4-BE49-F238E27FC236}">
                <a16:creationId xmlns:a16="http://schemas.microsoft.com/office/drawing/2014/main" id="{4B45074C-3226-1448-BEF5-681032C8D6A5}"/>
              </a:ext>
            </a:extLst>
          </p:cNvPr>
          <p:cNvSpPr/>
          <p:nvPr/>
        </p:nvSpPr>
        <p:spPr>
          <a:xfrm>
            <a:off x="0" y="-5"/>
            <a:ext cx="11117179" cy="685799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Rectangle 5">
            <a:extLst>
              <a:ext uri="{FF2B5EF4-FFF2-40B4-BE49-F238E27FC236}">
                <a16:creationId xmlns:a16="http://schemas.microsoft.com/office/drawing/2014/main" id="{0689CBA0-A215-AAB9-2CE6-07BD41E2464F}"/>
              </a:ext>
            </a:extLst>
          </p:cNvPr>
          <p:cNvSpPr/>
          <p:nvPr/>
        </p:nvSpPr>
        <p:spPr>
          <a:xfrm>
            <a:off x="-1" y="5"/>
            <a:ext cx="10515601" cy="6857995"/>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8" name="Picture 7" descr="A picture containing graphics, graphic design, font, cartoon&#10;&#10;Description automatically generated">
            <a:extLst>
              <a:ext uri="{FF2B5EF4-FFF2-40B4-BE49-F238E27FC236}">
                <a16:creationId xmlns:a16="http://schemas.microsoft.com/office/drawing/2014/main" id="{633282DF-9301-3FD6-C0D7-B395C40B36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84" y="203707"/>
            <a:ext cx="2983832" cy="1060452"/>
          </a:xfrm>
          <a:prstGeom prst="rect">
            <a:avLst/>
          </a:prstGeom>
        </p:spPr>
      </p:pic>
      <p:sp>
        <p:nvSpPr>
          <p:cNvPr id="9" name="Rectangle 8">
            <a:extLst>
              <a:ext uri="{FF2B5EF4-FFF2-40B4-BE49-F238E27FC236}">
                <a16:creationId xmlns:a16="http://schemas.microsoft.com/office/drawing/2014/main" id="{A56F657A-BF92-5400-A320-92FA32E23D4C}"/>
              </a:ext>
            </a:extLst>
          </p:cNvPr>
          <p:cNvSpPr/>
          <p:nvPr/>
        </p:nvSpPr>
        <p:spPr>
          <a:xfrm>
            <a:off x="-1" y="6168189"/>
            <a:ext cx="12192001" cy="721895"/>
          </a:xfrm>
          <a:prstGeom prst="rect">
            <a:avLst/>
          </a:prstGeom>
          <a:gradFill flip="none" rotWithShape="1">
            <a:gsLst>
              <a:gs pos="0">
                <a:srgbClr val="FFFF00">
                  <a:alpha val="34000"/>
                </a:srgbClr>
              </a:gs>
              <a:gs pos="100000">
                <a:srgbClr val="FF99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Rectangle 9">
            <a:extLst>
              <a:ext uri="{FF2B5EF4-FFF2-40B4-BE49-F238E27FC236}">
                <a16:creationId xmlns:a16="http://schemas.microsoft.com/office/drawing/2014/main" id="{17504A89-2F27-46B6-054B-A5CC06390D98}"/>
              </a:ext>
            </a:extLst>
          </p:cNvPr>
          <p:cNvSpPr/>
          <p:nvPr/>
        </p:nvSpPr>
        <p:spPr>
          <a:xfrm>
            <a:off x="184485" y="1264159"/>
            <a:ext cx="130744" cy="45831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Box 10">
            <a:extLst>
              <a:ext uri="{FF2B5EF4-FFF2-40B4-BE49-F238E27FC236}">
                <a16:creationId xmlns:a16="http://schemas.microsoft.com/office/drawing/2014/main" id="{0D3726BC-0B0C-0C71-AF21-280EBA5514AB}"/>
              </a:ext>
            </a:extLst>
          </p:cNvPr>
          <p:cNvSpPr txBox="1"/>
          <p:nvPr/>
        </p:nvSpPr>
        <p:spPr>
          <a:xfrm>
            <a:off x="545431" y="1768964"/>
            <a:ext cx="10571747" cy="1938992"/>
          </a:xfrm>
          <a:prstGeom prst="rect">
            <a:avLst/>
          </a:prstGeom>
          <a:noFill/>
        </p:spPr>
        <p:txBody>
          <a:bodyPr wrap="square" rtlCol="0">
            <a:spAutoFit/>
          </a:bodyPr>
          <a:lstStyle/>
          <a:p>
            <a:r>
              <a:rPr lang="en-US" sz="4000" b="1" dirty="0">
                <a:solidFill>
                  <a:schemeClr val="accent4">
                    <a:lumMod val="50000"/>
                  </a:schemeClr>
                </a:solidFill>
                <a:effectLst>
                  <a:outerShdw blurRad="38100" dist="38100" dir="2700000" algn="tl">
                    <a:srgbClr val="000000">
                      <a:alpha val="43137"/>
                    </a:srgbClr>
                  </a:outerShdw>
                </a:effectLst>
              </a:rPr>
              <a:t>Symptoms and Managements of Malignant Fungating Wounds in Patient with Cancer: </a:t>
            </a:r>
          </a:p>
          <a:p>
            <a:r>
              <a:rPr lang="en-US" sz="4000" b="1" dirty="0">
                <a:solidFill>
                  <a:schemeClr val="accent4">
                    <a:lumMod val="50000"/>
                  </a:schemeClr>
                </a:solidFill>
                <a:effectLst>
                  <a:outerShdw blurRad="38100" dist="38100" dir="2700000" algn="tl">
                    <a:srgbClr val="000000">
                      <a:alpha val="43137"/>
                    </a:srgbClr>
                  </a:outerShdw>
                </a:effectLst>
              </a:rPr>
              <a:t>A Scoping Review</a:t>
            </a:r>
          </a:p>
        </p:txBody>
      </p:sp>
      <p:sp>
        <p:nvSpPr>
          <p:cNvPr id="12" name="TextBox 11">
            <a:extLst>
              <a:ext uri="{FF2B5EF4-FFF2-40B4-BE49-F238E27FC236}">
                <a16:creationId xmlns:a16="http://schemas.microsoft.com/office/drawing/2014/main" id="{6A2F02A4-0167-12E1-77FD-D7D7B468B405}"/>
              </a:ext>
            </a:extLst>
          </p:cNvPr>
          <p:cNvSpPr txBox="1"/>
          <p:nvPr/>
        </p:nvSpPr>
        <p:spPr>
          <a:xfrm>
            <a:off x="545431" y="4585463"/>
            <a:ext cx="9274014" cy="1354217"/>
          </a:xfrm>
          <a:prstGeom prst="rect">
            <a:avLst/>
          </a:prstGeom>
          <a:noFill/>
        </p:spPr>
        <p:txBody>
          <a:bodyPr wrap="none" rtlCol="0">
            <a:spAutoFit/>
          </a:bodyPr>
          <a:lstStyle/>
          <a:p>
            <a:r>
              <a:rPr lang="en-ID" sz="2000" dirty="0">
                <a:solidFill>
                  <a:schemeClr val="accent4">
                    <a:lumMod val="50000"/>
                  </a:schemeClr>
                </a:solidFill>
                <a:effectLst>
                  <a:outerShdw blurRad="38100" dist="38100" dir="2700000" algn="tl">
                    <a:srgbClr val="000000">
                      <a:alpha val="43137"/>
                    </a:srgbClr>
                  </a:outerShdw>
                </a:effectLst>
              </a:rPr>
              <a:t>Dita </a:t>
            </a:r>
            <a:r>
              <a:rPr lang="en-ID" sz="2000" dirty="0" err="1">
                <a:solidFill>
                  <a:schemeClr val="accent4">
                    <a:lumMod val="50000"/>
                  </a:schemeClr>
                </a:solidFill>
                <a:effectLst>
                  <a:outerShdw blurRad="38100" dist="38100" dir="2700000" algn="tl">
                    <a:srgbClr val="000000">
                      <a:alpha val="43137"/>
                    </a:srgbClr>
                  </a:outerShdw>
                </a:effectLst>
              </a:rPr>
              <a:t>Indriyati</a:t>
            </a:r>
            <a:r>
              <a:rPr lang="en-ID" sz="2000" dirty="0">
                <a:solidFill>
                  <a:schemeClr val="accent4">
                    <a:lumMod val="50000"/>
                  </a:schemeClr>
                </a:solidFill>
                <a:effectLst>
                  <a:outerShdw blurRad="38100" dist="38100" dir="2700000" algn="tl">
                    <a:srgbClr val="000000">
                      <a:alpha val="43137"/>
                    </a:srgbClr>
                  </a:outerShdw>
                </a:effectLst>
              </a:rPr>
              <a:t>, S.</a:t>
            </a:r>
            <a:r>
              <a:rPr lang="en-ID" sz="2000" dirty="0" err="1">
                <a:solidFill>
                  <a:schemeClr val="accent4">
                    <a:lumMod val="50000"/>
                  </a:schemeClr>
                </a:solidFill>
                <a:effectLst>
                  <a:outerShdw blurRad="38100" dist="38100" dir="2700000" algn="tl">
                    <a:srgbClr val="000000">
                      <a:alpha val="43137"/>
                    </a:srgbClr>
                  </a:outerShdw>
                </a:effectLst>
              </a:rPr>
              <a:t>Kep</a:t>
            </a:r>
            <a:r>
              <a:rPr lang="en-ID" sz="2000" dirty="0">
                <a:solidFill>
                  <a:schemeClr val="accent4">
                    <a:lumMod val="50000"/>
                  </a:schemeClr>
                </a:solidFill>
                <a:effectLst>
                  <a:outerShdw blurRad="38100" dist="38100" dir="2700000" algn="tl">
                    <a:srgbClr val="000000">
                      <a:alpha val="43137"/>
                    </a:srgbClr>
                  </a:outerShdw>
                </a:effectLst>
              </a:rPr>
              <a:t>.,</a:t>
            </a:r>
            <a:r>
              <a:rPr lang="en-ID" sz="2000" dirty="0" err="1">
                <a:solidFill>
                  <a:schemeClr val="accent4">
                    <a:lumMod val="50000"/>
                  </a:schemeClr>
                </a:solidFill>
                <a:effectLst>
                  <a:outerShdw blurRad="38100" dist="38100" dir="2700000" algn="tl">
                    <a:srgbClr val="000000">
                      <a:alpha val="43137"/>
                    </a:srgbClr>
                  </a:outerShdw>
                </a:effectLst>
              </a:rPr>
              <a:t>Ners</a:t>
            </a:r>
            <a:r>
              <a:rPr lang="en-ID" sz="2000" dirty="0">
                <a:solidFill>
                  <a:schemeClr val="accent4">
                    <a:lumMod val="50000"/>
                  </a:schemeClr>
                </a:solidFill>
                <a:effectLst>
                  <a:outerShdw blurRad="38100" dist="38100" dir="2700000" algn="tl">
                    <a:srgbClr val="000000">
                      <a:alpha val="43137"/>
                    </a:srgbClr>
                  </a:outerShdw>
                </a:effectLst>
              </a:rPr>
              <a:t>.</a:t>
            </a:r>
          </a:p>
          <a:p>
            <a:r>
              <a:rPr lang="en-ID" sz="1400" dirty="0">
                <a:solidFill>
                  <a:schemeClr val="accent4">
                    <a:lumMod val="50000"/>
                  </a:schemeClr>
                </a:solidFill>
                <a:effectLst>
                  <a:outerShdw blurRad="38100" dist="38100" dir="2700000" algn="tl">
                    <a:srgbClr val="000000">
                      <a:alpha val="43137"/>
                    </a:srgbClr>
                  </a:outerShdw>
                </a:effectLst>
              </a:rPr>
              <a:t>Department of nursing, inpatient installation, </a:t>
            </a:r>
            <a:r>
              <a:rPr lang="en-ID" sz="1400" dirty="0" err="1">
                <a:solidFill>
                  <a:schemeClr val="accent4">
                    <a:lumMod val="50000"/>
                  </a:schemeClr>
                </a:solidFill>
                <a:effectLst>
                  <a:outerShdw blurRad="38100" dist="38100" dir="2700000" algn="tl">
                    <a:srgbClr val="000000">
                      <a:alpha val="43137"/>
                    </a:srgbClr>
                  </a:outerShdw>
                </a:effectLst>
              </a:rPr>
              <a:t>Dharmais</a:t>
            </a:r>
            <a:r>
              <a:rPr lang="en-ID" sz="1400" dirty="0">
                <a:solidFill>
                  <a:schemeClr val="accent4">
                    <a:lumMod val="50000"/>
                  </a:schemeClr>
                </a:solidFill>
                <a:effectLst>
                  <a:outerShdw blurRad="38100" dist="38100" dir="2700000" algn="tl">
                    <a:srgbClr val="000000">
                      <a:alpha val="43137"/>
                    </a:srgbClr>
                  </a:outerShdw>
                </a:effectLst>
              </a:rPr>
              <a:t> Cancer Hospital, Jakarta, Indonesia</a:t>
            </a:r>
          </a:p>
          <a:p>
            <a:r>
              <a:rPr lang="en-ID" sz="2000" dirty="0">
                <a:solidFill>
                  <a:schemeClr val="accent4">
                    <a:lumMod val="50000"/>
                  </a:schemeClr>
                </a:solidFill>
                <a:effectLst>
                  <a:outerShdw blurRad="38100" dist="38100" dir="2700000" algn="tl">
                    <a:srgbClr val="000000">
                      <a:alpha val="43137"/>
                    </a:srgbClr>
                  </a:outerShdw>
                </a:effectLst>
              </a:rPr>
              <a:t>Made Satya Nugraha Gautama, S.</a:t>
            </a:r>
            <a:r>
              <a:rPr lang="en-ID" sz="2000" dirty="0" err="1">
                <a:solidFill>
                  <a:schemeClr val="accent4">
                    <a:lumMod val="50000"/>
                  </a:schemeClr>
                </a:solidFill>
                <a:effectLst>
                  <a:outerShdw blurRad="38100" dist="38100" dir="2700000" algn="tl">
                    <a:srgbClr val="000000">
                      <a:alpha val="43137"/>
                    </a:srgbClr>
                  </a:outerShdw>
                </a:effectLst>
              </a:rPr>
              <a:t>Kep</a:t>
            </a:r>
            <a:r>
              <a:rPr lang="en-ID" sz="2000" dirty="0">
                <a:solidFill>
                  <a:schemeClr val="accent4">
                    <a:lumMod val="50000"/>
                  </a:schemeClr>
                </a:solidFill>
                <a:effectLst>
                  <a:outerShdw blurRad="38100" dist="38100" dir="2700000" algn="tl">
                    <a:srgbClr val="000000">
                      <a:alpha val="43137"/>
                    </a:srgbClr>
                  </a:outerShdw>
                </a:effectLst>
              </a:rPr>
              <a:t>.,Ns</a:t>
            </a:r>
          </a:p>
          <a:p>
            <a:r>
              <a:rPr lang="en-ID" sz="1400" dirty="0">
                <a:solidFill>
                  <a:schemeClr val="accent4">
                    <a:lumMod val="50000"/>
                  </a:schemeClr>
                </a:solidFill>
                <a:effectLst>
                  <a:outerShdw blurRad="38100" dist="38100" dir="2700000" algn="tl">
                    <a:srgbClr val="000000">
                      <a:alpha val="43137"/>
                    </a:srgbClr>
                  </a:outerShdw>
                </a:effectLst>
              </a:rPr>
              <a:t>Master of Nursing Program, Faculty of Medicine, Public Health, and Nursing, Universitas Gadjah </a:t>
            </a:r>
            <a:r>
              <a:rPr lang="en-ID" sz="1400" dirty="0" err="1">
                <a:solidFill>
                  <a:schemeClr val="accent4">
                    <a:lumMod val="50000"/>
                  </a:schemeClr>
                </a:solidFill>
                <a:effectLst>
                  <a:outerShdw blurRad="38100" dist="38100" dir="2700000" algn="tl">
                    <a:srgbClr val="000000">
                      <a:alpha val="43137"/>
                    </a:srgbClr>
                  </a:outerShdw>
                </a:effectLst>
              </a:rPr>
              <a:t>Mada</a:t>
            </a:r>
            <a:r>
              <a:rPr lang="en-ID" sz="1400" dirty="0">
                <a:solidFill>
                  <a:schemeClr val="accent4">
                    <a:lumMod val="50000"/>
                  </a:schemeClr>
                </a:solidFill>
                <a:effectLst>
                  <a:outerShdw blurRad="38100" dist="38100" dir="2700000" algn="tl">
                    <a:srgbClr val="000000">
                      <a:alpha val="43137"/>
                    </a:srgbClr>
                  </a:outerShdw>
                </a:effectLst>
              </a:rPr>
              <a:t>, Yogyakarta, Indonesia</a:t>
            </a:r>
          </a:p>
          <a:p>
            <a:r>
              <a:rPr lang="en-ID" sz="1400" dirty="0">
                <a:solidFill>
                  <a:schemeClr val="accent4">
                    <a:lumMod val="50000"/>
                  </a:schemeClr>
                </a:solidFill>
                <a:effectLst>
                  <a:outerShdw blurRad="38100" dist="38100" dir="2700000" algn="tl">
                    <a:srgbClr val="000000">
                      <a:alpha val="43137"/>
                    </a:srgbClr>
                  </a:outerShdw>
                </a:effectLst>
              </a:rPr>
              <a:t>Master in School of Nursing, College of Nursing, Taipei Medical University, Taipei, Taiwan</a:t>
            </a:r>
          </a:p>
        </p:txBody>
      </p:sp>
    </p:spTree>
    <p:extLst>
      <p:ext uri="{BB962C8B-B14F-4D97-AF65-F5344CB8AC3E}">
        <p14:creationId xmlns:p14="http://schemas.microsoft.com/office/powerpoint/2010/main" val="3241538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2639669" y="3044279"/>
            <a:ext cx="6912662" cy="769441"/>
          </a:xfrm>
          <a:prstGeom prst="rect">
            <a:avLst/>
          </a:prstGeom>
          <a:noFill/>
        </p:spPr>
        <p:txBody>
          <a:bodyPr wrap="none" rtlCol="0">
            <a:spAutoFit/>
          </a:bodyPr>
          <a:lstStyle/>
          <a:p>
            <a:r>
              <a:rPr lang="en-ID" sz="4400" b="1" dirty="0">
                <a:solidFill>
                  <a:srgbClr val="7030A0"/>
                </a:solidFill>
              </a:rPr>
              <a:t>Thank you for your attention</a:t>
            </a:r>
          </a:p>
        </p:txBody>
      </p:sp>
    </p:spTree>
    <p:extLst>
      <p:ext uri="{BB962C8B-B14F-4D97-AF65-F5344CB8AC3E}">
        <p14:creationId xmlns:p14="http://schemas.microsoft.com/office/powerpoint/2010/main" val="133482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3888052" cy="769441"/>
          </a:xfrm>
          <a:prstGeom prst="rect">
            <a:avLst/>
          </a:prstGeom>
          <a:noFill/>
        </p:spPr>
        <p:txBody>
          <a:bodyPr wrap="none" rtlCol="0">
            <a:spAutoFit/>
          </a:bodyPr>
          <a:lstStyle/>
          <a:p>
            <a:r>
              <a:rPr lang="en-ID" sz="4400" b="1" u="sng" dirty="0">
                <a:solidFill>
                  <a:srgbClr val="7030A0"/>
                </a:solidFill>
              </a:rPr>
              <a:t>INTRODUCTION</a:t>
            </a:r>
          </a:p>
        </p:txBody>
      </p:sp>
      <p:sp>
        <p:nvSpPr>
          <p:cNvPr id="4" name="TextBox 3">
            <a:extLst>
              <a:ext uri="{FF2B5EF4-FFF2-40B4-BE49-F238E27FC236}">
                <a16:creationId xmlns:a16="http://schemas.microsoft.com/office/drawing/2014/main" id="{0397340E-3607-6772-E341-5A3D6C7539DE}"/>
              </a:ext>
            </a:extLst>
          </p:cNvPr>
          <p:cNvSpPr txBox="1"/>
          <p:nvPr/>
        </p:nvSpPr>
        <p:spPr>
          <a:xfrm>
            <a:off x="107036" y="1451180"/>
            <a:ext cx="7809621" cy="4708981"/>
          </a:xfrm>
          <a:prstGeom prst="rect">
            <a:avLst/>
          </a:prstGeom>
          <a:noFill/>
        </p:spPr>
        <p:txBody>
          <a:bodyPr wrap="square">
            <a:spAutoFit/>
          </a:bodyPr>
          <a:lstStyle/>
          <a:p>
            <a:pPr marL="342900" indent="-342900">
              <a:buFont typeface="Wingdings" panose="05000000000000000000" pitchFamily="2" charset="2"/>
              <a:buChar char="§"/>
            </a:pPr>
            <a:r>
              <a:rPr lang="en-US" sz="2400" b="1" i="0" u="none" strike="noStrike" dirty="0">
                <a:solidFill>
                  <a:srgbClr val="403B3B"/>
                </a:solidFill>
                <a:effectLst/>
              </a:rPr>
              <a:t>Malignant Fungating Wounds (MWFs) </a:t>
            </a:r>
            <a:r>
              <a:rPr lang="en-US" sz="2400" b="0" i="0" u="none" strike="noStrike" dirty="0">
                <a:solidFill>
                  <a:srgbClr val="403B3B"/>
                </a:solidFill>
                <a:effectLst/>
              </a:rPr>
              <a:t>are complex chronic wounds </a:t>
            </a:r>
            <a:r>
              <a:rPr lang="en-US" b="0" i="0" u="none" strike="noStrike" dirty="0">
                <a:solidFill>
                  <a:srgbClr val="403B3B"/>
                </a:solidFill>
                <a:effectLst/>
              </a:rPr>
              <a:t>(Ferreira et al.,2022)</a:t>
            </a:r>
            <a:endParaRPr lang="en-US" sz="2400" b="0" i="0" u="none" strike="noStrike" dirty="0">
              <a:solidFill>
                <a:srgbClr val="403B3B"/>
              </a:solidFill>
              <a:effectLst/>
            </a:endParaRPr>
          </a:p>
          <a:p>
            <a:pPr marL="342900" indent="-342900">
              <a:buFont typeface="Wingdings" panose="05000000000000000000" pitchFamily="2" charset="2"/>
              <a:buChar char="§"/>
            </a:pPr>
            <a:r>
              <a:rPr lang="en-US" sz="2400" b="0" i="0" u="none" strike="noStrike" dirty="0">
                <a:solidFill>
                  <a:srgbClr val="403B3B"/>
                </a:solidFill>
                <a:effectLst/>
              </a:rPr>
              <a:t>Caused by the </a:t>
            </a:r>
            <a:r>
              <a:rPr lang="en-US" sz="2400" b="1" i="0" u="none" strike="noStrike" dirty="0">
                <a:solidFill>
                  <a:srgbClr val="403B3B"/>
                </a:solidFill>
                <a:effectLst/>
              </a:rPr>
              <a:t>uncontrolled growth of malignant cells </a:t>
            </a:r>
            <a:r>
              <a:rPr lang="en-US" sz="2400" b="0" i="0" u="none" strike="noStrike" dirty="0">
                <a:solidFill>
                  <a:srgbClr val="403B3B"/>
                </a:solidFill>
                <a:effectLst/>
              </a:rPr>
              <a:t>that break the skin's structure </a:t>
            </a:r>
            <a:r>
              <a:rPr lang="da-DK" b="0" i="0" u="none" strike="noStrike" dirty="0">
                <a:solidFill>
                  <a:srgbClr val="403B3B"/>
                </a:solidFill>
                <a:effectLst/>
              </a:rPr>
              <a:t>(Hoshi et al., 2019; Tilley et al., 2020)</a:t>
            </a:r>
          </a:p>
          <a:p>
            <a:pPr marL="342900" indent="-342900">
              <a:buFont typeface="Wingdings" panose="05000000000000000000" pitchFamily="2" charset="2"/>
              <a:buChar char="§"/>
            </a:pPr>
            <a:r>
              <a:rPr lang="en-US" sz="2400" b="0" i="0" u="none" strike="noStrike" dirty="0">
                <a:solidFill>
                  <a:srgbClr val="403B3B"/>
                </a:solidFill>
                <a:effectLst/>
              </a:rPr>
              <a:t>4</a:t>
            </a:r>
            <a:r>
              <a:rPr lang="en-US" sz="2400" b="1" i="0" u="none" strike="noStrike" dirty="0">
                <a:solidFill>
                  <a:srgbClr val="403B3B"/>
                </a:solidFill>
                <a:effectLst/>
              </a:rPr>
              <a:t>%–15% of cancer patients </a:t>
            </a:r>
            <a:r>
              <a:rPr lang="en-US" sz="2400" b="0" i="0" u="none" strike="noStrike" dirty="0">
                <a:solidFill>
                  <a:srgbClr val="403B3B"/>
                </a:solidFill>
                <a:effectLst/>
              </a:rPr>
              <a:t>develop this type of injury </a:t>
            </a:r>
            <a:r>
              <a:rPr lang="en-US" b="0" i="0" u="none" strike="noStrike" dirty="0">
                <a:solidFill>
                  <a:srgbClr val="403B3B"/>
                </a:solidFill>
                <a:effectLst/>
              </a:rPr>
              <a:t>(Firmino et al., 2020) </a:t>
            </a:r>
          </a:p>
          <a:p>
            <a:pPr marL="342900" indent="-342900">
              <a:buFont typeface="Wingdings" panose="05000000000000000000" pitchFamily="2" charset="2"/>
              <a:buChar char="§"/>
            </a:pPr>
            <a:r>
              <a:rPr lang="en-US" sz="2400" b="0" i="0" u="none" strike="noStrike" dirty="0">
                <a:solidFill>
                  <a:srgbClr val="403B3B"/>
                </a:solidFill>
                <a:effectLst/>
              </a:rPr>
              <a:t>Primarily affect the </a:t>
            </a:r>
            <a:r>
              <a:rPr lang="en-US" sz="2400" b="1" i="0" u="none" strike="noStrike" dirty="0">
                <a:solidFill>
                  <a:srgbClr val="403B3B"/>
                </a:solidFill>
                <a:effectLst/>
              </a:rPr>
              <a:t>breasts (62% to 66%), head and neck (24%) </a:t>
            </a:r>
            <a:r>
              <a:rPr lang="fr-FR" b="0" i="0" u="none" strike="noStrike" dirty="0">
                <a:solidFill>
                  <a:srgbClr val="403B3B"/>
                </a:solidFill>
                <a:effectLst/>
              </a:rPr>
              <a:t>(EONS, 2015; </a:t>
            </a:r>
            <a:r>
              <a:rPr lang="fr-FR" b="0" i="0" u="none" strike="noStrike" dirty="0" err="1">
                <a:solidFill>
                  <a:srgbClr val="403B3B"/>
                </a:solidFill>
                <a:effectLst/>
              </a:rPr>
              <a:t>Firmino</a:t>
            </a:r>
            <a:r>
              <a:rPr lang="fr-FR" b="0" i="0" u="none" strike="noStrike" dirty="0">
                <a:solidFill>
                  <a:srgbClr val="403B3B"/>
                </a:solidFill>
                <a:effectLst/>
              </a:rPr>
              <a:t> et al., 2020)</a:t>
            </a:r>
          </a:p>
          <a:p>
            <a:pPr marL="342900" indent="-342900">
              <a:buFont typeface="Wingdings" panose="05000000000000000000" pitchFamily="2" charset="2"/>
              <a:buChar char="§"/>
            </a:pPr>
            <a:r>
              <a:rPr lang="en-US" sz="2400" b="0" i="0" u="none" strike="noStrike" dirty="0">
                <a:solidFill>
                  <a:srgbClr val="403B3B"/>
                </a:solidFill>
                <a:effectLst/>
              </a:rPr>
              <a:t>This amount is </a:t>
            </a:r>
            <a:r>
              <a:rPr lang="en-US" sz="2400" b="1" i="0" u="none" strike="noStrike" dirty="0">
                <a:solidFill>
                  <a:srgbClr val="403B3B"/>
                </a:solidFill>
                <a:effectLst/>
              </a:rPr>
              <a:t>underestimated </a:t>
            </a:r>
            <a:r>
              <a:rPr lang="en-US" sz="2400" b="0" i="0" u="none" strike="noStrike" dirty="0">
                <a:solidFill>
                  <a:srgbClr val="403B3B"/>
                </a:solidFill>
                <a:effectLst/>
              </a:rPr>
              <a:t>since there is no population-based cancer register following the incidence of this condition </a:t>
            </a:r>
            <a:r>
              <a:rPr lang="en-US" b="0" i="0" u="none" strike="noStrike" dirty="0">
                <a:solidFill>
                  <a:srgbClr val="403B3B"/>
                </a:solidFill>
                <a:effectLst/>
              </a:rPr>
              <a:t>(</a:t>
            </a:r>
            <a:r>
              <a:rPr lang="en-US" b="0" i="0" u="none" strike="noStrike" dirty="0" err="1">
                <a:solidFill>
                  <a:srgbClr val="403B3B"/>
                </a:solidFill>
                <a:effectLst/>
              </a:rPr>
              <a:t>Furka</a:t>
            </a:r>
            <a:r>
              <a:rPr lang="en-US" b="0" i="0" u="none" strike="noStrike" dirty="0">
                <a:solidFill>
                  <a:srgbClr val="403B3B"/>
                </a:solidFill>
                <a:effectLst/>
              </a:rPr>
              <a:t> et al., 2022) </a:t>
            </a:r>
          </a:p>
          <a:p>
            <a:pPr marL="342900" indent="-342900">
              <a:buFont typeface="Wingdings" panose="05000000000000000000" pitchFamily="2" charset="2"/>
              <a:buChar char="§"/>
            </a:pPr>
            <a:r>
              <a:rPr lang="en-US" sz="2400" b="0" i="0" u="none" strike="noStrike" dirty="0">
                <a:solidFill>
                  <a:srgbClr val="403B3B"/>
                </a:solidFill>
                <a:effectLst/>
              </a:rPr>
              <a:t>The estimated </a:t>
            </a:r>
            <a:r>
              <a:rPr lang="en-US" sz="2400" b="1" i="0" u="none" strike="noStrike" dirty="0">
                <a:solidFill>
                  <a:srgbClr val="403B3B"/>
                </a:solidFill>
                <a:effectLst/>
              </a:rPr>
              <a:t>life expectancy is about 6 to 12 months</a:t>
            </a:r>
            <a:r>
              <a:rPr lang="en-US" sz="2400" b="0" i="0" u="none" strike="noStrike" dirty="0">
                <a:solidFill>
                  <a:srgbClr val="403B3B"/>
                </a:solidFill>
                <a:effectLst/>
              </a:rPr>
              <a:t> </a:t>
            </a:r>
            <a:r>
              <a:rPr lang="en-US" b="0" i="0" u="none" strike="noStrike" dirty="0">
                <a:solidFill>
                  <a:srgbClr val="403B3B"/>
                </a:solidFill>
                <a:effectLst/>
              </a:rPr>
              <a:t>(</a:t>
            </a:r>
            <a:r>
              <a:rPr lang="da-DK" b="0" i="0" u="none" strike="noStrike" dirty="0">
                <a:solidFill>
                  <a:srgbClr val="403B3B"/>
                </a:solidFill>
                <a:effectLst/>
              </a:rPr>
              <a:t>Tilley et al., 2016; Lo et al.,2008)</a:t>
            </a:r>
          </a:p>
        </p:txBody>
      </p:sp>
      <p:pic>
        <p:nvPicPr>
          <p:cNvPr id="7" name="Picture 6">
            <a:extLst>
              <a:ext uri="{FF2B5EF4-FFF2-40B4-BE49-F238E27FC236}">
                <a16:creationId xmlns:a16="http://schemas.microsoft.com/office/drawing/2014/main" id="{9FAF9078-6360-3219-1AA0-80253FFA7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6658" y="3434107"/>
            <a:ext cx="2871963" cy="2153972"/>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3DF77C21-E4B9-BF15-64F8-1DB6D539B8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6658" y="1547941"/>
            <a:ext cx="2871963" cy="1614693"/>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FC9E2682-CD5C-0617-9FA6-0B4EA131BE44}"/>
              </a:ext>
            </a:extLst>
          </p:cNvPr>
          <p:cNvSpPr txBox="1"/>
          <p:nvPr/>
        </p:nvSpPr>
        <p:spPr>
          <a:xfrm>
            <a:off x="0" y="897489"/>
            <a:ext cx="2114257" cy="46166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just"/>
            <a:r>
              <a:rPr lang="en-US" sz="2400" b="1" i="0" u="none" strike="noStrike" dirty="0">
                <a:solidFill>
                  <a:srgbClr val="403B3B"/>
                </a:solidFill>
                <a:effectLst/>
              </a:rPr>
              <a:t>Background</a:t>
            </a:r>
          </a:p>
        </p:txBody>
      </p:sp>
      <p:sp>
        <p:nvSpPr>
          <p:cNvPr id="13" name="TextBox 12">
            <a:extLst>
              <a:ext uri="{FF2B5EF4-FFF2-40B4-BE49-F238E27FC236}">
                <a16:creationId xmlns:a16="http://schemas.microsoft.com/office/drawing/2014/main" id="{B6D1C8A9-5093-DEEA-FDA7-86865252415E}"/>
              </a:ext>
            </a:extLst>
          </p:cNvPr>
          <p:cNvSpPr txBox="1"/>
          <p:nvPr/>
        </p:nvSpPr>
        <p:spPr>
          <a:xfrm>
            <a:off x="7879399" y="5674886"/>
            <a:ext cx="2540935" cy="369332"/>
          </a:xfrm>
          <a:prstGeom prst="rect">
            <a:avLst/>
          </a:prstGeom>
          <a:noFill/>
        </p:spPr>
        <p:txBody>
          <a:bodyPr wrap="square">
            <a:spAutoFit/>
          </a:bodyPr>
          <a:lstStyle/>
          <a:p>
            <a:r>
              <a:rPr lang="en-US" dirty="0">
                <a:solidFill>
                  <a:srgbClr val="403B3B"/>
                </a:solidFill>
              </a:rPr>
              <a:t>Source</a:t>
            </a:r>
            <a:r>
              <a:rPr lang="en-US" i="0" u="none" strike="noStrike" dirty="0">
                <a:solidFill>
                  <a:srgbClr val="403B3B"/>
                </a:solidFill>
                <a:effectLst/>
              </a:rPr>
              <a:t>: original picture  </a:t>
            </a:r>
            <a:endParaRPr lang="da-DK" sz="1400" i="0" u="none" strike="noStrike" dirty="0">
              <a:solidFill>
                <a:srgbClr val="403B3B"/>
              </a:solidFill>
              <a:effectLst/>
            </a:endParaRPr>
          </a:p>
        </p:txBody>
      </p:sp>
    </p:spTree>
    <p:extLst>
      <p:ext uri="{BB962C8B-B14F-4D97-AF65-F5344CB8AC3E}">
        <p14:creationId xmlns:p14="http://schemas.microsoft.com/office/powerpoint/2010/main" val="3076731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1575624" cy="769441"/>
          </a:xfrm>
          <a:prstGeom prst="rect">
            <a:avLst/>
          </a:prstGeom>
          <a:noFill/>
        </p:spPr>
        <p:txBody>
          <a:bodyPr wrap="none" rtlCol="0">
            <a:spAutoFit/>
          </a:bodyPr>
          <a:lstStyle/>
          <a:p>
            <a:r>
              <a:rPr lang="en-ID" sz="4400" b="1" u="sng" dirty="0">
                <a:solidFill>
                  <a:srgbClr val="7030A0"/>
                </a:solidFill>
              </a:rPr>
              <a:t>Cont.,</a:t>
            </a:r>
          </a:p>
        </p:txBody>
      </p:sp>
      <p:sp>
        <p:nvSpPr>
          <p:cNvPr id="4" name="TextBox 3">
            <a:extLst>
              <a:ext uri="{FF2B5EF4-FFF2-40B4-BE49-F238E27FC236}">
                <a16:creationId xmlns:a16="http://schemas.microsoft.com/office/drawing/2014/main" id="{0397340E-3607-6772-E341-5A3D6C7539DE}"/>
              </a:ext>
            </a:extLst>
          </p:cNvPr>
          <p:cNvSpPr txBox="1"/>
          <p:nvPr/>
        </p:nvSpPr>
        <p:spPr>
          <a:xfrm>
            <a:off x="172351" y="1529557"/>
            <a:ext cx="9912176" cy="4801314"/>
          </a:xfrm>
          <a:prstGeom prst="rect">
            <a:avLst/>
          </a:prstGeom>
          <a:noFill/>
        </p:spPr>
        <p:txBody>
          <a:bodyPr wrap="square">
            <a:spAutoFit/>
          </a:bodyPr>
          <a:lstStyle/>
          <a:p>
            <a:pPr marL="342900" indent="-342900">
              <a:buFont typeface="Wingdings" panose="05000000000000000000" pitchFamily="2" charset="2"/>
              <a:buChar char="§"/>
            </a:pPr>
            <a:r>
              <a:rPr lang="en-US" sz="2400" dirty="0">
                <a:solidFill>
                  <a:srgbClr val="403B3B"/>
                </a:solidFill>
              </a:rPr>
              <a:t>A evidence stated that patients with MFWs </a:t>
            </a:r>
            <a:r>
              <a:rPr lang="en-US" sz="2400" b="1" dirty="0">
                <a:solidFill>
                  <a:srgbClr val="403B3B"/>
                </a:solidFill>
              </a:rPr>
              <a:t>suffered multiple symptoms </a:t>
            </a:r>
            <a:r>
              <a:rPr lang="en-US" dirty="0">
                <a:solidFill>
                  <a:srgbClr val="403B3B"/>
                </a:solidFill>
              </a:rPr>
              <a:t>(</a:t>
            </a:r>
            <a:r>
              <a:rPr lang="en-US" i="0" u="none" strike="noStrike" dirty="0">
                <a:solidFill>
                  <a:srgbClr val="403B3B"/>
                </a:solidFill>
                <a:effectLst/>
              </a:rPr>
              <a:t>Tilley et al., 2020)</a:t>
            </a:r>
            <a:endParaRPr lang="en-US" dirty="0">
              <a:solidFill>
                <a:srgbClr val="403B3B"/>
              </a:solidFill>
            </a:endParaRPr>
          </a:p>
          <a:p>
            <a:pPr marL="342900" indent="-342900">
              <a:buFont typeface="Wingdings" panose="05000000000000000000" pitchFamily="2" charset="2"/>
              <a:buChar char="§"/>
            </a:pPr>
            <a:r>
              <a:rPr lang="en-US" sz="2400" dirty="0">
                <a:solidFill>
                  <a:srgbClr val="403B3B"/>
                </a:solidFill>
              </a:rPr>
              <a:t>The most frequently reported symptoms from patients with MFWs are physical symptoms (such as pain, odor, exudate) </a:t>
            </a:r>
            <a:r>
              <a:rPr lang="da-DK" dirty="0">
                <a:solidFill>
                  <a:srgbClr val="403B3B"/>
                </a:solidFill>
              </a:rPr>
              <a:t>(Tilley et al., 2020; Raja et al., 2020)</a:t>
            </a:r>
            <a:r>
              <a:rPr lang="da-DK" sz="2400" dirty="0">
                <a:solidFill>
                  <a:srgbClr val="403B3B"/>
                </a:solidFill>
              </a:rPr>
              <a:t> </a:t>
            </a:r>
            <a:r>
              <a:rPr lang="en-US" sz="2400" b="1" dirty="0">
                <a:solidFill>
                  <a:srgbClr val="403B3B"/>
                </a:solidFill>
              </a:rPr>
              <a:t>but inconsistently reported</a:t>
            </a:r>
            <a:r>
              <a:rPr lang="en-US" sz="2400" dirty="0">
                <a:solidFill>
                  <a:srgbClr val="403B3B"/>
                </a:solidFill>
              </a:rPr>
              <a:t>, including psychological symptoms that are still neglected </a:t>
            </a:r>
            <a:r>
              <a:rPr lang="en-US" dirty="0">
                <a:solidFill>
                  <a:srgbClr val="403B3B"/>
                </a:solidFill>
              </a:rPr>
              <a:t>(Robinson &amp; Holloway, 2019).</a:t>
            </a:r>
          </a:p>
          <a:p>
            <a:pPr marL="342900" indent="-342900">
              <a:buFont typeface="Wingdings" panose="05000000000000000000" pitchFamily="2" charset="2"/>
              <a:buChar char="§"/>
            </a:pPr>
            <a:r>
              <a:rPr lang="en-US" sz="2400" b="1" dirty="0">
                <a:solidFill>
                  <a:srgbClr val="403B3B"/>
                </a:solidFill>
              </a:rPr>
              <a:t>Topical therapies </a:t>
            </a:r>
            <a:r>
              <a:rPr lang="en-US" sz="2400" dirty="0">
                <a:solidFill>
                  <a:srgbClr val="403B3B"/>
                </a:solidFill>
              </a:rPr>
              <a:t>for topical MFW-related pain management were identified for considerations in clinical practice </a:t>
            </a:r>
            <a:r>
              <a:rPr lang="en-US" dirty="0">
                <a:solidFill>
                  <a:srgbClr val="403B3B"/>
                </a:solidFill>
              </a:rPr>
              <a:t>(Ferreira et al.,2022) </a:t>
            </a:r>
            <a:endParaRPr lang="en-US" sz="2400" dirty="0">
              <a:solidFill>
                <a:srgbClr val="403B3B"/>
              </a:solidFill>
            </a:endParaRPr>
          </a:p>
          <a:p>
            <a:pPr marL="342900" indent="-342900">
              <a:buFont typeface="Wingdings" panose="05000000000000000000" pitchFamily="2" charset="2"/>
              <a:buChar char="§"/>
            </a:pPr>
            <a:r>
              <a:rPr lang="en-US" sz="2400" dirty="0">
                <a:solidFill>
                  <a:srgbClr val="403B3B"/>
                </a:solidFill>
              </a:rPr>
              <a:t>Treatment options and current management of MFWs are varied but </a:t>
            </a:r>
            <a:r>
              <a:rPr lang="en-US" sz="2400" b="1" dirty="0">
                <a:solidFill>
                  <a:srgbClr val="403B3B"/>
                </a:solidFill>
              </a:rPr>
              <a:t>limited research has explored </a:t>
            </a:r>
            <a:r>
              <a:rPr lang="en-US" dirty="0">
                <a:solidFill>
                  <a:srgbClr val="403B3B"/>
                </a:solidFill>
              </a:rPr>
              <a:t>(Gethin et al.,2023)</a:t>
            </a:r>
          </a:p>
          <a:p>
            <a:endParaRPr lang="en-US" sz="2400" dirty="0">
              <a:solidFill>
                <a:srgbClr val="403B3B"/>
              </a:solidFill>
              <a:sym typeface="Wingdings" panose="05000000000000000000" pitchFamily="2" charset="2"/>
            </a:endParaRPr>
          </a:p>
          <a:p>
            <a:pPr marL="342900" indent="-342900">
              <a:buFont typeface="Wingdings" panose="05000000000000000000" pitchFamily="2" charset="2"/>
              <a:buChar char="Ø"/>
            </a:pPr>
            <a:r>
              <a:rPr lang="en-US" sz="2400" dirty="0">
                <a:solidFill>
                  <a:srgbClr val="403B3B"/>
                </a:solidFill>
                <a:sym typeface="Wingdings" panose="05000000000000000000" pitchFamily="2" charset="2"/>
              </a:rPr>
              <a:t>Current study was needed to map and describe complex symptoms and management of MWFs in cancer patient</a:t>
            </a:r>
            <a:endParaRPr lang="en-US" sz="2400" dirty="0">
              <a:solidFill>
                <a:srgbClr val="403B3B"/>
              </a:solidFill>
            </a:endParaRPr>
          </a:p>
        </p:txBody>
      </p:sp>
      <p:sp>
        <p:nvSpPr>
          <p:cNvPr id="12" name="TextBox 11">
            <a:extLst>
              <a:ext uri="{FF2B5EF4-FFF2-40B4-BE49-F238E27FC236}">
                <a16:creationId xmlns:a16="http://schemas.microsoft.com/office/drawing/2014/main" id="{FC9E2682-CD5C-0617-9FA6-0B4EA131BE44}"/>
              </a:ext>
            </a:extLst>
          </p:cNvPr>
          <p:cNvSpPr txBox="1"/>
          <p:nvPr/>
        </p:nvSpPr>
        <p:spPr>
          <a:xfrm>
            <a:off x="0" y="897489"/>
            <a:ext cx="2114257" cy="46166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just"/>
            <a:r>
              <a:rPr lang="en-US" sz="2400" b="1" i="0" u="none" strike="noStrike" dirty="0">
                <a:solidFill>
                  <a:srgbClr val="403B3B"/>
                </a:solidFill>
                <a:effectLst/>
              </a:rPr>
              <a:t>Research gaps</a:t>
            </a:r>
          </a:p>
        </p:txBody>
      </p:sp>
    </p:spTree>
    <p:extLst>
      <p:ext uri="{BB962C8B-B14F-4D97-AF65-F5344CB8AC3E}">
        <p14:creationId xmlns:p14="http://schemas.microsoft.com/office/powerpoint/2010/main" val="1450805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2937214" cy="769441"/>
          </a:xfrm>
          <a:prstGeom prst="rect">
            <a:avLst/>
          </a:prstGeom>
          <a:noFill/>
        </p:spPr>
        <p:txBody>
          <a:bodyPr wrap="none" rtlCol="0">
            <a:spAutoFit/>
          </a:bodyPr>
          <a:lstStyle/>
          <a:p>
            <a:r>
              <a:rPr lang="en-ID" sz="4400" b="1" u="sng" dirty="0">
                <a:solidFill>
                  <a:srgbClr val="7030A0"/>
                </a:solidFill>
              </a:rPr>
              <a:t>OBJECTIVES</a:t>
            </a:r>
          </a:p>
        </p:txBody>
      </p:sp>
      <p:sp>
        <p:nvSpPr>
          <p:cNvPr id="4" name="TextBox 3">
            <a:extLst>
              <a:ext uri="{FF2B5EF4-FFF2-40B4-BE49-F238E27FC236}">
                <a16:creationId xmlns:a16="http://schemas.microsoft.com/office/drawing/2014/main" id="{0397340E-3607-6772-E341-5A3D6C7539DE}"/>
              </a:ext>
            </a:extLst>
          </p:cNvPr>
          <p:cNvSpPr txBox="1"/>
          <p:nvPr/>
        </p:nvSpPr>
        <p:spPr>
          <a:xfrm>
            <a:off x="559191" y="1401803"/>
            <a:ext cx="11299874" cy="1200329"/>
          </a:xfrm>
          <a:prstGeom prst="rect">
            <a:avLst/>
          </a:prstGeom>
          <a:noFill/>
        </p:spPr>
        <p:txBody>
          <a:bodyPr wrap="square">
            <a:spAutoFit/>
          </a:bodyPr>
          <a:lstStyle/>
          <a:p>
            <a:r>
              <a:rPr lang="en-US" sz="2400" b="0" i="0" u="none" strike="noStrike" dirty="0">
                <a:solidFill>
                  <a:srgbClr val="403B3B"/>
                </a:solidFill>
                <a:effectLst/>
              </a:rPr>
              <a:t>The purpose of this study was to map and synthesize the existing literature on the symptoms and managements of cancer patients with MFWs, as well as to identify the existing gaps.</a:t>
            </a:r>
          </a:p>
        </p:txBody>
      </p:sp>
    </p:spTree>
    <p:extLst>
      <p:ext uri="{BB962C8B-B14F-4D97-AF65-F5344CB8AC3E}">
        <p14:creationId xmlns:p14="http://schemas.microsoft.com/office/powerpoint/2010/main" val="2151337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2592376" cy="769441"/>
          </a:xfrm>
          <a:prstGeom prst="rect">
            <a:avLst/>
          </a:prstGeom>
          <a:noFill/>
        </p:spPr>
        <p:txBody>
          <a:bodyPr wrap="none" rtlCol="0">
            <a:spAutoFit/>
          </a:bodyPr>
          <a:lstStyle/>
          <a:p>
            <a:r>
              <a:rPr lang="en-ID" sz="4400" b="1" u="sng" dirty="0">
                <a:solidFill>
                  <a:srgbClr val="7030A0"/>
                </a:solidFill>
              </a:rPr>
              <a:t>METHODS</a:t>
            </a:r>
          </a:p>
        </p:txBody>
      </p:sp>
      <p:sp>
        <p:nvSpPr>
          <p:cNvPr id="4" name="TextBox 3">
            <a:extLst>
              <a:ext uri="{FF2B5EF4-FFF2-40B4-BE49-F238E27FC236}">
                <a16:creationId xmlns:a16="http://schemas.microsoft.com/office/drawing/2014/main" id="{0397340E-3607-6772-E341-5A3D6C7539DE}"/>
              </a:ext>
            </a:extLst>
          </p:cNvPr>
          <p:cNvSpPr txBox="1"/>
          <p:nvPr/>
        </p:nvSpPr>
        <p:spPr>
          <a:xfrm>
            <a:off x="446063" y="1245048"/>
            <a:ext cx="11299874" cy="4524315"/>
          </a:xfrm>
          <a:prstGeom prst="rect">
            <a:avLst/>
          </a:prstGeom>
          <a:noFill/>
        </p:spPr>
        <p:txBody>
          <a:bodyPr wrap="square">
            <a:spAutoFit/>
          </a:bodyPr>
          <a:lstStyle/>
          <a:p>
            <a:pPr algn="just"/>
            <a:r>
              <a:rPr lang="en-US" b="1" i="0" u="none" strike="noStrike" dirty="0">
                <a:solidFill>
                  <a:srgbClr val="403B3B"/>
                </a:solidFill>
                <a:effectLst/>
              </a:rPr>
              <a:t>Study design</a:t>
            </a:r>
          </a:p>
          <a:p>
            <a:pPr algn="just"/>
            <a:r>
              <a:rPr lang="en-US" i="0" u="none" strike="noStrike" dirty="0">
                <a:solidFill>
                  <a:srgbClr val="403B3B"/>
                </a:solidFill>
                <a:effectLst/>
              </a:rPr>
              <a:t>A scoping review following PRISMA Extension for Scoping Reviews (PRISMA-</a:t>
            </a:r>
            <a:r>
              <a:rPr lang="en-US" i="0" u="none" strike="noStrike" dirty="0" err="1">
                <a:solidFill>
                  <a:srgbClr val="403B3B"/>
                </a:solidFill>
                <a:effectLst/>
              </a:rPr>
              <a:t>ScR</a:t>
            </a:r>
            <a:r>
              <a:rPr lang="en-US" i="0" u="none" strike="noStrike" dirty="0">
                <a:solidFill>
                  <a:srgbClr val="403B3B"/>
                </a:solidFill>
                <a:effectLst/>
              </a:rPr>
              <a:t>)</a:t>
            </a:r>
          </a:p>
          <a:p>
            <a:pPr algn="just"/>
            <a:endParaRPr lang="en-US" b="1" dirty="0">
              <a:solidFill>
                <a:srgbClr val="403B3B"/>
              </a:solidFill>
            </a:endParaRPr>
          </a:p>
          <a:p>
            <a:pPr algn="just"/>
            <a:r>
              <a:rPr lang="en-US" b="1" dirty="0">
                <a:solidFill>
                  <a:srgbClr val="403B3B"/>
                </a:solidFill>
              </a:rPr>
              <a:t>Eligibility criteria</a:t>
            </a:r>
          </a:p>
          <a:p>
            <a:pPr algn="just"/>
            <a:r>
              <a:rPr lang="en-US" i="1" dirty="0">
                <a:solidFill>
                  <a:srgbClr val="403B3B"/>
                </a:solidFill>
              </a:rPr>
              <a:t>Inclusion: </a:t>
            </a:r>
            <a:r>
              <a:rPr lang="en-US" dirty="0">
                <a:solidFill>
                  <a:srgbClr val="403B3B"/>
                </a:solidFill>
              </a:rPr>
              <a:t>Patient cancer with malignant wound (=&gt; 18 age), published 2012 – 2023, English language, and quantitative/qualitative study</a:t>
            </a:r>
          </a:p>
          <a:p>
            <a:pPr algn="just"/>
            <a:r>
              <a:rPr lang="en-US" i="1" dirty="0">
                <a:solidFill>
                  <a:srgbClr val="403B3B"/>
                </a:solidFill>
              </a:rPr>
              <a:t>Exclusion: </a:t>
            </a:r>
            <a:r>
              <a:rPr lang="en-US" dirty="0">
                <a:solidFill>
                  <a:srgbClr val="403B3B"/>
                </a:solidFill>
              </a:rPr>
              <a:t>Acute wound, burn injury, pos-operative wound, systematic review, case report, protocol study, editorial, in vivo-invitro study, secondary data</a:t>
            </a:r>
          </a:p>
          <a:p>
            <a:pPr algn="just"/>
            <a:endParaRPr lang="en-US" dirty="0">
              <a:solidFill>
                <a:srgbClr val="403B3B"/>
              </a:solidFill>
            </a:endParaRPr>
          </a:p>
          <a:p>
            <a:pPr algn="just"/>
            <a:r>
              <a:rPr lang="en-US" b="1" dirty="0">
                <a:solidFill>
                  <a:srgbClr val="403B3B"/>
                </a:solidFill>
              </a:rPr>
              <a:t>Search strategy</a:t>
            </a:r>
          </a:p>
          <a:p>
            <a:pPr algn="just"/>
            <a:r>
              <a:rPr lang="en-US" i="1" dirty="0">
                <a:solidFill>
                  <a:srgbClr val="403B3B"/>
                </a:solidFill>
              </a:rPr>
              <a:t>Database: </a:t>
            </a:r>
            <a:r>
              <a:rPr lang="en-US" dirty="0">
                <a:solidFill>
                  <a:srgbClr val="403B3B"/>
                </a:solidFill>
              </a:rPr>
              <a:t>PubMed, ScienceDirect, and Scopus) and Google Scholar</a:t>
            </a:r>
          </a:p>
          <a:p>
            <a:pPr algn="just"/>
            <a:r>
              <a:rPr lang="en-US" i="1" dirty="0">
                <a:solidFill>
                  <a:srgbClr val="403B3B"/>
                </a:solidFill>
              </a:rPr>
              <a:t>Keywords: "cancer" and "malignant fungating wounds", "symptoms" and "management" or "intervention" or "treatment“</a:t>
            </a:r>
          </a:p>
          <a:p>
            <a:pPr algn="just"/>
            <a:endParaRPr lang="en-US" i="1" dirty="0">
              <a:solidFill>
                <a:srgbClr val="403B3B"/>
              </a:solidFill>
            </a:endParaRPr>
          </a:p>
          <a:p>
            <a:pPr algn="just"/>
            <a:r>
              <a:rPr lang="en-US" b="1" dirty="0">
                <a:solidFill>
                  <a:srgbClr val="403B3B"/>
                </a:solidFill>
              </a:rPr>
              <a:t>Review question (PCC framework)</a:t>
            </a:r>
          </a:p>
          <a:p>
            <a:pPr algn="just"/>
            <a:r>
              <a:rPr lang="en-US" dirty="0">
                <a:solidFill>
                  <a:srgbClr val="403B3B"/>
                </a:solidFill>
              </a:rPr>
              <a:t>What are the symptoms of MFW in cancer patients and what interventions are available to treat these symptoms?</a:t>
            </a:r>
          </a:p>
        </p:txBody>
      </p:sp>
    </p:spTree>
    <p:extLst>
      <p:ext uri="{BB962C8B-B14F-4D97-AF65-F5344CB8AC3E}">
        <p14:creationId xmlns:p14="http://schemas.microsoft.com/office/powerpoint/2010/main" val="1200109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2146806" cy="769441"/>
          </a:xfrm>
          <a:prstGeom prst="rect">
            <a:avLst/>
          </a:prstGeom>
          <a:noFill/>
        </p:spPr>
        <p:txBody>
          <a:bodyPr wrap="none" rtlCol="0">
            <a:spAutoFit/>
          </a:bodyPr>
          <a:lstStyle/>
          <a:p>
            <a:r>
              <a:rPr lang="en-ID" sz="4400" b="1" u="sng" dirty="0">
                <a:solidFill>
                  <a:srgbClr val="7030A0"/>
                </a:solidFill>
              </a:rPr>
              <a:t>RESULTS</a:t>
            </a:r>
          </a:p>
        </p:txBody>
      </p:sp>
      <p:sp>
        <p:nvSpPr>
          <p:cNvPr id="4" name="TextBox 3">
            <a:extLst>
              <a:ext uri="{FF2B5EF4-FFF2-40B4-BE49-F238E27FC236}">
                <a16:creationId xmlns:a16="http://schemas.microsoft.com/office/drawing/2014/main" id="{0397340E-3607-6772-E341-5A3D6C7539DE}"/>
              </a:ext>
            </a:extLst>
          </p:cNvPr>
          <p:cNvSpPr txBox="1"/>
          <p:nvPr/>
        </p:nvSpPr>
        <p:spPr>
          <a:xfrm>
            <a:off x="615880" y="1281002"/>
            <a:ext cx="9742966" cy="2308324"/>
          </a:xfrm>
          <a:prstGeom prst="rect">
            <a:avLst/>
          </a:prstGeom>
          <a:noFill/>
        </p:spPr>
        <p:txBody>
          <a:bodyPr wrap="square">
            <a:spAutoFit/>
          </a:bodyPr>
          <a:lstStyle/>
          <a:p>
            <a:pPr algn="just"/>
            <a:r>
              <a:rPr lang="en-US" sz="2400" b="1" i="0" u="none" strike="noStrike" dirty="0">
                <a:solidFill>
                  <a:srgbClr val="403B3B"/>
                </a:solidFill>
                <a:effectLst/>
              </a:rPr>
              <a:t>Characteristics</a:t>
            </a:r>
          </a:p>
          <a:p>
            <a:pPr marL="342900" indent="-342900" algn="just">
              <a:buFont typeface="Arial" panose="020B0604020202020204" pitchFamily="34" charset="0"/>
              <a:buChar char="•"/>
            </a:pPr>
            <a:r>
              <a:rPr lang="en-US" sz="2400" i="0" u="none" strike="noStrike" dirty="0">
                <a:solidFill>
                  <a:srgbClr val="403B3B"/>
                </a:solidFill>
                <a:effectLst/>
              </a:rPr>
              <a:t>14 out of the 1487 articles that entered the screening phase met the review criteria.</a:t>
            </a:r>
          </a:p>
          <a:p>
            <a:pPr marL="342900" indent="-342900" algn="just">
              <a:buFont typeface="Arial" panose="020B0604020202020204" pitchFamily="34" charset="0"/>
              <a:buChar char="•"/>
            </a:pPr>
            <a:r>
              <a:rPr lang="en-US" sz="2400" i="0" u="none" strike="noStrike" dirty="0">
                <a:solidFill>
                  <a:srgbClr val="403B3B"/>
                </a:solidFill>
                <a:effectLst/>
              </a:rPr>
              <a:t>The majority of the included studies involved breast cancer patients ranging in age from 18 to 96 years old with various cancer stages (I–IV)</a:t>
            </a:r>
          </a:p>
          <a:p>
            <a:pPr algn="just"/>
            <a:endParaRPr lang="en-US" sz="2400" i="0" u="none" strike="noStrike" dirty="0">
              <a:solidFill>
                <a:srgbClr val="403B3B"/>
              </a:solidFill>
              <a:effectLst/>
            </a:endParaRPr>
          </a:p>
        </p:txBody>
      </p:sp>
    </p:spTree>
    <p:extLst>
      <p:ext uri="{BB962C8B-B14F-4D97-AF65-F5344CB8AC3E}">
        <p14:creationId xmlns:p14="http://schemas.microsoft.com/office/powerpoint/2010/main" val="3128620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1575624" cy="769441"/>
          </a:xfrm>
          <a:prstGeom prst="rect">
            <a:avLst/>
          </a:prstGeom>
          <a:noFill/>
        </p:spPr>
        <p:txBody>
          <a:bodyPr wrap="none" rtlCol="0">
            <a:spAutoFit/>
          </a:bodyPr>
          <a:lstStyle/>
          <a:p>
            <a:r>
              <a:rPr lang="en-ID" sz="4400" b="1" u="sng" dirty="0">
                <a:solidFill>
                  <a:srgbClr val="7030A0"/>
                </a:solidFill>
              </a:rPr>
              <a:t>Cont.,</a:t>
            </a:r>
          </a:p>
        </p:txBody>
      </p:sp>
      <p:sp>
        <p:nvSpPr>
          <p:cNvPr id="4" name="TextBox 3">
            <a:extLst>
              <a:ext uri="{FF2B5EF4-FFF2-40B4-BE49-F238E27FC236}">
                <a16:creationId xmlns:a16="http://schemas.microsoft.com/office/drawing/2014/main" id="{0397340E-3607-6772-E341-5A3D6C7539DE}"/>
              </a:ext>
            </a:extLst>
          </p:cNvPr>
          <p:cNvSpPr txBox="1"/>
          <p:nvPr/>
        </p:nvSpPr>
        <p:spPr>
          <a:xfrm>
            <a:off x="559191" y="1401803"/>
            <a:ext cx="11299874" cy="461665"/>
          </a:xfrm>
          <a:prstGeom prst="rect">
            <a:avLst/>
          </a:prstGeom>
          <a:noFill/>
        </p:spPr>
        <p:txBody>
          <a:bodyPr wrap="square">
            <a:spAutoFit/>
          </a:bodyPr>
          <a:lstStyle/>
          <a:p>
            <a:pPr algn="just"/>
            <a:r>
              <a:rPr lang="en-US" sz="2400" b="1" dirty="0">
                <a:solidFill>
                  <a:srgbClr val="403B3B"/>
                </a:solidFill>
              </a:rPr>
              <a:t>Main findings</a:t>
            </a:r>
            <a:endParaRPr lang="en-US" sz="2400" b="1" i="0" u="none" strike="noStrike" dirty="0">
              <a:solidFill>
                <a:srgbClr val="403B3B"/>
              </a:solidFill>
              <a:effectLst/>
            </a:endParaRPr>
          </a:p>
        </p:txBody>
      </p:sp>
      <p:graphicFrame>
        <p:nvGraphicFramePr>
          <p:cNvPr id="3" name="Diagram 2">
            <a:extLst>
              <a:ext uri="{FF2B5EF4-FFF2-40B4-BE49-F238E27FC236}">
                <a16:creationId xmlns:a16="http://schemas.microsoft.com/office/drawing/2014/main" id="{21447790-0D2A-A54A-5DCE-E92F4AF9F733}"/>
              </a:ext>
            </a:extLst>
          </p:cNvPr>
          <p:cNvGraphicFramePr/>
          <p:nvPr>
            <p:extLst>
              <p:ext uri="{D42A27DB-BD31-4B8C-83A1-F6EECF244321}">
                <p14:modId xmlns:p14="http://schemas.microsoft.com/office/powerpoint/2010/main" val="3344952475"/>
              </p:ext>
            </p:extLst>
          </p:nvPr>
        </p:nvGraphicFramePr>
        <p:xfrm>
          <a:off x="450500" y="1863468"/>
          <a:ext cx="10104289" cy="4358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7160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3294235" cy="769441"/>
          </a:xfrm>
          <a:prstGeom prst="rect">
            <a:avLst/>
          </a:prstGeom>
          <a:noFill/>
        </p:spPr>
        <p:txBody>
          <a:bodyPr wrap="none" rtlCol="0">
            <a:spAutoFit/>
          </a:bodyPr>
          <a:lstStyle/>
          <a:p>
            <a:r>
              <a:rPr lang="en-ID" sz="4400" b="1" u="sng" dirty="0">
                <a:solidFill>
                  <a:srgbClr val="7030A0"/>
                </a:solidFill>
              </a:rPr>
              <a:t>CONCLUSION</a:t>
            </a:r>
          </a:p>
        </p:txBody>
      </p:sp>
      <p:sp>
        <p:nvSpPr>
          <p:cNvPr id="4" name="TextBox 3">
            <a:extLst>
              <a:ext uri="{FF2B5EF4-FFF2-40B4-BE49-F238E27FC236}">
                <a16:creationId xmlns:a16="http://schemas.microsoft.com/office/drawing/2014/main" id="{0397340E-3607-6772-E341-5A3D6C7539DE}"/>
              </a:ext>
            </a:extLst>
          </p:cNvPr>
          <p:cNvSpPr txBox="1"/>
          <p:nvPr/>
        </p:nvSpPr>
        <p:spPr>
          <a:xfrm>
            <a:off x="559191" y="1401803"/>
            <a:ext cx="11299874" cy="3903954"/>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400" dirty="0">
                <a:ea typeface="Calibri" panose="020F0502020204030204" pitchFamily="34" charset="0"/>
              </a:rPr>
              <a:t>P</a:t>
            </a:r>
            <a:r>
              <a:rPr lang="en-US" sz="2400" dirty="0">
                <a:effectLst/>
                <a:ea typeface="Calibri" panose="020F0502020204030204" pitchFamily="34" charset="0"/>
              </a:rPr>
              <a:t>hysical symptoms impacted the quality of life of cancer patients with MFWs</a:t>
            </a:r>
            <a:endParaRPr lang="en-US" sz="2400" dirty="0">
              <a:solidFill>
                <a:srgbClr val="403B3B"/>
              </a:solidFill>
              <a:ea typeface="Calibri" panose="020F0502020204030204" pitchFamily="34" charset="0"/>
            </a:endParaRPr>
          </a:p>
          <a:p>
            <a:pPr marL="342900" indent="-342900" algn="just">
              <a:lnSpc>
                <a:spcPct val="150000"/>
              </a:lnSpc>
              <a:buFont typeface="Arial" panose="020B0604020202020204" pitchFamily="34" charset="0"/>
              <a:buChar char="•"/>
            </a:pPr>
            <a:r>
              <a:rPr lang="en-US" sz="2400" dirty="0">
                <a:solidFill>
                  <a:srgbClr val="403B3B"/>
                </a:solidFill>
                <a:effectLst/>
                <a:ea typeface="Calibri" panose="020F0502020204030204" pitchFamily="34" charset="0"/>
              </a:rPr>
              <a:t>There are 2 kind of physical symptoms</a:t>
            </a:r>
            <a:r>
              <a:rPr lang="en-US" sz="2400" dirty="0">
                <a:solidFill>
                  <a:srgbClr val="403B3B"/>
                </a:solidFill>
                <a:ea typeface="Calibri" panose="020F0502020204030204" pitchFamily="34" charset="0"/>
              </a:rPr>
              <a:t>:</a:t>
            </a:r>
          </a:p>
          <a:p>
            <a:pPr algn="just">
              <a:lnSpc>
                <a:spcPct val="150000"/>
              </a:lnSpc>
            </a:pPr>
            <a:r>
              <a:rPr lang="en-US" sz="2400" dirty="0">
                <a:solidFill>
                  <a:srgbClr val="403B3B"/>
                </a:solidFill>
                <a:ea typeface="Calibri" panose="020F0502020204030204" pitchFamily="34" charset="0"/>
              </a:rPr>
              <a:t>	Subjective </a:t>
            </a:r>
            <a:r>
              <a:rPr lang="en-US" sz="2400" dirty="0">
                <a:solidFill>
                  <a:srgbClr val="403B3B"/>
                </a:solidFill>
                <a:ea typeface="Calibri" panose="020F0502020204030204" pitchFamily="34" charset="0"/>
                <a:sym typeface="Wingdings" panose="05000000000000000000" pitchFamily="2" charset="2"/>
              </a:rPr>
              <a:t> Pain</a:t>
            </a:r>
          </a:p>
          <a:p>
            <a:pPr algn="just">
              <a:lnSpc>
                <a:spcPct val="150000"/>
              </a:lnSpc>
            </a:pPr>
            <a:r>
              <a:rPr lang="en-US" sz="2400" dirty="0">
                <a:solidFill>
                  <a:srgbClr val="403B3B"/>
                </a:solidFill>
                <a:ea typeface="Calibri" panose="020F0502020204030204" pitchFamily="34" charset="0"/>
                <a:sym typeface="Wingdings" panose="05000000000000000000" pitchFamily="2" charset="2"/>
              </a:rPr>
              <a:t>	Objective  </a:t>
            </a:r>
            <a:r>
              <a:rPr lang="en-US" sz="2400" dirty="0">
                <a:effectLst/>
                <a:ea typeface="Calibri" panose="020F0502020204030204" pitchFamily="34" charset="0"/>
              </a:rPr>
              <a:t>odor, edema, exudate, infection, and necrosis</a:t>
            </a:r>
          </a:p>
          <a:p>
            <a:pPr marL="342900" indent="-342900" algn="just">
              <a:lnSpc>
                <a:spcPct val="150000"/>
              </a:lnSpc>
              <a:buFont typeface="Arial" panose="020B0604020202020204" pitchFamily="34" charset="0"/>
              <a:buChar char="•"/>
            </a:pPr>
            <a:r>
              <a:rPr lang="en-US" sz="2400" dirty="0">
                <a:effectLst/>
                <a:ea typeface="Calibri" panose="020F0502020204030204" pitchFamily="34" charset="0"/>
              </a:rPr>
              <a:t>The applied interventions emphasized wound symptom management</a:t>
            </a:r>
            <a:endParaRPr lang="en-US" sz="2400" dirty="0">
              <a:ea typeface="Calibri" panose="020F0502020204030204" pitchFamily="34" charset="0"/>
            </a:endParaRPr>
          </a:p>
          <a:p>
            <a:pPr marL="342900" indent="-342900" algn="just">
              <a:lnSpc>
                <a:spcPct val="150000"/>
              </a:lnSpc>
              <a:buFont typeface="Arial" panose="020B0604020202020204" pitchFamily="34" charset="0"/>
              <a:buChar char="•"/>
            </a:pPr>
            <a:r>
              <a:rPr lang="en-US" sz="2400" dirty="0">
                <a:solidFill>
                  <a:srgbClr val="403B3B"/>
                </a:solidFill>
                <a:ea typeface="Calibri" panose="020F0502020204030204" pitchFamily="34" charset="0"/>
              </a:rPr>
              <a:t>Cancer patients with MFW required multidisciplinary approach that focused on their symptoms to enhance their quality of life </a:t>
            </a:r>
          </a:p>
        </p:txBody>
      </p:sp>
    </p:spTree>
    <p:extLst>
      <p:ext uri="{BB962C8B-B14F-4D97-AF65-F5344CB8AC3E}">
        <p14:creationId xmlns:p14="http://schemas.microsoft.com/office/powerpoint/2010/main" val="3521825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3112647" cy="769441"/>
          </a:xfrm>
          <a:prstGeom prst="rect">
            <a:avLst/>
          </a:prstGeom>
          <a:noFill/>
        </p:spPr>
        <p:txBody>
          <a:bodyPr wrap="none" rtlCol="0">
            <a:spAutoFit/>
          </a:bodyPr>
          <a:lstStyle/>
          <a:p>
            <a:r>
              <a:rPr lang="en-ID" sz="4400" b="1" u="sng" dirty="0">
                <a:solidFill>
                  <a:srgbClr val="7030A0"/>
                </a:solidFill>
              </a:rPr>
              <a:t>REFERENCES</a:t>
            </a:r>
          </a:p>
        </p:txBody>
      </p:sp>
      <p:sp>
        <p:nvSpPr>
          <p:cNvPr id="3" name="Content Placeholder 4">
            <a:extLst>
              <a:ext uri="{FF2B5EF4-FFF2-40B4-BE49-F238E27FC236}">
                <a16:creationId xmlns:a16="http://schemas.microsoft.com/office/drawing/2014/main" id="{33C4AB78-87BE-1921-6395-BCB19B3BCA38}"/>
              </a:ext>
            </a:extLst>
          </p:cNvPr>
          <p:cNvSpPr txBox="1">
            <a:spLocks/>
          </p:cNvSpPr>
          <p:nvPr/>
        </p:nvSpPr>
        <p:spPr>
          <a:xfrm>
            <a:off x="418125" y="1253331"/>
            <a:ext cx="10515600" cy="486008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000" dirty="0"/>
              <a:t>Tamai, N., </a:t>
            </a:r>
            <a:r>
              <a:rPr lang="en-US" sz="1000" dirty="0" err="1"/>
              <a:t>Mugita</a:t>
            </a:r>
            <a:r>
              <a:rPr lang="en-US" sz="1000" dirty="0"/>
              <a:t>, Y., Ikeda, M., &amp; </a:t>
            </a:r>
            <a:r>
              <a:rPr lang="en-US" sz="1000" dirty="0" err="1"/>
              <a:t>Sanada</a:t>
            </a:r>
            <a:r>
              <a:rPr lang="en-US" sz="1000" dirty="0"/>
              <a:t>, H. (2016). The relationship between malignant wound status and pain in breast cancer patients. </a:t>
            </a:r>
            <a:r>
              <a:rPr lang="en-US" sz="1000" i="1" dirty="0"/>
              <a:t>European Journal of Oncology Nursing</a:t>
            </a:r>
            <a:r>
              <a:rPr lang="en-US" sz="1000" dirty="0"/>
              <a:t>, </a:t>
            </a:r>
            <a:r>
              <a:rPr lang="en-US" sz="1000" i="1" dirty="0"/>
              <a:t>24</a:t>
            </a:r>
            <a:r>
              <a:rPr lang="en-US" sz="1000" dirty="0"/>
              <a:t>, 8-12.</a:t>
            </a:r>
          </a:p>
          <a:p>
            <a:pPr marL="0" indent="0">
              <a:buFont typeface="Arial" panose="020B0604020202020204" pitchFamily="34" charset="0"/>
              <a:buNone/>
            </a:pPr>
            <a:r>
              <a:rPr lang="en-ID" sz="1000" dirty="0"/>
              <a:t>Watanabe, K., </a:t>
            </a:r>
            <a:r>
              <a:rPr lang="en-ID" sz="1000" dirty="0" err="1"/>
              <a:t>Shimo</a:t>
            </a:r>
            <a:r>
              <a:rPr lang="en-ID" sz="1000" dirty="0"/>
              <a:t>, A., </a:t>
            </a:r>
            <a:r>
              <a:rPr lang="en-ID" sz="1000" dirty="0" err="1"/>
              <a:t>Tsugawa</a:t>
            </a:r>
            <a:r>
              <a:rPr lang="en-ID" sz="1000" dirty="0"/>
              <a:t>, K., </a:t>
            </a:r>
            <a:r>
              <a:rPr lang="en-ID" sz="1000" dirty="0" err="1"/>
              <a:t>Tokuda</a:t>
            </a:r>
            <a:r>
              <a:rPr lang="en-ID" sz="1000" dirty="0"/>
              <a:t>, Y., Yamauchi, H., </a:t>
            </a:r>
            <a:r>
              <a:rPr lang="en-ID" sz="1000" dirty="0" err="1"/>
              <a:t>Miyai</a:t>
            </a:r>
            <a:r>
              <a:rPr lang="en-ID" sz="1000" dirty="0"/>
              <a:t>, E., ... &amp; Nakamura, S. (2016). Safe and effective deodorization of malodorous fungating </a:t>
            </a:r>
            <a:r>
              <a:rPr lang="en-ID" sz="1000" dirty="0" err="1"/>
              <a:t>tumors</a:t>
            </a:r>
            <a:r>
              <a:rPr lang="en-ID" sz="1000" dirty="0"/>
              <a:t> using topical metronidazole 0.75% gel (GK567): a </a:t>
            </a:r>
            <a:r>
              <a:rPr lang="en-ID" sz="1000" dirty="0" err="1"/>
              <a:t>multicenter</a:t>
            </a:r>
            <a:r>
              <a:rPr lang="en-ID" sz="1000" dirty="0"/>
              <a:t>, open-label, phase III study (RDT. 07. SRE. 27013). </a:t>
            </a:r>
            <a:r>
              <a:rPr lang="en-ID" sz="1000" i="1" dirty="0"/>
              <a:t>Supportive Care in Cancer</a:t>
            </a:r>
            <a:r>
              <a:rPr lang="en-ID" sz="1000" dirty="0"/>
              <a:t>, </a:t>
            </a:r>
            <a:r>
              <a:rPr lang="en-ID" sz="1000" i="1" dirty="0"/>
              <a:t>24</a:t>
            </a:r>
            <a:r>
              <a:rPr lang="en-ID" sz="1000" dirty="0"/>
              <a:t>, 2583-2590.</a:t>
            </a:r>
            <a:endParaRPr lang="en-US" sz="1000" dirty="0"/>
          </a:p>
          <a:p>
            <a:pPr marL="0" indent="0">
              <a:buFont typeface="Arial" panose="020B0604020202020204" pitchFamily="34" charset="0"/>
              <a:buNone/>
            </a:pPr>
            <a:r>
              <a:rPr lang="en-ID" sz="1000" dirty="0" err="1"/>
              <a:t>Kalemikerakis</a:t>
            </a:r>
            <a:r>
              <a:rPr lang="en-ID" sz="1000" dirty="0"/>
              <a:t>, J., </a:t>
            </a:r>
            <a:r>
              <a:rPr lang="en-ID" sz="1000" dirty="0" err="1"/>
              <a:t>Vardaki</a:t>
            </a:r>
            <a:r>
              <a:rPr lang="en-ID" sz="1000" dirty="0"/>
              <a:t>, Z., </a:t>
            </a:r>
            <a:r>
              <a:rPr lang="en-ID" sz="1000" dirty="0" err="1"/>
              <a:t>Fouka</a:t>
            </a:r>
            <a:r>
              <a:rPr lang="en-ID" sz="1000" dirty="0"/>
              <a:t>, G., </a:t>
            </a:r>
            <a:r>
              <a:rPr lang="en-ID" sz="1000" dirty="0" err="1"/>
              <a:t>Vlachou</a:t>
            </a:r>
            <a:r>
              <a:rPr lang="en-ID" sz="1000" dirty="0"/>
              <a:t>, E., </a:t>
            </a:r>
            <a:r>
              <a:rPr lang="en-ID" sz="1000" dirty="0" err="1"/>
              <a:t>Gkovina</a:t>
            </a:r>
            <a:r>
              <a:rPr lang="en-ID" sz="1000" dirty="0"/>
              <a:t>, U., </a:t>
            </a:r>
            <a:r>
              <a:rPr lang="en-ID" sz="1000" dirty="0" err="1"/>
              <a:t>Kosma</a:t>
            </a:r>
            <a:r>
              <a:rPr lang="en-ID" sz="1000" dirty="0"/>
              <a:t>, E., &amp; </a:t>
            </a:r>
            <a:r>
              <a:rPr lang="en-ID" sz="1000" dirty="0" err="1"/>
              <a:t>Dionyssopoulos</a:t>
            </a:r>
            <a:r>
              <a:rPr lang="en-ID" sz="1000" dirty="0"/>
              <a:t>, A. (2012). Comparison of foam dressings with silver versus foam dressings without silver in the care of malodorous malignant fungating wounds. </a:t>
            </a:r>
            <a:r>
              <a:rPr lang="en-ID" sz="1000" i="1" dirty="0"/>
              <a:t>J BUON</a:t>
            </a:r>
            <a:r>
              <a:rPr lang="en-ID" sz="1000" dirty="0"/>
              <a:t>, </a:t>
            </a:r>
            <a:r>
              <a:rPr lang="en-ID" sz="1000" i="1" dirty="0"/>
              <a:t>17</a:t>
            </a:r>
            <a:r>
              <a:rPr lang="en-ID" sz="1000" dirty="0"/>
              <a:t>(3), 560-564.</a:t>
            </a:r>
          </a:p>
          <a:p>
            <a:pPr marL="0" indent="0">
              <a:buFont typeface="Arial" panose="020B0604020202020204" pitchFamily="34" charset="0"/>
              <a:buNone/>
            </a:pPr>
            <a:r>
              <a:rPr lang="en-ID" sz="1000" dirty="0" err="1"/>
              <a:t>Villela</a:t>
            </a:r>
            <a:r>
              <a:rPr lang="en-ID" sz="1000" dirty="0"/>
              <a:t>-Castro, D. L., de Gouveia Santos, V. L. C., &amp; Woo, K. (2018). Polyhexanide versus metronidazole for </a:t>
            </a:r>
            <a:r>
              <a:rPr lang="en-ID" sz="1000" dirty="0" err="1"/>
              <a:t>odor</a:t>
            </a:r>
            <a:r>
              <a:rPr lang="en-ID" sz="1000" dirty="0"/>
              <a:t> management in malignant (fungating) wounds: a double-blinded, randomized, clinical trial. </a:t>
            </a:r>
            <a:r>
              <a:rPr lang="en-ID" sz="1000" i="1" dirty="0"/>
              <a:t>Journal of Wound Ostomy &amp; Continence Nursing</a:t>
            </a:r>
            <a:r>
              <a:rPr lang="en-ID" sz="1000" dirty="0"/>
              <a:t>, </a:t>
            </a:r>
            <a:r>
              <a:rPr lang="en-ID" sz="1000" i="1" dirty="0"/>
              <a:t>45</a:t>
            </a:r>
            <a:r>
              <a:rPr lang="en-ID" sz="1000" dirty="0"/>
              <a:t>(5), 413-418.</a:t>
            </a:r>
          </a:p>
          <a:p>
            <a:pPr marL="0" indent="0">
              <a:buFont typeface="Arial" panose="020B0604020202020204" pitchFamily="34" charset="0"/>
              <a:buNone/>
            </a:pPr>
            <a:r>
              <a:rPr lang="en-US" sz="1000" dirty="0"/>
              <a:t>Peng, L., &amp; Dai, Y. (2020). Effect of metronidazole combined with autolytic debridement for the management of malignant wound malodor. </a:t>
            </a:r>
            <a:r>
              <a:rPr lang="en-US" sz="1000" i="1" dirty="0"/>
              <a:t>Journal of International Medical Research</a:t>
            </a:r>
            <a:r>
              <a:rPr lang="en-US" sz="1000" dirty="0"/>
              <a:t>, </a:t>
            </a:r>
            <a:r>
              <a:rPr lang="en-US" sz="1000" i="1" dirty="0"/>
              <a:t>48</a:t>
            </a:r>
            <a:r>
              <a:rPr lang="en-US" sz="1000" dirty="0"/>
              <a:t>(4), 0300060519889746.</a:t>
            </a:r>
          </a:p>
          <a:p>
            <a:pPr marL="0" indent="0">
              <a:buFont typeface="Arial" panose="020B0604020202020204" pitchFamily="34" charset="0"/>
              <a:buNone/>
            </a:pPr>
            <a:r>
              <a:rPr lang="en-ID" sz="1000" dirty="0" err="1"/>
              <a:t>Nicodème</a:t>
            </a:r>
            <a:r>
              <a:rPr lang="en-ID" sz="1000" dirty="0"/>
              <a:t>, M., </a:t>
            </a:r>
            <a:r>
              <a:rPr lang="en-ID" sz="1000" dirty="0" err="1"/>
              <a:t>Dureau</a:t>
            </a:r>
            <a:r>
              <a:rPr lang="en-ID" sz="1000" dirty="0"/>
              <a:t>, S., </a:t>
            </a:r>
            <a:r>
              <a:rPr lang="en-ID" sz="1000" dirty="0" err="1"/>
              <a:t>Chéron</a:t>
            </a:r>
            <a:r>
              <a:rPr lang="en-ID" sz="1000" dirty="0"/>
              <a:t>, M., </a:t>
            </a:r>
            <a:r>
              <a:rPr lang="en-ID" sz="1000" dirty="0" err="1"/>
              <a:t>Kriegel</a:t>
            </a:r>
            <a:r>
              <a:rPr lang="en-ID" sz="1000" dirty="0"/>
              <a:t>, I., </a:t>
            </a:r>
            <a:r>
              <a:rPr lang="en-ID" sz="1000" dirty="0" err="1"/>
              <a:t>Trenchand</a:t>
            </a:r>
            <a:r>
              <a:rPr lang="en-ID" sz="1000" dirty="0"/>
              <a:t>, M., </a:t>
            </a:r>
            <a:r>
              <a:rPr lang="en-ID" sz="1000" dirty="0" err="1"/>
              <a:t>Bauër</a:t>
            </a:r>
            <a:r>
              <a:rPr lang="en-ID" sz="1000" dirty="0"/>
              <a:t>, P., &amp; </a:t>
            </a:r>
            <a:r>
              <a:rPr lang="en-ID" sz="1000" dirty="0" err="1"/>
              <a:t>Fromantin</a:t>
            </a:r>
            <a:r>
              <a:rPr lang="en-ID" sz="1000" dirty="0"/>
              <a:t>, I. (2021). Frequency and management of </a:t>
            </a:r>
            <a:r>
              <a:rPr lang="en-ID" sz="1000" dirty="0" err="1"/>
              <a:t>hemorrhagic</a:t>
            </a:r>
            <a:r>
              <a:rPr lang="en-ID" sz="1000" dirty="0"/>
              <a:t> malignant wounds: a retrospective, single-</a:t>
            </a:r>
            <a:r>
              <a:rPr lang="en-ID" sz="1000" dirty="0" err="1"/>
              <a:t>center</a:t>
            </a:r>
            <a:r>
              <a:rPr lang="en-ID" sz="1000" dirty="0"/>
              <a:t>, observational study. </a:t>
            </a:r>
            <a:r>
              <a:rPr lang="en-ID" sz="1000" i="1" dirty="0"/>
              <a:t>Journal of Pain and Symptom Management</a:t>
            </a:r>
            <a:r>
              <a:rPr lang="en-ID" sz="1000" dirty="0"/>
              <a:t>, </a:t>
            </a:r>
            <a:r>
              <a:rPr lang="en-ID" sz="1000" i="1" dirty="0"/>
              <a:t>62</a:t>
            </a:r>
            <a:r>
              <a:rPr lang="en-ID" sz="1000" dirty="0"/>
              <a:t>(1), 134-140</a:t>
            </a:r>
          </a:p>
          <a:p>
            <a:pPr marL="0" indent="0">
              <a:buFont typeface="Arial" panose="020B0604020202020204" pitchFamily="34" charset="0"/>
              <a:buNone/>
            </a:pPr>
            <a:r>
              <a:rPr lang="en-ID" sz="1000" dirty="0" err="1"/>
              <a:t>Janowska</a:t>
            </a:r>
            <a:r>
              <a:rPr lang="en-ID" sz="1000" dirty="0"/>
              <a:t>, A., </a:t>
            </a:r>
            <a:r>
              <a:rPr lang="en-ID" sz="1000" dirty="0" err="1"/>
              <a:t>Davini</a:t>
            </a:r>
            <a:r>
              <a:rPr lang="en-ID" sz="1000" dirty="0"/>
              <a:t>, G., Dini, V., Iannone, M., </a:t>
            </a:r>
            <a:r>
              <a:rPr lang="en-ID" sz="1000" dirty="0" err="1"/>
              <a:t>Morganti</a:t>
            </a:r>
            <a:r>
              <a:rPr lang="en-ID" sz="1000" dirty="0"/>
              <a:t>, R., &amp; Romanelli, M. (2021). Local management of malignant and unresectable fungating wounds: PEBO assessment. </a:t>
            </a:r>
            <a:r>
              <a:rPr lang="en-ID" sz="1000" i="1" dirty="0"/>
              <a:t>The International Journal of Lower Extremity Wounds</a:t>
            </a:r>
            <a:r>
              <a:rPr lang="en-ID" sz="1000" dirty="0"/>
              <a:t>, 15347346211053478</a:t>
            </a:r>
          </a:p>
          <a:p>
            <a:pPr marL="0" indent="0">
              <a:buFont typeface="Arial" panose="020B0604020202020204" pitchFamily="34" charset="0"/>
              <a:buNone/>
            </a:pPr>
            <a:r>
              <a:rPr lang="en-ID" sz="1000" dirty="0"/>
              <a:t>Tang, J., Qin, F. H., Chen, Y., Liu, Y., Nong, L., Zhong, W. N., &amp; Li, L. Q. (2020). Topical oxygen therapy can reduce related symptoms of malignant fungating wounds in breast cancer: a retrospective observational case series study. </a:t>
            </a:r>
            <a:r>
              <a:rPr lang="en-ID" sz="1000" i="1" dirty="0"/>
              <a:t>INTERNATIONAL JOURNAL OF CLINICAL AND EXPERIMENTAL MEDICINE</a:t>
            </a:r>
            <a:r>
              <a:rPr lang="en-ID" sz="1000" dirty="0"/>
              <a:t>, </a:t>
            </a:r>
            <a:r>
              <a:rPr lang="en-ID" sz="1000" i="1" dirty="0"/>
              <a:t>13</a:t>
            </a:r>
            <a:r>
              <a:rPr lang="en-ID" sz="1000" dirty="0"/>
              <a:t>(11), 8526-8534</a:t>
            </a:r>
          </a:p>
          <a:p>
            <a:pPr marL="0" indent="0">
              <a:buFont typeface="Arial" panose="020B0604020202020204" pitchFamily="34" charset="0"/>
              <a:buNone/>
            </a:pPr>
            <a:r>
              <a:rPr lang="en-US" sz="1000" dirty="0"/>
              <a:t>Lo, S. F., Hayter, M., Hu, W. Y., Tai, C. Y., Hsu, M. Y., &amp; Li, Y. F. (2012). Symptom burden and quality of life in patients with malignant fungating wounds. </a:t>
            </a:r>
            <a:r>
              <a:rPr lang="en-US" sz="1000" i="1" dirty="0"/>
              <a:t>Journal of Advanced Nursing</a:t>
            </a:r>
            <a:r>
              <a:rPr lang="en-US" sz="1000" dirty="0"/>
              <a:t>, </a:t>
            </a:r>
            <a:r>
              <a:rPr lang="en-US" sz="1000" i="1" dirty="0"/>
              <a:t>68</a:t>
            </a:r>
            <a:r>
              <a:rPr lang="en-US" sz="1000" dirty="0"/>
              <a:t>(6), 1312-1321</a:t>
            </a:r>
          </a:p>
          <a:p>
            <a:pPr marL="0" indent="0">
              <a:buFont typeface="Arial" panose="020B0604020202020204" pitchFamily="34" charset="0"/>
              <a:buNone/>
            </a:pPr>
            <a:r>
              <a:rPr lang="en-ID" sz="1000" dirty="0" err="1"/>
              <a:t>Okajima</a:t>
            </a:r>
            <a:r>
              <a:rPr lang="en-ID" sz="1000" dirty="0"/>
              <a:t>, K., Kobayashi, H., Okuma, T., Arai, S., Zhang, L., Hirai, T., ... &amp; Tanaka, S. (2021). Prognosis and surgical outcome of soft tissue sarcoma with malignant fungating wounds. </a:t>
            </a:r>
            <a:r>
              <a:rPr lang="en-ID" sz="1000" i="1" dirty="0"/>
              <a:t>Japanese Journal of Clinical Oncology</a:t>
            </a:r>
            <a:r>
              <a:rPr lang="en-ID" sz="1000" dirty="0"/>
              <a:t>, </a:t>
            </a:r>
            <a:r>
              <a:rPr lang="en-ID" sz="1000" i="1" dirty="0"/>
              <a:t>51</a:t>
            </a:r>
            <a:r>
              <a:rPr lang="en-ID" sz="1000" dirty="0"/>
              <a:t>(1), 78-84</a:t>
            </a:r>
            <a:endParaRPr lang="en-US" sz="1000" dirty="0"/>
          </a:p>
          <a:p>
            <a:pPr marL="0" indent="0">
              <a:buFont typeface="Arial" panose="020B0604020202020204" pitchFamily="34" charset="0"/>
              <a:buNone/>
            </a:pPr>
            <a:r>
              <a:rPr lang="en-ID" sz="1000" dirty="0"/>
              <a:t>Patel, B. C., </a:t>
            </a:r>
            <a:r>
              <a:rPr lang="en-ID" sz="1000" dirty="0" err="1"/>
              <a:t>Ostwal</a:t>
            </a:r>
            <a:r>
              <a:rPr lang="en-ID" sz="1000" dirty="0"/>
              <a:t>, S., </a:t>
            </a:r>
            <a:r>
              <a:rPr lang="en-ID" sz="1000" dirty="0" err="1"/>
              <a:t>Sanghavi</a:t>
            </a:r>
            <a:r>
              <a:rPr lang="en-ID" sz="1000" dirty="0"/>
              <a:t>, P. R., Joshi, G., &amp; Singh, R. (2018). Management of malignant wound myiasis with ivermectin, albendazole, and clindamycin (triple therapy) in advanced head-and-neck cancer patients: a prospective observational study. </a:t>
            </a:r>
            <a:r>
              <a:rPr lang="en-ID" sz="1000" i="1" dirty="0"/>
              <a:t>Indian Journal of Palliative Care</a:t>
            </a:r>
            <a:r>
              <a:rPr lang="en-ID" sz="1000" dirty="0"/>
              <a:t>, </a:t>
            </a:r>
            <a:r>
              <a:rPr lang="en-ID" sz="1000" i="1" dirty="0"/>
              <a:t>24</a:t>
            </a:r>
            <a:r>
              <a:rPr lang="en-ID" sz="1000" dirty="0"/>
              <a:t>(4), 459</a:t>
            </a:r>
          </a:p>
          <a:p>
            <a:pPr marL="0" indent="0">
              <a:buFont typeface="Arial" panose="020B0604020202020204" pitchFamily="34" charset="0"/>
              <a:buNone/>
            </a:pPr>
            <a:r>
              <a:rPr lang="en-US" sz="1000" dirty="0"/>
              <a:t>Probst, S., Arber, A., Trojan, A., &amp; Faithfull, S. (2012). Caring for a loved one with a malignant fungating wound. </a:t>
            </a:r>
            <a:r>
              <a:rPr lang="en-US" sz="1000" i="1" dirty="0"/>
              <a:t>Supportive Care in Cancer</a:t>
            </a:r>
            <a:r>
              <a:rPr lang="en-US" sz="1000" dirty="0"/>
              <a:t>, </a:t>
            </a:r>
            <a:r>
              <a:rPr lang="en-US" sz="1000" i="1" dirty="0"/>
              <a:t>20</a:t>
            </a:r>
            <a:r>
              <a:rPr lang="en-US" sz="1000" dirty="0"/>
              <a:t>, 3065-3070</a:t>
            </a:r>
            <a:endParaRPr lang="en-ID" sz="1000" dirty="0"/>
          </a:p>
          <a:p>
            <a:pPr marL="0" indent="0">
              <a:buFont typeface="Arial" panose="020B0604020202020204" pitchFamily="34" charset="0"/>
              <a:buNone/>
            </a:pPr>
            <a:r>
              <a:rPr lang="en-ID" sz="1000" dirty="0" err="1"/>
              <a:t>Kondra</a:t>
            </a:r>
            <a:r>
              <a:rPr lang="en-ID" sz="1000" dirty="0"/>
              <a:t>, K., </a:t>
            </a:r>
            <a:r>
              <a:rPr lang="en-ID" sz="1000" dirty="0" err="1"/>
              <a:t>Pekcan</a:t>
            </a:r>
            <a:r>
              <a:rPr lang="en-ID" sz="1000" dirty="0"/>
              <a:t>, A., Stanton, E., Cook, A. D., Jimenez, C., </a:t>
            </a:r>
            <a:r>
              <a:rPr lang="en-ID" sz="1000" dirty="0" err="1"/>
              <a:t>Aronowitz</a:t>
            </a:r>
            <a:r>
              <a:rPr lang="en-ID" sz="1000" dirty="0"/>
              <a:t>, A., ... &amp; </a:t>
            </a:r>
            <a:r>
              <a:rPr lang="en-ID" sz="1000" dirty="0" err="1"/>
              <a:t>Aronowitz</a:t>
            </a:r>
            <a:r>
              <a:rPr lang="en-ID" sz="1000" dirty="0"/>
              <a:t>, J. A. (2022). Fungating Malignancies: Management of a Distinct Wound Entity. </a:t>
            </a:r>
            <a:r>
              <a:rPr lang="en-ID" sz="1000" i="1" dirty="0"/>
              <a:t>Advances in Skin &amp; Wound Care</a:t>
            </a:r>
            <a:r>
              <a:rPr lang="en-ID" sz="1000" dirty="0"/>
              <a:t>, </a:t>
            </a:r>
            <a:r>
              <a:rPr lang="en-ID" sz="1000" i="1" dirty="0"/>
              <a:t>35</a:t>
            </a:r>
            <a:r>
              <a:rPr lang="en-ID" sz="1000" dirty="0"/>
              <a:t>(12), 646-652</a:t>
            </a:r>
          </a:p>
          <a:p>
            <a:pPr marL="0" indent="0">
              <a:buFont typeface="Arial" panose="020B0604020202020204" pitchFamily="34" charset="0"/>
              <a:buNone/>
            </a:pPr>
            <a:r>
              <a:rPr lang="en-ID" sz="1000" dirty="0"/>
              <a:t>Firmino, F., da Costa Ferreira, S. A., Franck, E. M., de Queiroz, W. M. S., Castro, D. V., Nogueira, P. C., &amp; Santos, V. L. C. G. (2020). Malignant wounds in hospitalized oncology patients: prevalence, characteristics, and associated factors. </a:t>
            </a:r>
            <a:r>
              <a:rPr lang="en-ID" sz="1000" i="1" dirty="0"/>
              <a:t>Plastic and Aesthetic Nursing</a:t>
            </a:r>
            <a:r>
              <a:rPr lang="en-ID" sz="1000" dirty="0"/>
              <a:t>, </a:t>
            </a:r>
            <a:r>
              <a:rPr lang="en-ID" sz="1000" i="1" dirty="0"/>
              <a:t>40</a:t>
            </a:r>
            <a:r>
              <a:rPr lang="en-ID" sz="1000" dirty="0"/>
              <a:t>(3), 138-144</a:t>
            </a:r>
            <a:endParaRPr lang="en-US" sz="1000" dirty="0"/>
          </a:p>
          <a:p>
            <a:pPr marL="0" indent="0">
              <a:buFont typeface="Arial" panose="020B0604020202020204" pitchFamily="34" charset="0"/>
              <a:buNone/>
            </a:pPr>
            <a:endParaRPr lang="en-US" sz="1000" dirty="0"/>
          </a:p>
          <a:p>
            <a:pPr marL="0" indent="0">
              <a:buFont typeface="Arial" panose="020B0604020202020204" pitchFamily="34" charset="0"/>
              <a:buNone/>
            </a:pPr>
            <a:endParaRPr lang="en-ID" sz="1000" dirty="0"/>
          </a:p>
        </p:txBody>
      </p:sp>
    </p:spTree>
    <p:extLst>
      <p:ext uri="{BB962C8B-B14F-4D97-AF65-F5344CB8AC3E}">
        <p14:creationId xmlns:p14="http://schemas.microsoft.com/office/powerpoint/2010/main" val="2036267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TotalTime>
  <Words>1525</Words>
  <Application>Microsoft Office PowerPoint</Application>
  <PresentationFormat>Widescreen</PresentationFormat>
  <Paragraphs>75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Rudi -</dc:creator>
  <cp:lastModifiedBy>Made Satya Nugraha Gautama</cp:lastModifiedBy>
  <cp:revision>11</cp:revision>
  <dcterms:created xsi:type="dcterms:W3CDTF">2023-05-25T14:53:30Z</dcterms:created>
  <dcterms:modified xsi:type="dcterms:W3CDTF">2023-07-21T16:56:11Z</dcterms:modified>
</cp:coreProperties>
</file>