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81" r:id="rId3"/>
    <p:sldId id="298" r:id="rId4"/>
    <p:sldId id="299" r:id="rId5"/>
    <p:sldId id="291" r:id="rId6"/>
    <p:sldId id="293" r:id="rId7"/>
    <p:sldId id="295" r:id="rId8"/>
    <p:sldId id="296" r:id="rId9"/>
    <p:sldId id="303" r:id="rId10"/>
    <p:sldId id="297" r:id="rId11"/>
    <p:sldId id="301" r:id="rId12"/>
    <p:sldId id="302" r:id="rId13"/>
    <p:sldId id="300" r:id="rId14"/>
    <p:sldId id="305" r:id="rId15"/>
    <p:sldId id="306"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85"/>
    <p:restoredTop sz="94640"/>
  </p:normalViewPr>
  <p:slideViewPr>
    <p:cSldViewPr snapToGrid="0">
      <p:cViewPr varScale="1">
        <p:scale>
          <a:sx n="62" d="100"/>
          <a:sy n="62" d="100"/>
        </p:scale>
        <p:origin x="512" y="40"/>
      </p:cViewPr>
      <p:guideLst/>
    </p:cSldViewPr>
  </p:slideViewPr>
  <p:notesTextViewPr>
    <p:cViewPr>
      <p:scale>
        <a:sx n="1" d="1"/>
        <a:sy n="1" d="1"/>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RENE\Downloads\DATA%20COMPIL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RENE\Downloads\DATA%20COMPIL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RENE\Downloads\DATA%20COMPILAT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tx1">
                    <a:lumMod val="50000"/>
                    <a:lumOff val="50000"/>
                  </a:schemeClr>
                </a:solidFill>
                <a:latin typeface="+mn-lt"/>
                <a:ea typeface="+mn-ea"/>
                <a:cs typeface="+mn-cs"/>
              </a:defRPr>
            </a:pPr>
            <a:r>
              <a:rPr lang="en-IN" sz="2400" b="1" dirty="0">
                <a:solidFill>
                  <a:schemeClr val="tx1"/>
                </a:solidFill>
              </a:rPr>
              <a:t>Total 663 PICC inserted</a:t>
            </a:r>
          </a:p>
        </c:rich>
      </c:tx>
      <c:layout>
        <c:manualLayout>
          <c:xMode val="edge"/>
          <c:yMode val="edge"/>
          <c:x val="0.29757830020346804"/>
          <c:y val="3.246615919991485E-2"/>
        </c:manualLayout>
      </c:layout>
      <c:overlay val="0"/>
      <c:spPr>
        <a:noFill/>
        <a:ln>
          <a:noFill/>
        </a:ln>
        <a:effectLst/>
      </c:spPr>
      <c:txPr>
        <a:bodyPr rot="0" spcFirstLastPara="1" vertOverflow="ellipsis" vert="horz" wrap="square" anchor="ctr" anchorCtr="1"/>
        <a:lstStyle/>
        <a:p>
          <a:pPr>
            <a:defRPr sz="2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1-0211-4A6F-A07B-DAB698780CF3}"/>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3-0211-4A6F-A07B-DAB698780CF3}"/>
              </c:ext>
            </c:extLst>
          </c:dPt>
          <c:dPt>
            <c:idx val="2"/>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5-0211-4A6F-A07B-DAB698780CF3}"/>
              </c:ext>
            </c:extLst>
          </c:dPt>
          <c:dLbls>
            <c:dLbl>
              <c:idx val="0"/>
              <c:layout>
                <c:manualLayout>
                  <c:x val="7.3113418341593473E-3"/>
                  <c:y val="-5.7393438574220449E-3"/>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FF7FA0C2-4C72-4A1E-85B5-F089F250E6A5}" type="CATEGORYNAME">
                      <a:rPr lang="en-US" b="1">
                        <a:solidFill>
                          <a:schemeClr val="tx1"/>
                        </a:solidFill>
                      </a:rPr>
                      <a:pPr>
                        <a:defRPr sz="1800">
                          <a:solidFill>
                            <a:schemeClr val="tx1"/>
                          </a:solidFill>
                        </a:defRPr>
                      </a:pPr>
                      <a:t>[CATEGORY NAME]</a:t>
                    </a:fld>
                    <a:r>
                      <a:rPr lang="en-US" baseline="0" dirty="0">
                        <a:solidFill>
                          <a:schemeClr val="tx1"/>
                        </a:solidFill>
                      </a:rPr>
                      <a:t>
</a:t>
                    </a:r>
                    <a:fld id="{0A4EFFC1-6203-4870-944F-AD9ABBA7FAB7}" type="PERCENTAGE">
                      <a:rPr lang="en-US" baseline="0">
                        <a:solidFill>
                          <a:schemeClr val="tx1"/>
                        </a:solidFill>
                      </a:rPr>
                      <a:pPr>
                        <a:defRPr sz="18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476022612771334"/>
                      <c:h val="0.18631356295077292"/>
                    </c:manualLayout>
                  </c15:layout>
                  <c15:dlblFieldTable/>
                  <c15:showDataLabelsRange val="0"/>
                </c:ext>
                <c:ext xmlns:c16="http://schemas.microsoft.com/office/drawing/2014/chart" uri="{C3380CC4-5D6E-409C-BE32-E72D297353CC}">
                  <c16:uniqueId val="{00000001-0211-4A6F-A07B-DAB698780CF3}"/>
                </c:ext>
              </c:extLst>
            </c:dLbl>
            <c:dLbl>
              <c:idx val="1"/>
              <c:layout>
                <c:manualLayout>
                  <c:x val="3.8815938828032342E-3"/>
                  <c:y val="-6.0300371234378709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26A63A30-2884-4A16-9719-90B75D0AE4B9}" type="CATEGORYNAME">
                      <a:rPr lang="en-US" b="1" dirty="0"/>
                      <a:pPr>
                        <a:defRPr sz="1800">
                          <a:solidFill>
                            <a:schemeClr val="tx1"/>
                          </a:solidFill>
                        </a:defRPr>
                      </a:pPr>
                      <a:t>[CATEGORY NAME]</a:t>
                    </a:fld>
                    <a:r>
                      <a:rPr lang="en-US" baseline="0" dirty="0"/>
                      <a:t>
</a:t>
                    </a:r>
                    <a:fld id="{1EB678FB-89E6-459F-9AD1-C7DCD20EB6A7}" type="PERCENTAGE">
                      <a:rPr lang="en-US" baseline="0" dirty="0"/>
                      <a:pPr>
                        <a:defRPr sz="1800">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625809682025431"/>
                      <c:h val="0.1510427052003025"/>
                    </c:manualLayout>
                  </c15:layout>
                  <c15:dlblFieldTable/>
                  <c15:showDataLabelsRange val="0"/>
                </c:ext>
                <c:ext xmlns:c16="http://schemas.microsoft.com/office/drawing/2014/chart" uri="{C3380CC4-5D6E-409C-BE32-E72D297353CC}">
                  <c16:uniqueId val="{00000003-0211-4A6F-A07B-DAB698780CF3}"/>
                </c:ext>
              </c:extLst>
            </c:dLbl>
            <c:dLbl>
              <c:idx val="2"/>
              <c:layout>
                <c:manualLayout>
                  <c:x val="-1.5536601397588898E-2"/>
                  <c:y val="1.1478574735634298E-2"/>
                </c:manualLayout>
              </c:layout>
              <c:tx>
                <c:rich>
                  <a:bodyPr/>
                  <a:lstStyle/>
                  <a:p>
                    <a:fld id="{8993AA5B-1456-421B-8A3E-C67F856C47AD}" type="CATEGORYNAME">
                      <a:rPr lang="en-US" b="1" dirty="0"/>
                      <a:pPr/>
                      <a:t>[CATEGORY NAME]</a:t>
                    </a:fld>
                    <a:r>
                      <a:rPr lang="en-US" baseline="0" dirty="0"/>
                      <a:t>
</a:t>
                    </a:r>
                    <a:fld id="{DAACF296-85C0-4910-AE1E-B2EFAFF0A8B7}" type="PERCENTAGE">
                      <a:rPr lang="en-US" baseline="0" dirty="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2245664251956898"/>
                      <c:h val="0.19779225066561698"/>
                    </c:manualLayout>
                  </c15:layout>
                  <c15:dlblFieldTable/>
                  <c15:showDataLabelsRange val="0"/>
                </c:ext>
                <c:ext xmlns:c16="http://schemas.microsoft.com/office/drawing/2014/chart" uri="{C3380CC4-5D6E-409C-BE32-E72D297353CC}">
                  <c16:uniqueId val="{00000005-0211-4A6F-A07B-DAB698780CF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Loss of Follow up</c:v>
                </c:pt>
                <c:pt idx="1">
                  <c:v>Still in use</c:v>
                </c:pt>
                <c:pt idx="2">
                  <c:v>Complete Data</c:v>
                </c:pt>
              </c:strCache>
            </c:strRef>
          </c:cat>
          <c:val>
            <c:numRef>
              <c:f>Sheet1!$B$2:$B$4</c:f>
              <c:numCache>
                <c:formatCode>General</c:formatCode>
                <c:ptCount val="3"/>
                <c:pt idx="0">
                  <c:v>427</c:v>
                </c:pt>
                <c:pt idx="1">
                  <c:v>2</c:v>
                </c:pt>
                <c:pt idx="2">
                  <c:v>234</c:v>
                </c:pt>
              </c:numCache>
            </c:numRef>
          </c:val>
          <c:extLst>
            <c:ext xmlns:c16="http://schemas.microsoft.com/office/drawing/2014/chart" uri="{C3380CC4-5D6E-409C-BE32-E72D297353CC}">
              <c16:uniqueId val="{00000006-0211-4A6F-A07B-DAB698780CF3}"/>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2793095345694178"/>
          <c:y val="0.90037258229369577"/>
          <c:w val="0.77276723484969034"/>
          <c:h val="8.19186035972597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IN" sz="2000" cap="none" dirty="0">
                <a:solidFill>
                  <a:schemeClr val="tx1"/>
                </a:solidFill>
              </a:rPr>
              <a:t>Disease</a:t>
            </a:r>
            <a:r>
              <a:rPr lang="en-IN" sz="2000" cap="none" baseline="0" dirty="0">
                <a:solidFill>
                  <a:schemeClr val="tx1"/>
                </a:solidFill>
              </a:rPr>
              <a:t> Distribution</a:t>
            </a:r>
            <a:endParaRPr lang="en-IN" sz="2000" cap="none"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'Disease distrubation'!$A$1:$A$3</c:f>
              <c:strCache>
                <c:ptCount val="3"/>
                <c:pt idx="0">
                  <c:v>Leukaemia</c:v>
                </c:pt>
                <c:pt idx="1">
                  <c:v>Lymphoma</c:v>
                </c:pt>
                <c:pt idx="2">
                  <c:v>Solid tumours</c:v>
                </c:pt>
              </c:strCache>
            </c:strRef>
          </c:cat>
          <c:val>
            <c:numRef>
              <c:f>'Disease distrubation'!$B$1:$B$3</c:f>
              <c:numCache>
                <c:formatCode>General</c:formatCode>
                <c:ptCount val="3"/>
                <c:pt idx="0">
                  <c:v>59</c:v>
                </c:pt>
                <c:pt idx="1">
                  <c:v>13</c:v>
                </c:pt>
                <c:pt idx="2">
                  <c:v>164</c:v>
                </c:pt>
              </c:numCache>
            </c:numRef>
          </c:val>
          <c:extLst>
            <c:ext xmlns:c16="http://schemas.microsoft.com/office/drawing/2014/chart" uri="{C3380CC4-5D6E-409C-BE32-E72D297353CC}">
              <c16:uniqueId val="{00000000-8F67-4735-8100-41988470732E}"/>
            </c:ext>
          </c:extLst>
        </c:ser>
        <c:dLbls>
          <c:showLegendKey val="0"/>
          <c:showVal val="1"/>
          <c:showCatName val="0"/>
          <c:showSerName val="0"/>
          <c:showPercent val="0"/>
          <c:showBubbleSize val="0"/>
        </c:dLbls>
        <c:gapWidth val="79"/>
        <c:shape val="box"/>
        <c:axId val="1403219872"/>
        <c:axId val="1403199712"/>
        <c:axId val="0"/>
      </c:bar3DChart>
      <c:catAx>
        <c:axId val="1403219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solidFill>
                <a:latin typeface="+mn-lt"/>
                <a:ea typeface="+mn-ea"/>
                <a:cs typeface="+mn-cs"/>
              </a:defRPr>
            </a:pPr>
            <a:endParaRPr lang="en-US"/>
          </a:p>
        </c:txPr>
        <c:crossAx val="1403199712"/>
        <c:crosses val="autoZero"/>
        <c:auto val="1"/>
        <c:lblAlgn val="ctr"/>
        <c:lblOffset val="100"/>
        <c:noMultiLvlLbl val="0"/>
      </c:catAx>
      <c:valAx>
        <c:axId val="1403199712"/>
        <c:scaling>
          <c:orientation val="minMax"/>
        </c:scaling>
        <c:delete val="1"/>
        <c:axPos val="l"/>
        <c:numFmt formatCode="General" sourceLinked="1"/>
        <c:majorTickMark val="none"/>
        <c:minorTickMark val="none"/>
        <c:tickLblPos val="nextTo"/>
        <c:crossAx val="14032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US" sz="2000" cap="none" dirty="0">
                <a:solidFill>
                  <a:schemeClr val="tx1"/>
                </a:solidFill>
              </a:rPr>
              <a:t>Disease</a:t>
            </a:r>
            <a:r>
              <a:rPr lang="en-US" sz="2000" cap="none" baseline="0" dirty="0">
                <a:solidFill>
                  <a:schemeClr val="tx1"/>
                </a:solidFill>
              </a:rPr>
              <a:t> Distribution in Solid Tumors</a:t>
            </a:r>
            <a:endParaRPr lang="en-IN" sz="2000" cap="none" dirty="0">
              <a:solidFill>
                <a:schemeClr val="tx1"/>
              </a:solidFill>
            </a:endParaRPr>
          </a:p>
        </c:rich>
      </c:tx>
      <c:layout>
        <c:manualLayout>
          <c:xMode val="edge"/>
          <c:yMode val="edge"/>
          <c:x val="0.18825678040244972"/>
          <c:y val="1.851851851851851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'Disease distrubation'!$A$6:$A$8</c:f>
              <c:strCache>
                <c:ptCount val="3"/>
                <c:pt idx="0">
                  <c:v>G.I Cancer</c:v>
                </c:pt>
                <c:pt idx="1">
                  <c:v>H&amp;N Cancer</c:v>
                </c:pt>
                <c:pt idx="2">
                  <c:v>Others</c:v>
                </c:pt>
              </c:strCache>
            </c:strRef>
          </c:cat>
          <c:val>
            <c:numRef>
              <c:f>'Disease distrubation'!$B$6:$B$8</c:f>
              <c:numCache>
                <c:formatCode>General</c:formatCode>
                <c:ptCount val="3"/>
                <c:pt idx="0">
                  <c:v>114</c:v>
                </c:pt>
                <c:pt idx="1">
                  <c:v>26</c:v>
                </c:pt>
                <c:pt idx="2">
                  <c:v>24</c:v>
                </c:pt>
              </c:numCache>
            </c:numRef>
          </c:val>
          <c:extLst>
            <c:ext xmlns:c16="http://schemas.microsoft.com/office/drawing/2014/chart" uri="{C3380CC4-5D6E-409C-BE32-E72D297353CC}">
              <c16:uniqueId val="{00000000-A52D-4F90-9C9D-945E8AB830C7}"/>
            </c:ext>
          </c:extLst>
        </c:ser>
        <c:dLbls>
          <c:showLegendKey val="0"/>
          <c:showVal val="1"/>
          <c:showCatName val="0"/>
          <c:showSerName val="0"/>
          <c:showPercent val="0"/>
          <c:showBubbleSize val="0"/>
        </c:dLbls>
        <c:gapWidth val="79"/>
        <c:shape val="box"/>
        <c:axId val="1403209792"/>
        <c:axId val="1403206912"/>
        <c:axId val="0"/>
      </c:bar3DChart>
      <c:catAx>
        <c:axId val="1403209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mn-lt"/>
                <a:ea typeface="+mn-ea"/>
                <a:cs typeface="+mn-cs"/>
              </a:defRPr>
            </a:pPr>
            <a:endParaRPr lang="en-US"/>
          </a:p>
        </c:txPr>
        <c:crossAx val="1403206912"/>
        <c:crosses val="autoZero"/>
        <c:auto val="1"/>
        <c:lblAlgn val="ctr"/>
        <c:lblOffset val="100"/>
        <c:noMultiLvlLbl val="0"/>
      </c:catAx>
      <c:valAx>
        <c:axId val="1403206912"/>
        <c:scaling>
          <c:orientation val="minMax"/>
        </c:scaling>
        <c:delete val="1"/>
        <c:axPos val="l"/>
        <c:numFmt formatCode="General" sourceLinked="1"/>
        <c:majorTickMark val="none"/>
        <c:minorTickMark val="none"/>
        <c:tickLblPos val="nextTo"/>
        <c:crossAx val="1403209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IN" sz="2000">
                <a:solidFill>
                  <a:sysClr val="windowText" lastClr="000000"/>
                </a:solidFill>
              </a:rPr>
              <a:t>Gender</a:t>
            </a:r>
            <a:r>
              <a:rPr lang="en-IN" sz="2000" baseline="0">
                <a:solidFill>
                  <a:sysClr val="windowText" lastClr="000000"/>
                </a:solidFill>
              </a:rPr>
              <a:t> Distribution</a:t>
            </a:r>
            <a:endParaRPr lang="en-IN" sz="2000">
              <a:solidFill>
                <a:sysClr val="windowText" lastClr="000000"/>
              </a:solidFill>
            </a:endParaRP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sp3d/>
            </c:spPr>
            <c:extLst>
              <c:ext xmlns:c16="http://schemas.microsoft.com/office/drawing/2014/chart" uri="{C3380CC4-5D6E-409C-BE32-E72D297353CC}">
                <c16:uniqueId val="{00000001-F3BD-439C-80FE-AB4056BED08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F3BD-439C-80FE-AB4056BED08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'Gender distribution'!$A$4:$A$5</c:f>
              <c:strCache>
                <c:ptCount val="2"/>
                <c:pt idx="0">
                  <c:v>Male</c:v>
                </c:pt>
                <c:pt idx="1">
                  <c:v>Female </c:v>
                </c:pt>
              </c:strCache>
            </c:strRef>
          </c:cat>
          <c:val>
            <c:numRef>
              <c:f>'Gender distribution'!$B$4:$B$5</c:f>
              <c:numCache>
                <c:formatCode>General</c:formatCode>
                <c:ptCount val="2"/>
                <c:pt idx="0">
                  <c:v>148</c:v>
                </c:pt>
                <c:pt idx="1">
                  <c:v>86</c:v>
                </c:pt>
              </c:numCache>
            </c:numRef>
          </c:val>
          <c:extLst>
            <c:ext xmlns:c16="http://schemas.microsoft.com/office/drawing/2014/chart" uri="{C3380CC4-5D6E-409C-BE32-E72D297353CC}">
              <c16:uniqueId val="{00000004-F3BD-439C-80FE-AB4056BED08C}"/>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0.36808</cdr:x>
      <cdr:y>0.39147</cdr:y>
    </cdr:from>
    <cdr:to>
      <cdr:x>0.46419</cdr:x>
      <cdr:y>0.47272</cdr:y>
    </cdr:to>
    <cdr:sp macro="" textlink="">
      <cdr:nvSpPr>
        <cdr:cNvPr id="2" name="TextBox 1">
          <a:extLst xmlns:a="http://schemas.openxmlformats.org/drawingml/2006/main">
            <a:ext uri="{FF2B5EF4-FFF2-40B4-BE49-F238E27FC236}">
              <a16:creationId xmlns:a16="http://schemas.microsoft.com/office/drawing/2014/main" id="{B96315FE-6F9E-D13F-5019-E789BCB538A1}"/>
            </a:ext>
          </a:extLst>
        </cdr:cNvPr>
        <cdr:cNvSpPr txBox="1"/>
      </cdr:nvSpPr>
      <cdr:spPr>
        <a:xfrm xmlns:a="http://schemas.openxmlformats.org/drawingml/2006/main">
          <a:off x="2557427" y="1732487"/>
          <a:ext cx="667820" cy="359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tx1"/>
              </a:solidFill>
            </a:rPr>
            <a:t>234</a:t>
          </a:r>
          <a:endParaRPr lang="en-IN" sz="16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C8AB1-D820-4A63-B36A-F71EE47979A4}" type="datetimeFigureOut">
              <a:rPr lang="en-IN" smtClean="0"/>
              <a:t>24-07-2023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C5A22-05E3-4839-84D2-763838D98784}" type="slidenum">
              <a:rPr lang="en-IN" smtClean="0"/>
              <a:t>‹#›</a:t>
            </a:fld>
            <a:endParaRPr lang="en-IN"/>
          </a:p>
        </p:txBody>
      </p:sp>
    </p:spTree>
    <p:extLst>
      <p:ext uri="{BB962C8B-B14F-4D97-AF65-F5344CB8AC3E}">
        <p14:creationId xmlns:p14="http://schemas.microsoft.com/office/powerpoint/2010/main" val="5812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ACC5A22-05E3-4839-84D2-763838D98784}" type="slidenum">
              <a:rPr lang="en-IN" smtClean="0"/>
              <a:t>1</a:t>
            </a:fld>
            <a:endParaRPr lang="en-IN"/>
          </a:p>
        </p:txBody>
      </p:sp>
    </p:spTree>
    <p:extLst>
      <p:ext uri="{BB962C8B-B14F-4D97-AF65-F5344CB8AC3E}">
        <p14:creationId xmlns:p14="http://schemas.microsoft.com/office/powerpoint/2010/main" val="292093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5" name="Footer Placeholder 4">
            <a:extLst>
              <a:ext uri="{FF2B5EF4-FFF2-40B4-BE49-F238E27FC236}">
                <a16:creationId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5" name="Footer Placeholder 4">
            <a:extLst>
              <a:ext uri="{FF2B5EF4-FFF2-40B4-BE49-F238E27FC236}">
                <a16:creationId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5" name="Footer Placeholder 4">
            <a:extLst>
              <a:ext uri="{FF2B5EF4-FFF2-40B4-BE49-F238E27FC236}">
                <a16:creationId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5" name="Footer Placeholder 4">
            <a:extLst>
              <a:ext uri="{FF2B5EF4-FFF2-40B4-BE49-F238E27FC236}">
                <a16:creationId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5" name="Footer Placeholder 4">
            <a:extLst>
              <a:ext uri="{FF2B5EF4-FFF2-40B4-BE49-F238E27FC236}">
                <a16:creationId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6" name="Footer Placeholder 5">
            <a:extLst>
              <a:ext uri="{FF2B5EF4-FFF2-40B4-BE49-F238E27FC236}">
                <a16:creationId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8" name="Footer Placeholder 7">
            <a:extLst>
              <a:ext uri="{FF2B5EF4-FFF2-40B4-BE49-F238E27FC236}">
                <a16:creationId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4" name="Footer Placeholder 3">
            <a:extLst>
              <a:ext uri="{FF2B5EF4-FFF2-40B4-BE49-F238E27FC236}">
                <a16:creationId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3" name="Footer Placeholder 2">
            <a:extLst>
              <a:ext uri="{FF2B5EF4-FFF2-40B4-BE49-F238E27FC236}">
                <a16:creationId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6" name="Footer Placeholder 5">
            <a:extLst>
              <a:ext uri="{FF2B5EF4-FFF2-40B4-BE49-F238E27FC236}">
                <a16:creationId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24/07/2023</a:t>
            </a:fld>
            <a:endParaRPr lang="en-ID"/>
          </a:p>
        </p:txBody>
      </p:sp>
      <p:sp>
        <p:nvSpPr>
          <p:cNvPr id="6" name="Footer Placeholder 5">
            <a:extLst>
              <a:ext uri="{FF2B5EF4-FFF2-40B4-BE49-F238E27FC236}">
                <a16:creationId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24/07/2023</a:t>
            </a:fld>
            <a:endParaRPr lang="en-ID"/>
          </a:p>
        </p:txBody>
      </p:sp>
      <p:sp>
        <p:nvSpPr>
          <p:cNvPr id="5" name="Footer Placeholder 4">
            <a:extLst>
              <a:ext uri="{FF2B5EF4-FFF2-40B4-BE49-F238E27FC236}">
                <a16:creationId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a16="http://schemas.microsoft.com/office/drawing/2014/main" id="{02E2572A-377E-7739-F2ED-29D6C5B54C6F}"/>
              </a:ext>
            </a:extLst>
          </p:cNvPr>
          <p:cNvPicPr>
            <a:picLocks noChangeAspect="1"/>
          </p:cNvPicPr>
          <p:nvPr/>
        </p:nvPicPr>
        <p:blipFill rotWithShape="1">
          <a:blip r:embed="rId3">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0689CBA0-A215-AAB9-2CE6-07BD41E2464F}"/>
              </a:ext>
            </a:extLst>
          </p:cNvPr>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a16="http://schemas.microsoft.com/office/drawing/2014/main" id="{633282DF-9301-3FD6-C0D7-B395C40B3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0D3726BC-0B0C-0C71-AF21-280EBA5514AB}"/>
              </a:ext>
            </a:extLst>
          </p:cNvPr>
          <p:cNvSpPr txBox="1"/>
          <p:nvPr/>
        </p:nvSpPr>
        <p:spPr>
          <a:xfrm>
            <a:off x="545432" y="1768964"/>
            <a:ext cx="9970168" cy="2862322"/>
          </a:xfrm>
          <a:prstGeom prst="rect">
            <a:avLst/>
          </a:prstGeom>
          <a:noFill/>
        </p:spPr>
        <p:txBody>
          <a:bodyPr wrap="square" rtlCol="0">
            <a:spAutoFit/>
          </a:bodyPr>
          <a:lstStyle/>
          <a:p>
            <a:r>
              <a:rPr lang="en-ID" sz="6000" b="1" dirty="0">
                <a:solidFill>
                  <a:schemeClr val="accent4">
                    <a:lumMod val="50000"/>
                  </a:schemeClr>
                </a:solidFill>
                <a:effectLst>
                  <a:outerShdw blurRad="38100" dist="38100" dir="2700000" algn="tl">
                    <a:srgbClr val="000000">
                      <a:alpha val="43137"/>
                    </a:srgbClr>
                  </a:outerShdw>
                </a:effectLst>
              </a:rPr>
              <a:t>An Experience of Nurse led Central Venous Access Clinic in Tertiary Cancer Care Hospital</a:t>
            </a:r>
          </a:p>
        </p:txBody>
      </p:sp>
      <p:sp>
        <p:nvSpPr>
          <p:cNvPr id="12" name="TextBox 11">
            <a:extLst>
              <a:ext uri="{FF2B5EF4-FFF2-40B4-BE49-F238E27FC236}">
                <a16:creationId xmlns:a16="http://schemas.microsoft.com/office/drawing/2014/main" id="{6A2F02A4-0167-12E1-77FD-D7D7B468B405}"/>
              </a:ext>
            </a:extLst>
          </p:cNvPr>
          <p:cNvSpPr txBox="1"/>
          <p:nvPr/>
        </p:nvSpPr>
        <p:spPr>
          <a:xfrm>
            <a:off x="629776" y="4949782"/>
            <a:ext cx="6806193" cy="830997"/>
          </a:xfrm>
          <a:prstGeom prst="rect">
            <a:avLst/>
          </a:prstGeom>
          <a:noFill/>
        </p:spPr>
        <p:txBody>
          <a:bodyPr wrap="square" rtlCol="0">
            <a:spAutoFit/>
          </a:bodyPr>
          <a:lstStyle/>
          <a:p>
            <a:r>
              <a:rPr lang="en-ID" sz="2400" dirty="0">
                <a:solidFill>
                  <a:schemeClr val="accent4">
                    <a:lumMod val="50000"/>
                  </a:schemeClr>
                </a:solidFill>
                <a:effectLst>
                  <a:outerShdw blurRad="38100" dist="38100" dir="2700000" algn="tl">
                    <a:srgbClr val="000000">
                      <a:alpha val="43137"/>
                    </a:srgbClr>
                  </a:outerShdw>
                </a:effectLst>
              </a:rPr>
              <a:t>Mrs. Irene Ruben Sunder</a:t>
            </a:r>
          </a:p>
          <a:p>
            <a:r>
              <a:rPr lang="en-ID" sz="2400" dirty="0">
                <a:solidFill>
                  <a:schemeClr val="accent4">
                    <a:lumMod val="50000"/>
                  </a:schemeClr>
                </a:solidFill>
                <a:effectLst>
                  <a:outerShdw blurRad="38100" dist="38100" dir="2700000" algn="tl">
                    <a:srgbClr val="000000">
                      <a:alpha val="43137"/>
                    </a:srgbClr>
                  </a:outerShdw>
                </a:effectLst>
              </a:rPr>
              <a:t>TATA MEMORIAL HOSPITAL, MUMBAI. INDIA</a:t>
            </a:r>
          </a:p>
        </p:txBody>
      </p:sp>
    </p:spTree>
    <p:extLst>
      <p:ext uri="{BB962C8B-B14F-4D97-AF65-F5344CB8AC3E}">
        <p14:creationId xmlns:p14="http://schemas.microsoft.com/office/powerpoint/2010/main" val="324153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638334" cy="769441"/>
          </a:xfrm>
          <a:prstGeom prst="rect">
            <a:avLst/>
          </a:prstGeom>
          <a:noFill/>
        </p:spPr>
        <p:txBody>
          <a:bodyPr wrap="none" rtlCol="0">
            <a:spAutoFit/>
          </a:bodyPr>
          <a:lstStyle/>
          <a:p>
            <a:r>
              <a:rPr lang="en-ID" sz="4400" b="1" u="sng" dirty="0">
                <a:solidFill>
                  <a:srgbClr val="7030A0"/>
                </a:solidFill>
              </a:rPr>
              <a:t>Result</a:t>
            </a:r>
          </a:p>
        </p:txBody>
      </p:sp>
      <p:sp>
        <p:nvSpPr>
          <p:cNvPr id="4" name="TextBox 3">
            <a:extLst>
              <a:ext uri="{FF2B5EF4-FFF2-40B4-BE49-F238E27FC236}">
                <a16:creationId xmlns:a16="http://schemas.microsoft.com/office/drawing/2014/main" id="{0397340E-3607-6772-E341-5A3D6C7539DE}"/>
              </a:ext>
            </a:extLst>
          </p:cNvPr>
          <p:cNvSpPr txBox="1"/>
          <p:nvPr/>
        </p:nvSpPr>
        <p:spPr>
          <a:xfrm>
            <a:off x="1372473" y="1078234"/>
            <a:ext cx="9417017" cy="769441"/>
          </a:xfrm>
          <a:prstGeom prst="rect">
            <a:avLst/>
          </a:prstGeom>
          <a:noFill/>
        </p:spPr>
        <p:txBody>
          <a:bodyPr wrap="square">
            <a:spAutoFit/>
          </a:bodyPr>
          <a:lstStyle/>
          <a:p>
            <a:pPr algn="ctr"/>
            <a:r>
              <a:rPr lang="en-US" sz="4400" b="1" dirty="0">
                <a:solidFill>
                  <a:srgbClr val="403B3B"/>
                </a:solidFill>
              </a:rPr>
              <a:t>Infectious Complications</a:t>
            </a:r>
            <a:r>
              <a:rPr lang="en-US" sz="4400" b="1" i="0" u="none" strike="noStrike" dirty="0">
                <a:solidFill>
                  <a:srgbClr val="403B3B"/>
                </a:solidFill>
                <a:effectLst/>
              </a:rPr>
              <a:t>	</a:t>
            </a:r>
          </a:p>
        </p:txBody>
      </p:sp>
      <p:sp>
        <p:nvSpPr>
          <p:cNvPr id="5" name="TextBox 4">
            <a:extLst>
              <a:ext uri="{FF2B5EF4-FFF2-40B4-BE49-F238E27FC236}">
                <a16:creationId xmlns:a16="http://schemas.microsoft.com/office/drawing/2014/main" id="{C83C2830-BAF2-CBCA-524A-4118AD626D4A}"/>
              </a:ext>
            </a:extLst>
          </p:cNvPr>
          <p:cNvSpPr txBox="1"/>
          <p:nvPr/>
        </p:nvSpPr>
        <p:spPr>
          <a:xfrm>
            <a:off x="8126859" y="2203261"/>
            <a:ext cx="934948" cy="400110"/>
          </a:xfrm>
          <a:prstGeom prst="rect">
            <a:avLst/>
          </a:prstGeom>
          <a:noFill/>
        </p:spPr>
        <p:txBody>
          <a:bodyPr wrap="square" rtlCol="0">
            <a:spAutoFit/>
          </a:bodyPr>
          <a:lstStyle/>
          <a:p>
            <a:pPr algn="ctr"/>
            <a:r>
              <a:rPr lang="en-US" sz="2000" b="1" dirty="0"/>
              <a:t>N=234</a:t>
            </a:r>
            <a:endParaRPr lang="en-IN" sz="2000" b="1" dirty="0"/>
          </a:p>
        </p:txBody>
      </p:sp>
      <p:graphicFrame>
        <p:nvGraphicFramePr>
          <p:cNvPr id="6" name="Table 5">
            <a:extLst>
              <a:ext uri="{FF2B5EF4-FFF2-40B4-BE49-F238E27FC236}">
                <a16:creationId xmlns:a16="http://schemas.microsoft.com/office/drawing/2014/main" id="{2AB1EFD6-082E-FD74-DB5F-3303B703CAA9}"/>
              </a:ext>
            </a:extLst>
          </p:cNvPr>
          <p:cNvGraphicFramePr>
            <a:graphicFrameLocks noGrp="1"/>
          </p:cNvGraphicFramePr>
          <p:nvPr>
            <p:extLst>
              <p:ext uri="{D42A27DB-BD31-4B8C-83A1-F6EECF244321}">
                <p14:modId xmlns:p14="http://schemas.microsoft.com/office/powerpoint/2010/main" val="430120576"/>
              </p:ext>
            </p:extLst>
          </p:nvPr>
        </p:nvGraphicFramePr>
        <p:xfrm>
          <a:off x="2085655" y="2603371"/>
          <a:ext cx="6904233" cy="3456800"/>
        </p:xfrm>
        <a:graphic>
          <a:graphicData uri="http://schemas.openxmlformats.org/drawingml/2006/table">
            <a:tbl>
              <a:tblPr>
                <a:tableStyleId>{E8B1032C-EA38-4F05-BA0D-38AFFFC7BED3}</a:tableStyleId>
              </a:tblPr>
              <a:tblGrid>
                <a:gridCol w="1693839">
                  <a:extLst>
                    <a:ext uri="{9D8B030D-6E8A-4147-A177-3AD203B41FA5}">
                      <a16:colId xmlns:a16="http://schemas.microsoft.com/office/drawing/2014/main" val="3819459188"/>
                    </a:ext>
                  </a:extLst>
                </a:gridCol>
                <a:gridCol w="883742">
                  <a:extLst>
                    <a:ext uri="{9D8B030D-6E8A-4147-A177-3AD203B41FA5}">
                      <a16:colId xmlns:a16="http://schemas.microsoft.com/office/drawing/2014/main" val="1789612442"/>
                    </a:ext>
                  </a:extLst>
                </a:gridCol>
                <a:gridCol w="1436080">
                  <a:extLst>
                    <a:ext uri="{9D8B030D-6E8A-4147-A177-3AD203B41FA5}">
                      <a16:colId xmlns:a16="http://schemas.microsoft.com/office/drawing/2014/main" val="834740291"/>
                    </a:ext>
                  </a:extLst>
                </a:gridCol>
                <a:gridCol w="1626851">
                  <a:extLst>
                    <a:ext uri="{9D8B030D-6E8A-4147-A177-3AD203B41FA5}">
                      <a16:colId xmlns:a16="http://schemas.microsoft.com/office/drawing/2014/main" val="4169777393"/>
                    </a:ext>
                  </a:extLst>
                </a:gridCol>
                <a:gridCol w="1263721">
                  <a:extLst>
                    <a:ext uri="{9D8B030D-6E8A-4147-A177-3AD203B41FA5}">
                      <a16:colId xmlns:a16="http://schemas.microsoft.com/office/drawing/2014/main" val="435338116"/>
                    </a:ext>
                  </a:extLst>
                </a:gridCol>
              </a:tblGrid>
              <a:tr h="808794">
                <a:tc>
                  <a:txBody>
                    <a:bodyPr/>
                    <a:lstStyle/>
                    <a:p>
                      <a:pPr algn="ctr" fontAlgn="ctr"/>
                      <a:r>
                        <a:rPr lang="en-IN" sz="3200" u="none" strike="noStrike" dirty="0">
                          <a:effectLst/>
                        </a:rPr>
                        <a:t>Type</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No.</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Cure</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Removal</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b"/>
                      <a:r>
                        <a:rPr lang="en-IN" sz="3200" u="none" strike="noStrike" dirty="0">
                          <a:effectLst/>
                        </a:rPr>
                        <a:t>%</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extLst>
                  <a:ext uri="{0D108BD9-81ED-4DB2-BD59-A6C34878D82A}">
                    <a16:rowId xmlns:a16="http://schemas.microsoft.com/office/drawing/2014/main" val="1700153572"/>
                  </a:ext>
                </a:extLst>
              </a:tr>
              <a:tr h="636712">
                <a:tc>
                  <a:txBody>
                    <a:bodyPr/>
                    <a:lstStyle/>
                    <a:p>
                      <a:pPr algn="ctr" fontAlgn="ctr"/>
                      <a:r>
                        <a:rPr lang="en-IN" sz="2400" u="none" strike="noStrike" dirty="0">
                          <a:effectLst/>
                        </a:rPr>
                        <a:t>Site Infection</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25</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16</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5</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b"/>
                      <a:r>
                        <a:rPr lang="en-IN" sz="2400" u="none" strike="noStrike">
                          <a:effectLst/>
                        </a:rPr>
                        <a:t>10.6</a:t>
                      </a:r>
                      <a:endParaRPr lang="en-IN" sz="2400" b="0" i="0" u="none" strike="noStrike">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4102108408"/>
                  </a:ext>
                </a:extLst>
              </a:tr>
              <a:tr h="636712">
                <a:tc>
                  <a:txBody>
                    <a:bodyPr/>
                    <a:lstStyle/>
                    <a:p>
                      <a:pPr algn="ctr" fontAlgn="ctr"/>
                      <a:r>
                        <a:rPr lang="en-IN" sz="2400" u="none" strike="noStrike" dirty="0">
                          <a:effectLst/>
                        </a:rPr>
                        <a:t>CLABSI</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2</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2</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0</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b"/>
                      <a:r>
                        <a:rPr lang="en-IN" sz="2400" u="none" strike="noStrike">
                          <a:effectLst/>
                        </a:rPr>
                        <a:t>0.85</a:t>
                      </a:r>
                      <a:endParaRPr lang="en-IN" sz="2400" b="0" i="0" u="none" strike="noStrike">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1768304319"/>
                  </a:ext>
                </a:extLst>
              </a:tr>
              <a:tr h="636712">
                <a:tc>
                  <a:txBody>
                    <a:bodyPr/>
                    <a:lstStyle/>
                    <a:p>
                      <a:pPr algn="ctr" fontAlgn="ctr"/>
                      <a:r>
                        <a:rPr lang="en-IN" sz="2400" u="none" strike="noStrike">
                          <a:effectLst/>
                        </a:rPr>
                        <a:t>Septic Phlebitis</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1</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1</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b"/>
                      <a:r>
                        <a:rPr lang="en-IN" sz="2400" u="none" strike="noStrike">
                          <a:effectLst/>
                        </a:rPr>
                        <a:t>0.42</a:t>
                      </a:r>
                      <a:endParaRPr lang="en-IN" sz="2400" b="0" i="0" u="none" strike="noStrike">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670450402"/>
                  </a:ext>
                </a:extLst>
              </a:tr>
              <a:tr h="636712">
                <a:tc>
                  <a:txBody>
                    <a:bodyPr/>
                    <a:lstStyle/>
                    <a:p>
                      <a:pPr algn="ctr" fontAlgn="ctr"/>
                      <a:r>
                        <a:rPr lang="en-IN" sz="2400" u="none" strike="noStrike">
                          <a:effectLst/>
                        </a:rPr>
                        <a:t>Dermatitis</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102</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92</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10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b"/>
                      <a:r>
                        <a:rPr lang="en-IN" sz="2400" u="none" strike="noStrike" dirty="0">
                          <a:effectLst/>
                        </a:rPr>
                        <a:t>43.5</a:t>
                      </a:r>
                      <a:endParaRPr lang="en-IN" sz="2400" b="0" i="0" u="none" strike="noStrike" dirty="0">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3565810035"/>
                  </a:ext>
                </a:extLst>
              </a:tr>
            </a:tbl>
          </a:graphicData>
        </a:graphic>
      </p:graphicFrame>
    </p:spTree>
    <p:extLst>
      <p:ext uri="{BB962C8B-B14F-4D97-AF65-F5344CB8AC3E}">
        <p14:creationId xmlns:p14="http://schemas.microsoft.com/office/powerpoint/2010/main" val="169176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638334" cy="769441"/>
          </a:xfrm>
          <a:prstGeom prst="rect">
            <a:avLst/>
          </a:prstGeom>
          <a:noFill/>
        </p:spPr>
        <p:txBody>
          <a:bodyPr wrap="none" rtlCol="0">
            <a:spAutoFit/>
          </a:bodyPr>
          <a:lstStyle/>
          <a:p>
            <a:r>
              <a:rPr lang="en-ID" sz="4400" b="1" u="sng" dirty="0">
                <a:solidFill>
                  <a:srgbClr val="7030A0"/>
                </a:solidFill>
              </a:rPr>
              <a:t>Result</a:t>
            </a:r>
          </a:p>
        </p:txBody>
      </p:sp>
      <p:sp>
        <p:nvSpPr>
          <p:cNvPr id="4" name="TextBox 3">
            <a:extLst>
              <a:ext uri="{FF2B5EF4-FFF2-40B4-BE49-F238E27FC236}">
                <a16:creationId xmlns:a16="http://schemas.microsoft.com/office/drawing/2014/main" id="{0397340E-3607-6772-E341-5A3D6C7539DE}"/>
              </a:ext>
            </a:extLst>
          </p:cNvPr>
          <p:cNvSpPr txBox="1"/>
          <p:nvPr/>
        </p:nvSpPr>
        <p:spPr>
          <a:xfrm>
            <a:off x="431045" y="1043894"/>
            <a:ext cx="11299874" cy="830997"/>
          </a:xfrm>
          <a:prstGeom prst="rect">
            <a:avLst/>
          </a:prstGeom>
          <a:noFill/>
        </p:spPr>
        <p:txBody>
          <a:bodyPr wrap="square">
            <a:spAutoFit/>
          </a:bodyPr>
          <a:lstStyle/>
          <a:p>
            <a:pPr algn="ctr"/>
            <a:r>
              <a:rPr lang="en-US" sz="2400" dirty="0">
                <a:solidFill>
                  <a:srgbClr val="403B3B"/>
                </a:solidFill>
              </a:rPr>
              <a:t> </a:t>
            </a:r>
            <a:r>
              <a:rPr lang="en-US" sz="4800" b="1" dirty="0">
                <a:solidFill>
                  <a:srgbClr val="403B3B"/>
                </a:solidFill>
              </a:rPr>
              <a:t>Non- Infectious Complications</a:t>
            </a:r>
            <a:endParaRPr lang="en-US" sz="2400" b="1" i="0" u="none" strike="noStrike" dirty="0">
              <a:solidFill>
                <a:srgbClr val="403B3B"/>
              </a:solidFill>
              <a:effectLst/>
            </a:endParaRPr>
          </a:p>
        </p:txBody>
      </p:sp>
      <p:graphicFrame>
        <p:nvGraphicFramePr>
          <p:cNvPr id="3" name="Table 2">
            <a:extLst>
              <a:ext uri="{FF2B5EF4-FFF2-40B4-BE49-F238E27FC236}">
                <a16:creationId xmlns:a16="http://schemas.microsoft.com/office/drawing/2014/main" id="{55893649-B584-3CE9-A977-66BDA91361F4}"/>
              </a:ext>
            </a:extLst>
          </p:cNvPr>
          <p:cNvGraphicFramePr>
            <a:graphicFrameLocks noGrp="1"/>
          </p:cNvGraphicFramePr>
          <p:nvPr>
            <p:extLst>
              <p:ext uri="{D42A27DB-BD31-4B8C-83A1-F6EECF244321}">
                <p14:modId xmlns:p14="http://schemas.microsoft.com/office/powerpoint/2010/main" val="3185198563"/>
              </p:ext>
            </p:extLst>
          </p:nvPr>
        </p:nvGraphicFramePr>
        <p:xfrm>
          <a:off x="1058237" y="2592836"/>
          <a:ext cx="9575515" cy="2969853"/>
        </p:xfrm>
        <a:graphic>
          <a:graphicData uri="http://schemas.openxmlformats.org/drawingml/2006/table">
            <a:tbl>
              <a:tblPr>
                <a:tableStyleId>{16D9F66E-5EB9-4882-86FB-DCBF35E3C3E4}</a:tableStyleId>
              </a:tblPr>
              <a:tblGrid>
                <a:gridCol w="3658936">
                  <a:extLst>
                    <a:ext uri="{9D8B030D-6E8A-4147-A177-3AD203B41FA5}">
                      <a16:colId xmlns:a16="http://schemas.microsoft.com/office/drawing/2014/main" val="3540312940"/>
                    </a:ext>
                  </a:extLst>
                </a:gridCol>
                <a:gridCol w="1576457">
                  <a:extLst>
                    <a:ext uri="{9D8B030D-6E8A-4147-A177-3AD203B41FA5}">
                      <a16:colId xmlns:a16="http://schemas.microsoft.com/office/drawing/2014/main" val="14068682"/>
                    </a:ext>
                  </a:extLst>
                </a:gridCol>
                <a:gridCol w="1732157">
                  <a:extLst>
                    <a:ext uri="{9D8B030D-6E8A-4147-A177-3AD203B41FA5}">
                      <a16:colId xmlns:a16="http://schemas.microsoft.com/office/drawing/2014/main" val="1577045685"/>
                    </a:ext>
                  </a:extLst>
                </a:gridCol>
                <a:gridCol w="1673769">
                  <a:extLst>
                    <a:ext uri="{9D8B030D-6E8A-4147-A177-3AD203B41FA5}">
                      <a16:colId xmlns:a16="http://schemas.microsoft.com/office/drawing/2014/main" val="833116630"/>
                    </a:ext>
                  </a:extLst>
                </a:gridCol>
                <a:gridCol w="934196">
                  <a:extLst>
                    <a:ext uri="{9D8B030D-6E8A-4147-A177-3AD203B41FA5}">
                      <a16:colId xmlns:a16="http://schemas.microsoft.com/office/drawing/2014/main" val="2983842249"/>
                    </a:ext>
                  </a:extLst>
                </a:gridCol>
              </a:tblGrid>
              <a:tr h="634013">
                <a:tc>
                  <a:txBody>
                    <a:bodyPr/>
                    <a:lstStyle/>
                    <a:p>
                      <a:pPr algn="ctr" fontAlgn="ctr"/>
                      <a:r>
                        <a:rPr lang="en-IN" sz="3200" u="none" strike="noStrike" dirty="0">
                          <a:effectLst/>
                        </a:rPr>
                        <a:t>Type</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Number</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Resolved</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Removal</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2800" u="none" strike="noStrike" dirty="0">
                          <a:effectLst/>
                        </a:rPr>
                        <a:t>%</a:t>
                      </a:r>
                      <a:endParaRPr lang="en-IN" sz="28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extLst>
                  <a:ext uri="{0D108BD9-81ED-4DB2-BD59-A6C34878D82A}">
                    <a16:rowId xmlns:a16="http://schemas.microsoft.com/office/drawing/2014/main" val="1575052838"/>
                  </a:ext>
                </a:extLst>
              </a:tr>
              <a:tr h="467168">
                <a:tc>
                  <a:txBody>
                    <a:bodyPr/>
                    <a:lstStyle/>
                    <a:p>
                      <a:pPr algn="ctr" fontAlgn="ctr"/>
                      <a:r>
                        <a:rPr lang="en-IN" sz="2400" u="none" strike="noStrike" dirty="0">
                          <a:effectLst/>
                        </a:rPr>
                        <a:t>Mechanical Phlebitis</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8</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8</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0</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3.4</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1707129382"/>
                  </a:ext>
                </a:extLst>
              </a:tr>
              <a:tr h="467168">
                <a:tc>
                  <a:txBody>
                    <a:bodyPr/>
                    <a:lstStyle/>
                    <a:p>
                      <a:pPr algn="ctr" fontAlgn="ctr"/>
                      <a:r>
                        <a:rPr lang="en-IN" sz="2400" u="none" strike="noStrike" dirty="0">
                          <a:effectLst/>
                        </a:rPr>
                        <a:t>Block</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2</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2</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0</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0.85</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3512360161"/>
                  </a:ext>
                </a:extLst>
              </a:tr>
              <a:tr h="467168">
                <a:tc>
                  <a:txBody>
                    <a:bodyPr/>
                    <a:lstStyle/>
                    <a:p>
                      <a:pPr algn="ctr" fontAlgn="ctr"/>
                      <a:r>
                        <a:rPr lang="en-US" sz="2400" u="none" strike="noStrike">
                          <a:effectLst/>
                        </a:rPr>
                        <a:t>Fracture or Tear in catheter</a:t>
                      </a:r>
                      <a:endParaRPr lang="en-US"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4</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4</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1.7</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3245239671"/>
                  </a:ext>
                </a:extLst>
              </a:tr>
              <a:tr h="467168">
                <a:tc>
                  <a:txBody>
                    <a:bodyPr/>
                    <a:lstStyle/>
                    <a:p>
                      <a:pPr algn="ctr" fontAlgn="ctr"/>
                      <a:r>
                        <a:rPr lang="en-IN" sz="2400" u="none" strike="noStrike">
                          <a:effectLst/>
                        </a:rPr>
                        <a:t>Dislodgement</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10</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10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4.27</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3473934034"/>
                  </a:ext>
                </a:extLst>
              </a:tr>
              <a:tr h="467168">
                <a:tc>
                  <a:txBody>
                    <a:bodyPr/>
                    <a:lstStyle/>
                    <a:p>
                      <a:pPr algn="ctr" fontAlgn="ctr"/>
                      <a:r>
                        <a:rPr lang="en-IN" sz="2400" u="none" strike="noStrike">
                          <a:effectLst/>
                        </a:rPr>
                        <a:t>Block &amp; Fracture</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3</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3</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1.28</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3753158192"/>
                  </a:ext>
                </a:extLst>
              </a:tr>
            </a:tbl>
          </a:graphicData>
        </a:graphic>
      </p:graphicFrame>
      <p:sp>
        <p:nvSpPr>
          <p:cNvPr id="5" name="TextBox 4">
            <a:extLst>
              <a:ext uri="{FF2B5EF4-FFF2-40B4-BE49-F238E27FC236}">
                <a16:creationId xmlns:a16="http://schemas.microsoft.com/office/drawing/2014/main" id="{0A734C25-6528-C406-E939-7C47BA843BD2}"/>
              </a:ext>
            </a:extLst>
          </p:cNvPr>
          <p:cNvSpPr txBox="1"/>
          <p:nvPr/>
        </p:nvSpPr>
        <p:spPr>
          <a:xfrm>
            <a:off x="9698804" y="2192726"/>
            <a:ext cx="934948" cy="400110"/>
          </a:xfrm>
          <a:prstGeom prst="rect">
            <a:avLst/>
          </a:prstGeom>
          <a:noFill/>
        </p:spPr>
        <p:txBody>
          <a:bodyPr wrap="square" rtlCol="0">
            <a:spAutoFit/>
          </a:bodyPr>
          <a:lstStyle/>
          <a:p>
            <a:pPr algn="ctr"/>
            <a:r>
              <a:rPr lang="en-US" sz="2000" b="1" dirty="0"/>
              <a:t>N=234</a:t>
            </a:r>
            <a:endParaRPr lang="en-IN" sz="2000" b="1" dirty="0"/>
          </a:p>
        </p:txBody>
      </p:sp>
    </p:spTree>
    <p:extLst>
      <p:ext uri="{BB962C8B-B14F-4D97-AF65-F5344CB8AC3E}">
        <p14:creationId xmlns:p14="http://schemas.microsoft.com/office/powerpoint/2010/main" val="161172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76833" y="140183"/>
            <a:ext cx="1638334" cy="769441"/>
          </a:xfrm>
          <a:prstGeom prst="rect">
            <a:avLst/>
          </a:prstGeom>
          <a:noFill/>
        </p:spPr>
        <p:txBody>
          <a:bodyPr wrap="none" rtlCol="0">
            <a:spAutoFit/>
          </a:bodyPr>
          <a:lstStyle/>
          <a:p>
            <a:r>
              <a:rPr lang="en-ID" sz="4400" b="1" u="sng" dirty="0">
                <a:solidFill>
                  <a:srgbClr val="7030A0"/>
                </a:solidFill>
              </a:rPr>
              <a:t>Result</a:t>
            </a:r>
          </a:p>
        </p:txBody>
      </p:sp>
      <p:graphicFrame>
        <p:nvGraphicFramePr>
          <p:cNvPr id="5" name="Table 4">
            <a:extLst>
              <a:ext uri="{FF2B5EF4-FFF2-40B4-BE49-F238E27FC236}">
                <a16:creationId xmlns:a16="http://schemas.microsoft.com/office/drawing/2014/main" id="{7E21EF8F-6393-1022-8AFB-0CBE050E0D48}"/>
              </a:ext>
            </a:extLst>
          </p:cNvPr>
          <p:cNvGraphicFramePr>
            <a:graphicFrameLocks noGrp="1"/>
          </p:cNvGraphicFramePr>
          <p:nvPr>
            <p:extLst>
              <p:ext uri="{D42A27DB-BD31-4B8C-83A1-F6EECF244321}">
                <p14:modId xmlns:p14="http://schemas.microsoft.com/office/powerpoint/2010/main" val="1254407681"/>
              </p:ext>
            </p:extLst>
          </p:nvPr>
        </p:nvGraphicFramePr>
        <p:xfrm>
          <a:off x="2068531" y="2578815"/>
          <a:ext cx="8054938" cy="2835669"/>
        </p:xfrm>
        <a:graphic>
          <a:graphicData uri="http://schemas.openxmlformats.org/drawingml/2006/table">
            <a:tbl>
              <a:tblPr>
                <a:tableStyleId>{16D9F66E-5EB9-4882-86FB-DCBF35E3C3E4}</a:tableStyleId>
              </a:tblPr>
              <a:tblGrid>
                <a:gridCol w="5494428">
                  <a:extLst>
                    <a:ext uri="{9D8B030D-6E8A-4147-A177-3AD203B41FA5}">
                      <a16:colId xmlns:a16="http://schemas.microsoft.com/office/drawing/2014/main" val="1889254428"/>
                    </a:ext>
                  </a:extLst>
                </a:gridCol>
                <a:gridCol w="1280255">
                  <a:extLst>
                    <a:ext uri="{9D8B030D-6E8A-4147-A177-3AD203B41FA5}">
                      <a16:colId xmlns:a16="http://schemas.microsoft.com/office/drawing/2014/main" val="453784368"/>
                    </a:ext>
                  </a:extLst>
                </a:gridCol>
                <a:gridCol w="1280255">
                  <a:extLst>
                    <a:ext uri="{9D8B030D-6E8A-4147-A177-3AD203B41FA5}">
                      <a16:colId xmlns:a16="http://schemas.microsoft.com/office/drawing/2014/main" val="3791073193"/>
                    </a:ext>
                  </a:extLst>
                </a:gridCol>
              </a:tblGrid>
              <a:tr h="718369">
                <a:tc>
                  <a:txBody>
                    <a:bodyPr/>
                    <a:lstStyle/>
                    <a:p>
                      <a:pPr algn="ctr" fontAlgn="ctr"/>
                      <a:r>
                        <a:rPr lang="en-IN" sz="3600" u="none" strike="noStrike" dirty="0">
                          <a:effectLst/>
                        </a:rPr>
                        <a:t>Reasons</a:t>
                      </a:r>
                      <a:endParaRPr lang="en-IN" sz="3600" b="1"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600" u="none" strike="noStrike" dirty="0">
                          <a:effectLst/>
                        </a:rPr>
                        <a:t>No</a:t>
                      </a:r>
                      <a:endParaRPr lang="en-IN" sz="3600" b="1"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tc>
                  <a:txBody>
                    <a:bodyPr/>
                    <a:lstStyle/>
                    <a:p>
                      <a:pPr algn="ctr" fontAlgn="ctr"/>
                      <a:r>
                        <a:rPr lang="en-IN" sz="3200" u="none" strike="noStrike" dirty="0">
                          <a:effectLst/>
                        </a:rPr>
                        <a:t>%</a:t>
                      </a:r>
                      <a:endParaRPr lang="en-IN" sz="3200" b="0" i="0" u="none" strike="noStrike" dirty="0">
                        <a:solidFill>
                          <a:srgbClr val="000000"/>
                        </a:solidFill>
                        <a:effectLst/>
                        <a:latin typeface="Calibri" panose="020F0502020204030204" pitchFamily="34" charset="0"/>
                      </a:endParaRPr>
                    </a:p>
                  </a:txBody>
                  <a:tcPr marL="6350" marR="6350" marT="6350" marB="0" anchor="ctr">
                    <a:solidFill>
                      <a:schemeClr val="accent2"/>
                    </a:solidFill>
                  </a:tcPr>
                </a:tc>
                <a:extLst>
                  <a:ext uri="{0D108BD9-81ED-4DB2-BD59-A6C34878D82A}">
                    <a16:rowId xmlns:a16="http://schemas.microsoft.com/office/drawing/2014/main" val="3439069322"/>
                  </a:ext>
                </a:extLst>
              </a:tr>
              <a:tr h="529325">
                <a:tc>
                  <a:txBody>
                    <a:bodyPr/>
                    <a:lstStyle/>
                    <a:p>
                      <a:pPr algn="l" fontAlgn="b"/>
                      <a:r>
                        <a:rPr lang="en-IN" sz="2400" u="none" strike="noStrike" dirty="0">
                          <a:effectLst/>
                        </a:rPr>
                        <a:t> Infectious Complications</a:t>
                      </a:r>
                      <a:endParaRPr lang="en-IN" sz="2400" b="0" i="0" u="none" strike="noStrike" dirty="0">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tc>
                  <a:txBody>
                    <a:bodyPr/>
                    <a:lstStyle/>
                    <a:p>
                      <a:pPr algn="ctr" fontAlgn="ctr"/>
                      <a:r>
                        <a:rPr lang="en-IN" sz="2400" u="none" strike="noStrike" dirty="0">
                          <a:effectLst/>
                        </a:rPr>
                        <a:t>5</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a:effectLst/>
                        </a:rPr>
                        <a:t>2.1</a:t>
                      </a:r>
                      <a:endParaRPr lang="en-IN" sz="2400" b="0" i="0" u="none" strike="noStrike">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1763585050"/>
                  </a:ext>
                </a:extLst>
              </a:tr>
              <a:tr h="529325">
                <a:tc>
                  <a:txBody>
                    <a:bodyPr/>
                    <a:lstStyle/>
                    <a:p>
                      <a:pPr algn="l" fontAlgn="b"/>
                      <a:r>
                        <a:rPr lang="en-IN" sz="2400" u="none" strike="noStrike" dirty="0">
                          <a:effectLst/>
                        </a:rPr>
                        <a:t> Non- Infectious Complications</a:t>
                      </a:r>
                      <a:endParaRPr lang="en-IN" sz="2400" b="0" i="0" u="none" strike="noStrike" dirty="0">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tc>
                  <a:txBody>
                    <a:bodyPr/>
                    <a:lstStyle/>
                    <a:p>
                      <a:pPr algn="ctr" fontAlgn="ctr"/>
                      <a:r>
                        <a:rPr lang="en-IN" sz="2400" u="none" strike="noStrike" dirty="0">
                          <a:effectLst/>
                        </a:rPr>
                        <a:t>10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4.2</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4183808675"/>
                  </a:ext>
                </a:extLst>
              </a:tr>
              <a:tr h="529325">
                <a:tc>
                  <a:txBody>
                    <a:bodyPr/>
                    <a:lstStyle/>
                    <a:p>
                      <a:pPr algn="l" fontAlgn="b"/>
                      <a:r>
                        <a:rPr lang="en-IN" sz="2400" u="none" strike="noStrike" dirty="0">
                          <a:effectLst/>
                        </a:rPr>
                        <a:t> Completed Treatment</a:t>
                      </a:r>
                      <a:endParaRPr lang="en-IN" sz="2400" b="0" i="0" u="none" strike="noStrike" dirty="0">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tc>
                  <a:txBody>
                    <a:bodyPr/>
                    <a:lstStyle/>
                    <a:p>
                      <a:pPr algn="ctr" fontAlgn="ctr"/>
                      <a:r>
                        <a:rPr lang="en-IN" sz="2400" u="none" strike="noStrike" dirty="0">
                          <a:effectLst/>
                        </a:rPr>
                        <a:t>200</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85.4</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2365312228"/>
                  </a:ext>
                </a:extLst>
              </a:tr>
              <a:tr h="529325">
                <a:tc>
                  <a:txBody>
                    <a:bodyPr/>
                    <a:lstStyle/>
                    <a:p>
                      <a:pPr algn="l" fontAlgn="b"/>
                      <a:r>
                        <a:rPr lang="en-IN" sz="2400" u="none" strike="noStrike" dirty="0">
                          <a:effectLst/>
                        </a:rPr>
                        <a:t> Resistant to Treatment</a:t>
                      </a:r>
                      <a:endParaRPr lang="en-IN" sz="2400" b="0" i="0" u="none" strike="noStrike" dirty="0">
                        <a:solidFill>
                          <a:srgbClr val="000000"/>
                        </a:solidFill>
                        <a:effectLst/>
                        <a:latin typeface="Calibri" panose="020F0502020204030204" pitchFamily="34" charset="0"/>
                      </a:endParaRPr>
                    </a:p>
                  </a:txBody>
                  <a:tcPr marL="6350" marR="6350" marT="6350" marB="0" anchor="b">
                    <a:solidFill>
                      <a:schemeClr val="accent2">
                        <a:lumMod val="40000"/>
                        <a:lumOff val="60000"/>
                      </a:schemeClr>
                    </a:solidFill>
                  </a:tcPr>
                </a:tc>
                <a:tc>
                  <a:txBody>
                    <a:bodyPr/>
                    <a:lstStyle/>
                    <a:p>
                      <a:pPr algn="ctr" fontAlgn="ctr"/>
                      <a:r>
                        <a:rPr lang="en-IN" sz="2400" u="none" strike="noStrike" dirty="0">
                          <a:effectLst/>
                        </a:rPr>
                        <a:t>19</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tc>
                  <a:txBody>
                    <a:bodyPr/>
                    <a:lstStyle/>
                    <a:p>
                      <a:pPr algn="ctr" fontAlgn="ctr"/>
                      <a:r>
                        <a:rPr lang="en-IN" sz="2400" u="none" strike="noStrike" dirty="0">
                          <a:effectLst/>
                        </a:rPr>
                        <a:t>8.1</a:t>
                      </a:r>
                      <a:endParaRPr lang="en-IN" sz="2400" b="0" i="0" u="none" strike="noStrike" dirty="0">
                        <a:solidFill>
                          <a:srgbClr val="000000"/>
                        </a:solidFill>
                        <a:effectLst/>
                        <a:latin typeface="Calibri" panose="020F0502020204030204" pitchFamily="34" charset="0"/>
                      </a:endParaRPr>
                    </a:p>
                  </a:txBody>
                  <a:tcPr marL="6350" marR="6350" marT="6350" marB="0" anchor="ctr">
                    <a:solidFill>
                      <a:schemeClr val="accent2">
                        <a:lumMod val="40000"/>
                        <a:lumOff val="60000"/>
                      </a:schemeClr>
                    </a:solidFill>
                  </a:tcPr>
                </a:tc>
                <a:extLst>
                  <a:ext uri="{0D108BD9-81ED-4DB2-BD59-A6C34878D82A}">
                    <a16:rowId xmlns:a16="http://schemas.microsoft.com/office/drawing/2014/main" val="3408392081"/>
                  </a:ext>
                </a:extLst>
              </a:tr>
            </a:tbl>
          </a:graphicData>
        </a:graphic>
      </p:graphicFrame>
      <p:sp>
        <p:nvSpPr>
          <p:cNvPr id="6" name="TextBox 5">
            <a:extLst>
              <a:ext uri="{FF2B5EF4-FFF2-40B4-BE49-F238E27FC236}">
                <a16:creationId xmlns:a16="http://schemas.microsoft.com/office/drawing/2014/main" id="{7373167E-6E62-DC69-5491-2D8E8C86F0BC}"/>
              </a:ext>
            </a:extLst>
          </p:cNvPr>
          <p:cNvSpPr txBox="1"/>
          <p:nvPr/>
        </p:nvSpPr>
        <p:spPr>
          <a:xfrm>
            <a:off x="446063" y="1136361"/>
            <a:ext cx="11299874" cy="830997"/>
          </a:xfrm>
          <a:prstGeom prst="rect">
            <a:avLst/>
          </a:prstGeom>
          <a:noFill/>
        </p:spPr>
        <p:txBody>
          <a:bodyPr wrap="square">
            <a:spAutoFit/>
          </a:bodyPr>
          <a:lstStyle/>
          <a:p>
            <a:pPr algn="ctr"/>
            <a:r>
              <a:rPr lang="en-US" sz="2400" dirty="0">
                <a:solidFill>
                  <a:srgbClr val="403B3B"/>
                </a:solidFill>
              </a:rPr>
              <a:t> </a:t>
            </a:r>
            <a:r>
              <a:rPr lang="en-US" sz="4800" b="1" dirty="0">
                <a:solidFill>
                  <a:srgbClr val="403B3B"/>
                </a:solidFill>
              </a:rPr>
              <a:t>PICC Removal</a:t>
            </a:r>
            <a:endParaRPr lang="en-US" sz="2400" b="1" i="0" u="none" strike="noStrike" dirty="0">
              <a:solidFill>
                <a:srgbClr val="403B3B"/>
              </a:solidFill>
              <a:effectLst/>
            </a:endParaRPr>
          </a:p>
        </p:txBody>
      </p:sp>
      <p:sp>
        <p:nvSpPr>
          <p:cNvPr id="7" name="TextBox 6">
            <a:extLst>
              <a:ext uri="{FF2B5EF4-FFF2-40B4-BE49-F238E27FC236}">
                <a16:creationId xmlns:a16="http://schemas.microsoft.com/office/drawing/2014/main" id="{FCC7B842-9D55-6A7A-7B8B-EBA6C9622059}"/>
              </a:ext>
            </a:extLst>
          </p:cNvPr>
          <p:cNvSpPr txBox="1"/>
          <p:nvPr/>
        </p:nvSpPr>
        <p:spPr>
          <a:xfrm>
            <a:off x="9267291" y="2192726"/>
            <a:ext cx="934948" cy="400110"/>
          </a:xfrm>
          <a:prstGeom prst="rect">
            <a:avLst/>
          </a:prstGeom>
          <a:noFill/>
        </p:spPr>
        <p:txBody>
          <a:bodyPr wrap="square" rtlCol="0">
            <a:spAutoFit/>
          </a:bodyPr>
          <a:lstStyle/>
          <a:p>
            <a:pPr algn="ctr"/>
            <a:r>
              <a:rPr lang="en-US" sz="2000" b="1" dirty="0"/>
              <a:t>N=234</a:t>
            </a:r>
            <a:endParaRPr lang="en-IN" sz="2000" b="1" dirty="0"/>
          </a:p>
        </p:txBody>
      </p:sp>
    </p:spTree>
    <p:extLst>
      <p:ext uri="{BB962C8B-B14F-4D97-AF65-F5344CB8AC3E}">
        <p14:creationId xmlns:p14="http://schemas.microsoft.com/office/powerpoint/2010/main" val="334411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45276" cy="769441"/>
          </a:xfrm>
          <a:prstGeom prst="rect">
            <a:avLst/>
          </a:prstGeom>
          <a:noFill/>
        </p:spPr>
        <p:txBody>
          <a:bodyPr wrap="none" rtlCol="0">
            <a:spAutoFit/>
          </a:bodyPr>
          <a:lstStyle/>
          <a:p>
            <a:r>
              <a:rPr lang="en-ID" sz="4400" b="1" u="sng" dirty="0">
                <a:solidFill>
                  <a:srgbClr val="7030A0"/>
                </a:solidFill>
              </a:rPr>
              <a:t>Discussion</a:t>
            </a:r>
          </a:p>
        </p:txBody>
      </p:sp>
      <p:sp>
        <p:nvSpPr>
          <p:cNvPr id="4" name="TextBox 3">
            <a:extLst>
              <a:ext uri="{FF2B5EF4-FFF2-40B4-BE49-F238E27FC236}">
                <a16:creationId xmlns:a16="http://schemas.microsoft.com/office/drawing/2014/main" id="{0397340E-3607-6772-E341-5A3D6C7539DE}"/>
              </a:ext>
            </a:extLst>
          </p:cNvPr>
          <p:cNvSpPr txBox="1"/>
          <p:nvPr/>
        </p:nvSpPr>
        <p:spPr>
          <a:xfrm>
            <a:off x="333159" y="805463"/>
            <a:ext cx="11299874" cy="4893647"/>
          </a:xfrm>
          <a:prstGeom prst="rect">
            <a:avLst/>
          </a:prstGeom>
          <a:noFill/>
        </p:spPr>
        <p:txBody>
          <a:bodyPr wrap="square">
            <a:spAutoFit/>
          </a:bodyPr>
          <a:lstStyle/>
          <a:p>
            <a:pPr marL="342900" indent="-342900" algn="just">
              <a:buFont typeface="Arial" panose="020B0604020202020204" pitchFamily="34" charset="0"/>
              <a:buChar char="•"/>
            </a:pPr>
            <a:r>
              <a:rPr lang="en-US" sz="2400" b="0" i="0" u="none" strike="noStrike" dirty="0">
                <a:solidFill>
                  <a:srgbClr val="403B3B"/>
                </a:solidFill>
                <a:effectLst/>
              </a:rPr>
              <a:t>Primarily PICC insertion, care and maintenance is done by a physician. There were no standard protocol followed. </a:t>
            </a:r>
          </a:p>
          <a:p>
            <a:pPr marL="342900" indent="-342900" algn="just">
              <a:buFont typeface="Arial" panose="020B0604020202020204" pitchFamily="34" charset="0"/>
              <a:buChar char="•"/>
            </a:pPr>
            <a:r>
              <a:rPr lang="en-US" sz="2400" dirty="0">
                <a:solidFill>
                  <a:srgbClr val="403B3B"/>
                </a:solidFill>
              </a:rPr>
              <a:t>In the year 1991, nurse led CVAD clinic was established. First all Standard Operative Procedure were made.</a:t>
            </a:r>
          </a:p>
          <a:p>
            <a:pPr marL="342900" indent="-342900" algn="just">
              <a:buFont typeface="Arial" panose="020B0604020202020204" pitchFamily="34" charset="0"/>
              <a:buChar char="•"/>
            </a:pPr>
            <a:r>
              <a:rPr lang="en-US" sz="2400" dirty="0">
                <a:solidFill>
                  <a:srgbClr val="403B3B"/>
                </a:solidFill>
              </a:rPr>
              <a:t>Patients who are unable to visit the CVAD clinic frequently due to long distances are provided with education on PICC care and maintenance. It was observed that self-efficacy interventions effectively reduce complications and alleviate financial burdens associated with treatment.</a:t>
            </a:r>
          </a:p>
          <a:p>
            <a:pPr marL="342900" indent="-342900" algn="just">
              <a:buFont typeface="Arial" panose="020B0604020202020204" pitchFamily="34" charset="0"/>
              <a:buChar char="•"/>
            </a:pPr>
            <a:r>
              <a:rPr lang="en-US" sz="2400" dirty="0">
                <a:solidFill>
                  <a:srgbClr val="403B3B"/>
                </a:solidFill>
              </a:rPr>
              <a:t>PICC complications observed like site infection 10.5% (N=25), CLABSI 0.85% (N=2), Contact dermatitis 43.5% (N=102), Mechanical Phlebitis 3.4% (N=8), Fracture of PICC 1.7% (N=1.7) and dislodgement 4.2% (N=10).</a:t>
            </a:r>
          </a:p>
          <a:p>
            <a:pPr marL="342900" indent="-342900" algn="just">
              <a:buFont typeface="Arial" panose="020B0604020202020204" pitchFamily="34" charset="0"/>
              <a:buChar char="•"/>
            </a:pPr>
            <a:r>
              <a:rPr lang="en-US" sz="2400" dirty="0">
                <a:solidFill>
                  <a:srgbClr val="403B3B"/>
                </a:solidFill>
              </a:rPr>
              <a:t>Out of all the PICC placements, 94% were removed upon completion of treatment, while the remaining 6% were removed due to complications.</a:t>
            </a:r>
          </a:p>
        </p:txBody>
      </p:sp>
    </p:spTree>
    <p:extLst>
      <p:ext uri="{BB962C8B-B14F-4D97-AF65-F5344CB8AC3E}">
        <p14:creationId xmlns:p14="http://schemas.microsoft.com/office/powerpoint/2010/main" val="13348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4729278" y="284050"/>
            <a:ext cx="273344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rPr>
              <a:t>Conclusion</a:t>
            </a: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03F759-EB52-A347-748E-B39EBC451E81}"/>
              </a:ext>
            </a:extLst>
          </p:cNvPr>
          <p:cNvSpPr txBox="1"/>
          <p:nvPr/>
        </p:nvSpPr>
        <p:spPr>
          <a:xfrm>
            <a:off x="1436669" y="1474619"/>
            <a:ext cx="9318661" cy="3908762"/>
          </a:xfrm>
          <a:prstGeom prst="rect">
            <a:avLst/>
          </a:prstGeom>
          <a:noFill/>
        </p:spPr>
        <p:txBody>
          <a:bodyPr wrap="square">
            <a:spAutoFit/>
          </a:bodyPr>
          <a:lstStyle/>
          <a:p>
            <a:endParaRPr lang="en-US" sz="2400" dirty="0"/>
          </a:p>
          <a:p>
            <a:pPr marL="342900" indent="-342900" algn="just">
              <a:buFont typeface="Arial" panose="020B0604020202020204" pitchFamily="34" charset="0"/>
              <a:buChar char="•"/>
            </a:pPr>
            <a:r>
              <a:rPr lang="en-US" sz="2800" dirty="0"/>
              <a:t>Using PICC in cancer patients is not associated with an elevated risk of complications. </a:t>
            </a:r>
          </a:p>
          <a:p>
            <a:pPr marL="342900" indent="-342900" algn="just">
              <a:buFont typeface="Arial" panose="020B0604020202020204" pitchFamily="34" charset="0"/>
              <a:buChar char="•"/>
            </a:pPr>
            <a:r>
              <a:rPr lang="en-US" sz="2800" dirty="0"/>
              <a:t>Nurse led PICC insertion and care and maintenance has significantly reduced complications.</a:t>
            </a:r>
          </a:p>
          <a:p>
            <a:pPr marL="342900" indent="-342900" algn="just">
              <a:buFont typeface="Arial" panose="020B0604020202020204" pitchFamily="34" charset="0"/>
              <a:buChar char="•"/>
            </a:pPr>
            <a:r>
              <a:rPr lang="en-US" sz="2800" dirty="0"/>
              <a:t>Particular attention should be given to early identification of complications and educations to patient. </a:t>
            </a:r>
          </a:p>
          <a:p>
            <a:pPr marL="342900" indent="-342900" algn="just">
              <a:buFont typeface="Arial" panose="020B0604020202020204" pitchFamily="34" charset="0"/>
              <a:buChar char="•"/>
            </a:pPr>
            <a:r>
              <a:rPr lang="en-US" sz="2800" dirty="0"/>
              <a:t>Some chemotherapy drugs and patients’ morbidities are independent risk factor for local skin irritation.</a:t>
            </a:r>
            <a:endParaRPr lang="en-IN" sz="2800" dirty="0"/>
          </a:p>
        </p:txBody>
      </p:sp>
    </p:spTree>
    <p:extLst>
      <p:ext uri="{BB962C8B-B14F-4D97-AF65-F5344CB8AC3E}">
        <p14:creationId xmlns:p14="http://schemas.microsoft.com/office/powerpoint/2010/main" val="38717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4729278" y="284050"/>
            <a:ext cx="247587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4400" b="1" u="sng" dirty="0" err="1">
                <a:solidFill>
                  <a:srgbClr val="7030A0"/>
                </a:solidFill>
                <a:latin typeface="Calibri" panose="020F0502020204030204"/>
              </a:rPr>
              <a:t>Refrences</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441789" y="1202077"/>
            <a:ext cx="11394040" cy="563231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Evan </a:t>
            </a:r>
            <a:r>
              <a:rPr kumimoji="0" lang="en-US" sz="2400" b="0" i="0" u="none" strike="noStrike" kern="1200" cap="none" spc="0" normalizeH="0" baseline="0" noProof="0" dirty="0" err="1">
                <a:ln>
                  <a:noFill/>
                </a:ln>
                <a:solidFill>
                  <a:srgbClr val="403B3B"/>
                </a:solidFill>
                <a:effectLst/>
                <a:uLnTx/>
                <a:uFillTx/>
                <a:latin typeface="Calibri" panose="020F0502020204030204"/>
                <a:ea typeface="+mn-ea"/>
                <a:cs typeface="+mn-cs"/>
              </a:rPr>
              <a:t>Alexandrou</a:t>
            </a: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 et al.Nurse-led central catheter insertion-procedural characteristics and outcomes of three intensive care based catheter placement services, Volume 49: Issue2 , February2012, International Journal of Nursing Studies, Pages162-168</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03B3B"/>
                </a:solidFill>
                <a:latin typeface="Calibri" panose="020F0502020204030204"/>
              </a:rPr>
              <a:t>Evan </a:t>
            </a:r>
            <a:r>
              <a:rPr lang="en-US" sz="2400" dirty="0" err="1">
                <a:solidFill>
                  <a:srgbClr val="403B3B"/>
                </a:solidFill>
                <a:latin typeface="Calibri" panose="020F0502020204030204"/>
              </a:rPr>
              <a:t>Alexandrou</a:t>
            </a:r>
            <a:r>
              <a:rPr lang="en-US" sz="2400" dirty="0">
                <a:solidFill>
                  <a:srgbClr val="403B3B"/>
                </a:solidFill>
                <a:latin typeface="Calibri" panose="020F0502020204030204"/>
              </a:rPr>
              <a:t> et al. </a:t>
            </a:r>
            <a:r>
              <a:rPr lang="en-US" sz="2400" dirty="0" err="1">
                <a:solidFill>
                  <a:srgbClr val="403B3B"/>
                </a:solidFill>
                <a:latin typeface="Calibri" panose="020F0502020204030204"/>
              </a:rPr>
              <a:t>Estabilishing</a:t>
            </a:r>
            <a:r>
              <a:rPr lang="en-US" sz="2400" dirty="0">
                <a:solidFill>
                  <a:srgbClr val="403B3B"/>
                </a:solidFill>
                <a:latin typeface="Calibri" panose="020F0502020204030204"/>
              </a:rPr>
              <a:t> a Nurse –led Central Venous Catheter Insertion Service, Volume15: Issue1, 2010, Journal of the Association for Vascular access, Pages21-27</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Philippe </a:t>
            </a:r>
            <a:r>
              <a:rPr kumimoji="0" lang="en-US" sz="2400" b="0" i="0" u="none" strike="noStrike" kern="1200" cap="none" spc="0" normalizeH="0" baseline="0" noProof="0" dirty="0" err="1">
                <a:ln>
                  <a:noFill/>
                </a:ln>
                <a:solidFill>
                  <a:srgbClr val="403B3B"/>
                </a:solidFill>
                <a:effectLst/>
                <a:uLnTx/>
                <a:uFillTx/>
                <a:latin typeface="Calibri" panose="020F0502020204030204"/>
                <a:ea typeface="+mn-ea"/>
                <a:cs typeface="+mn-cs"/>
              </a:rPr>
              <a:t>Eggimann</a:t>
            </a: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 et al. Sustained reduction of catheter-associated blood stream infections with enhancement of catheter bundle by chlorohexidine dressings over 11years,Volume 45:2019 Intensive Care Medicine, Pages 823-833</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solidFill>
                  <a:srgbClr val="403B3B"/>
                </a:solidFill>
                <a:latin typeface="Calibri" panose="020F0502020204030204"/>
              </a:rPr>
              <a:t>Xioman</a:t>
            </a:r>
            <a:r>
              <a:rPr lang="en-US" sz="2400" dirty="0">
                <a:solidFill>
                  <a:srgbClr val="403B3B"/>
                </a:solidFill>
                <a:latin typeface="Calibri" panose="020F0502020204030204"/>
              </a:rPr>
              <a:t> Lio et al. Risk factors for peripherally inserted central catheter(PICC)-associated infections in patients receiving chemotherapy and the preventive effect of a self-efficacy intervention program: a randomized controlled trail, Volume 10: NO 9,</a:t>
            </a:r>
          </a:p>
          <a:p>
            <a:pPr marR="0" lvl="0" algn="just" defTabSz="914400" rtl="0" eaLnBrk="1" fontAlgn="auto" latinLnBrk="0" hangingPunct="1">
              <a:lnSpc>
                <a:spcPct val="100000"/>
              </a:lnSpc>
              <a:spcBef>
                <a:spcPts val="0"/>
              </a:spcBef>
              <a:spcAft>
                <a:spcPts val="0"/>
              </a:spcAft>
              <a:buClrTx/>
              <a:buSzTx/>
              <a:tabLst/>
              <a:defRPr/>
            </a:pPr>
            <a:r>
              <a:rPr lang="en-US" sz="2400" dirty="0">
                <a:solidFill>
                  <a:srgbClr val="403B3B"/>
                </a:solidFill>
                <a:latin typeface="Calibri" panose="020F0502020204030204"/>
              </a:rPr>
              <a:t>     September 2021, Annals of Palliative Medicine, Pages 9398-9405</a:t>
            </a: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04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AEE663D-B9DE-6069-9A8C-DFEA37E6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822" y="2391904"/>
            <a:ext cx="5997314" cy="3406475"/>
          </a:xfrm>
          <a:prstGeom prst="rect">
            <a:avLst/>
          </a:prstGeom>
        </p:spPr>
      </p:pic>
      <p:pic>
        <p:nvPicPr>
          <p:cNvPr id="6" name="Picture 5">
            <a:extLst>
              <a:ext uri="{FF2B5EF4-FFF2-40B4-BE49-F238E27FC236}">
                <a16:creationId xmlns:a16="http://schemas.microsoft.com/office/drawing/2014/main" id="{AA6F0F97-4899-3937-8B0D-6DBC214F0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539" y="308068"/>
            <a:ext cx="1701008" cy="1864304"/>
          </a:xfrm>
          <a:prstGeom prst="rect">
            <a:avLst/>
          </a:prstGeom>
        </p:spPr>
      </p:pic>
      <p:sp>
        <p:nvSpPr>
          <p:cNvPr id="7" name="TextBox 6">
            <a:extLst>
              <a:ext uri="{FF2B5EF4-FFF2-40B4-BE49-F238E27FC236}">
                <a16:creationId xmlns:a16="http://schemas.microsoft.com/office/drawing/2014/main" id="{19FEFAF4-A1C7-7D02-BD72-7CE0E566F67B}"/>
              </a:ext>
            </a:extLst>
          </p:cNvPr>
          <p:cNvSpPr txBox="1"/>
          <p:nvPr/>
        </p:nvSpPr>
        <p:spPr>
          <a:xfrm>
            <a:off x="3898998" y="1078637"/>
            <a:ext cx="33749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5400" b="1" dirty="0">
                <a:solidFill>
                  <a:srgbClr val="7030A0"/>
                </a:solidFill>
                <a:latin typeface="Calibri" panose="020F0502020204030204"/>
              </a:rPr>
              <a:t>Thank You!</a:t>
            </a:r>
            <a:endParaRPr kumimoji="0" lang="en-ID" sz="5400" b="1" i="0"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7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888052" cy="769441"/>
          </a:xfrm>
          <a:prstGeom prst="rect">
            <a:avLst/>
          </a:prstGeom>
          <a:noFill/>
        </p:spPr>
        <p:txBody>
          <a:bodyPr wrap="none" rtlCol="0">
            <a:spAutoFit/>
          </a:bodyPr>
          <a:lstStyle/>
          <a:p>
            <a:r>
              <a:rPr lang="en-ID" sz="4400" b="1" u="sng" dirty="0">
                <a:solidFill>
                  <a:srgbClr val="7030A0"/>
                </a:solidFill>
              </a:rPr>
              <a:t>INTRODUCTION</a:t>
            </a:r>
          </a:p>
        </p:txBody>
      </p:sp>
      <p:sp>
        <p:nvSpPr>
          <p:cNvPr id="4" name="TextBox 3">
            <a:extLst>
              <a:ext uri="{FF2B5EF4-FFF2-40B4-BE49-F238E27FC236}">
                <a16:creationId xmlns:a16="http://schemas.microsoft.com/office/drawing/2014/main" id="{0397340E-3607-6772-E341-5A3D6C7539DE}"/>
              </a:ext>
            </a:extLst>
          </p:cNvPr>
          <p:cNvSpPr txBox="1"/>
          <p:nvPr/>
        </p:nvSpPr>
        <p:spPr>
          <a:xfrm>
            <a:off x="262568" y="805463"/>
            <a:ext cx="11666863" cy="4893647"/>
          </a:xfrm>
          <a:prstGeom prst="rect">
            <a:avLst/>
          </a:prstGeom>
          <a:noFill/>
        </p:spPr>
        <p:txBody>
          <a:bodyPr wrap="square">
            <a:spAutoFit/>
          </a:bodyPr>
          <a:lstStyle/>
          <a:p>
            <a:pPr marL="342900" indent="-342900" algn="just">
              <a:buSzPct val="135000"/>
              <a:buFont typeface="Arial" panose="020B0604020202020204" pitchFamily="34" charset="0"/>
              <a:buChar char="•"/>
            </a:pPr>
            <a:r>
              <a:rPr lang="en-US" sz="2400" b="0" i="0" u="none" strike="noStrike" dirty="0">
                <a:solidFill>
                  <a:srgbClr val="403B3B"/>
                </a:solidFill>
                <a:effectLst/>
              </a:rPr>
              <a:t>Central venous catheters </a:t>
            </a:r>
            <a:r>
              <a:rPr lang="en-US" sz="2400" dirty="0">
                <a:solidFill>
                  <a:srgbClr val="403B3B"/>
                </a:solidFill>
              </a:rPr>
              <a:t>are </a:t>
            </a:r>
            <a:r>
              <a:rPr lang="en-US" sz="2400" b="0" i="0" u="none" strike="noStrike" dirty="0">
                <a:solidFill>
                  <a:srgbClr val="403B3B"/>
                </a:solidFill>
                <a:effectLst/>
              </a:rPr>
              <a:t>commonly indicated in oncology setting. Patients who are receiving aggressive anti-cancer treatment </a:t>
            </a:r>
            <a:r>
              <a:rPr lang="en-US" sz="2400" dirty="0">
                <a:solidFill>
                  <a:srgbClr val="403B3B"/>
                </a:solidFill>
              </a:rPr>
              <a:t>needs intravenous administration of </a:t>
            </a:r>
            <a:r>
              <a:rPr lang="en-US" sz="2400" b="0" i="0" u="none" strike="noStrike" dirty="0">
                <a:solidFill>
                  <a:srgbClr val="403B3B"/>
                </a:solidFill>
                <a:effectLst/>
              </a:rPr>
              <a:t>chemotherapy, frequent blood components, antibiotics and parenteral nutrition.</a:t>
            </a:r>
          </a:p>
          <a:p>
            <a:pPr marL="342900" indent="-342900" algn="just">
              <a:buSzPct val="135000"/>
              <a:buFont typeface="Arial" panose="020B0604020202020204" pitchFamily="34" charset="0"/>
              <a:buChar char="•"/>
            </a:pPr>
            <a:r>
              <a:rPr lang="en-US" sz="2400" dirty="0">
                <a:solidFill>
                  <a:srgbClr val="403B3B"/>
                </a:solidFill>
              </a:rPr>
              <a:t>In our institute physicians were primarily responsible for PICC insertion and care and maintenance. However due to increasing complications, it was thought to assign this responsibility to nurses.</a:t>
            </a:r>
          </a:p>
          <a:p>
            <a:pPr marL="342900" indent="-342900" algn="just">
              <a:buSzPct val="135000"/>
              <a:buFont typeface="Arial" panose="020B0604020202020204" pitchFamily="34" charset="0"/>
              <a:buChar char="•"/>
            </a:pPr>
            <a:r>
              <a:rPr lang="en-US" sz="2400" b="0" i="0" u="none" strike="noStrike" dirty="0">
                <a:solidFill>
                  <a:srgbClr val="403B3B"/>
                </a:solidFill>
                <a:effectLst/>
              </a:rPr>
              <a:t>Nurse led central venous access de</a:t>
            </a:r>
            <a:r>
              <a:rPr lang="en-US" sz="2400" dirty="0">
                <a:solidFill>
                  <a:srgbClr val="403B3B"/>
                </a:solidFill>
              </a:rPr>
              <a:t>vices (CVAD) clinic has been established in the year 1991, with the purpose for better communications, evidence-based practice and improved quality of life of the patients.</a:t>
            </a:r>
          </a:p>
          <a:p>
            <a:pPr marL="342900" indent="-342900" algn="just">
              <a:buSzPct val="135000"/>
              <a:buFont typeface="Arial" panose="020B0604020202020204" pitchFamily="34" charset="0"/>
              <a:buChar char="•"/>
            </a:pPr>
            <a:r>
              <a:rPr lang="en-US" sz="2400" b="0" i="0" u="none" strike="noStrike" dirty="0">
                <a:solidFill>
                  <a:srgbClr val="403B3B"/>
                </a:solidFill>
                <a:effectLst/>
              </a:rPr>
              <a:t>In our </a:t>
            </a:r>
            <a:r>
              <a:rPr lang="en-US" sz="2400" dirty="0">
                <a:solidFill>
                  <a:srgbClr val="403B3B"/>
                </a:solidFill>
              </a:rPr>
              <a:t>institute, </a:t>
            </a:r>
            <a:r>
              <a:rPr lang="en-US" sz="2400" dirty="0" err="1">
                <a:solidFill>
                  <a:srgbClr val="403B3B"/>
                </a:solidFill>
              </a:rPr>
              <a:t>Groshong</a:t>
            </a:r>
            <a:r>
              <a:rPr lang="en-US" sz="2400" dirty="0">
                <a:solidFill>
                  <a:srgbClr val="403B3B"/>
                </a:solidFill>
              </a:rPr>
              <a:t>® PICC 4french, single lumen catheter is used extensively in cancer patients.</a:t>
            </a:r>
          </a:p>
          <a:p>
            <a:pPr marL="342900" indent="-342900" algn="just">
              <a:buSzPct val="135000"/>
              <a:buFont typeface="Arial" panose="020B0604020202020204" pitchFamily="34" charset="0"/>
              <a:buChar char="•"/>
            </a:pPr>
            <a:r>
              <a:rPr lang="en-US" sz="2400" b="0" i="0" u="none" strike="noStrike" dirty="0">
                <a:solidFill>
                  <a:srgbClr val="403B3B"/>
                </a:solidFill>
                <a:effectLst/>
              </a:rPr>
              <a:t>These PICCs are inserted by trained nurses without ultrasound guidance in pediatric and adult patients.</a:t>
            </a:r>
          </a:p>
        </p:txBody>
      </p:sp>
    </p:spTree>
    <p:extLst>
      <p:ext uri="{BB962C8B-B14F-4D97-AF65-F5344CB8AC3E}">
        <p14:creationId xmlns:p14="http://schemas.microsoft.com/office/powerpoint/2010/main" val="307673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5264583" cy="769441"/>
          </a:xfrm>
          <a:prstGeom prst="rect">
            <a:avLst/>
          </a:prstGeom>
          <a:noFill/>
        </p:spPr>
        <p:txBody>
          <a:bodyPr wrap="none" rtlCol="0">
            <a:spAutoFit/>
          </a:bodyPr>
          <a:lstStyle/>
          <a:p>
            <a:r>
              <a:rPr lang="en-ID" sz="4400" b="1" u="sng" dirty="0">
                <a:solidFill>
                  <a:srgbClr val="7030A0"/>
                </a:solidFill>
              </a:rPr>
              <a:t>Need Of Special Clinic</a:t>
            </a:r>
          </a:p>
        </p:txBody>
      </p:sp>
      <p:pic>
        <p:nvPicPr>
          <p:cNvPr id="3" name="Picture 2">
            <a:extLst>
              <a:ext uri="{FF2B5EF4-FFF2-40B4-BE49-F238E27FC236}">
                <a16:creationId xmlns:a16="http://schemas.microsoft.com/office/drawing/2014/main" id="{D1203E25-84A3-04E1-50FD-CC08141FFDBA}"/>
              </a:ext>
            </a:extLst>
          </p:cNvPr>
          <p:cNvPicPr>
            <a:picLocks noChangeAspect="1"/>
          </p:cNvPicPr>
          <p:nvPr/>
        </p:nvPicPr>
        <p:blipFill>
          <a:blip r:embed="rId3"/>
          <a:stretch>
            <a:fillRect/>
          </a:stretch>
        </p:blipFill>
        <p:spPr>
          <a:xfrm>
            <a:off x="544530" y="1086928"/>
            <a:ext cx="11363217" cy="5046453"/>
          </a:xfrm>
          <a:prstGeom prst="rect">
            <a:avLst/>
          </a:prstGeom>
        </p:spPr>
      </p:pic>
    </p:spTree>
    <p:extLst>
      <p:ext uri="{BB962C8B-B14F-4D97-AF65-F5344CB8AC3E}">
        <p14:creationId xmlns:p14="http://schemas.microsoft.com/office/powerpoint/2010/main" val="203626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5835700" cy="769441"/>
          </a:xfrm>
          <a:prstGeom prst="rect">
            <a:avLst/>
          </a:prstGeom>
          <a:noFill/>
        </p:spPr>
        <p:txBody>
          <a:bodyPr wrap="none" rtlCol="0">
            <a:spAutoFit/>
          </a:bodyPr>
          <a:lstStyle/>
          <a:p>
            <a:r>
              <a:rPr lang="en-ID" sz="4400" b="1" u="sng" dirty="0">
                <a:solidFill>
                  <a:srgbClr val="7030A0"/>
                </a:solidFill>
              </a:rPr>
              <a:t>Activities Of CVAD Clinic</a:t>
            </a:r>
          </a:p>
        </p:txBody>
      </p:sp>
      <p:pic>
        <p:nvPicPr>
          <p:cNvPr id="3" name="Content Placeholder 7" descr="Screen shot 2019-04-13 at 1.36.21 PM.png">
            <a:extLst>
              <a:ext uri="{FF2B5EF4-FFF2-40B4-BE49-F238E27FC236}">
                <a16:creationId xmlns:a16="http://schemas.microsoft.com/office/drawing/2014/main" id="{5CF7639C-4D18-2999-85EE-48A591BA06D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7524" r="1" b="1"/>
          <a:stretch/>
        </p:blipFill>
        <p:spPr>
          <a:xfrm>
            <a:off x="163345" y="1161997"/>
            <a:ext cx="3131395" cy="2392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F:\EXHIBITION\P1000359.JPG">
            <a:extLst>
              <a:ext uri="{FF2B5EF4-FFF2-40B4-BE49-F238E27FC236}">
                <a16:creationId xmlns:a16="http://schemas.microsoft.com/office/drawing/2014/main" id="{1A423BB1-D50D-9390-F17C-06F7B3F80859}"/>
              </a:ext>
            </a:extLst>
          </p:cNvPr>
          <p:cNvPicPr>
            <a:picLocks noChangeAspect="1" noChangeArrowheads="1"/>
          </p:cNvPicPr>
          <p:nvPr/>
        </p:nvPicPr>
        <p:blipFill>
          <a:blip r:embed="rId4"/>
          <a:srcRect l="22603" t="14583"/>
          <a:stretch>
            <a:fillRect/>
          </a:stretch>
        </p:blipFill>
        <p:spPr bwMode="auto">
          <a:xfrm>
            <a:off x="4109663" y="1116417"/>
            <a:ext cx="3221665" cy="2392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F:\photos\20150406_131655.jpg">
            <a:extLst>
              <a:ext uri="{FF2B5EF4-FFF2-40B4-BE49-F238E27FC236}">
                <a16:creationId xmlns:a16="http://schemas.microsoft.com/office/drawing/2014/main" id="{82676407-1C85-1542-63FF-312846ED109C}"/>
              </a:ext>
            </a:extLst>
          </p:cNvPr>
          <p:cNvPicPr>
            <a:picLocks noChangeAspect="1" noChangeArrowheads="1"/>
          </p:cNvPicPr>
          <p:nvPr/>
        </p:nvPicPr>
        <p:blipFill>
          <a:blip r:embed="rId5" cstate="print"/>
          <a:srcRect t="5263" r="8621" b="18421"/>
          <a:stretch>
            <a:fillRect/>
          </a:stretch>
        </p:blipFill>
        <p:spPr bwMode="auto">
          <a:xfrm>
            <a:off x="8146251" y="1015413"/>
            <a:ext cx="3720401" cy="2493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C:\Documents and Settings\wardcc\My Documents\My Pictures\SITE DRESSING1.JPG">
            <a:extLst>
              <a:ext uri="{FF2B5EF4-FFF2-40B4-BE49-F238E27FC236}">
                <a16:creationId xmlns:a16="http://schemas.microsoft.com/office/drawing/2014/main" id="{78E4727A-41E0-B5A0-7ED2-4E62EB106872}"/>
              </a:ext>
            </a:extLst>
          </p:cNvPr>
          <p:cNvPicPr>
            <a:picLocks noChangeAspect="1" noChangeArrowheads="1"/>
          </p:cNvPicPr>
          <p:nvPr/>
        </p:nvPicPr>
        <p:blipFill>
          <a:blip r:embed="rId6"/>
          <a:srcRect l="4020" t="9756"/>
          <a:stretch>
            <a:fillRect/>
          </a:stretch>
        </p:blipFill>
        <p:spPr bwMode="auto">
          <a:xfrm>
            <a:off x="173665" y="3819696"/>
            <a:ext cx="3131395" cy="2724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F86CAFE-C07B-85FD-8F9A-015FF41F03CD}"/>
              </a:ext>
            </a:extLst>
          </p:cNvPr>
          <p:cNvPicPr>
            <a:picLocks noChangeAspect="1"/>
          </p:cNvPicPr>
          <p:nvPr/>
        </p:nvPicPr>
        <p:blipFill>
          <a:blip r:embed="rId7"/>
          <a:stretch>
            <a:fillRect/>
          </a:stretch>
        </p:blipFill>
        <p:spPr>
          <a:xfrm>
            <a:off x="4109663" y="3819696"/>
            <a:ext cx="3308908" cy="265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EB2FE8D4-EECB-4B50-3C5B-9388D38651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6251" y="3819695"/>
            <a:ext cx="3720401" cy="272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BA728F45-C90B-612A-0932-9F3EF990B112}"/>
              </a:ext>
            </a:extLst>
          </p:cNvPr>
          <p:cNvSpPr txBox="1"/>
          <p:nvPr/>
        </p:nvSpPr>
        <p:spPr>
          <a:xfrm>
            <a:off x="1952090" y="3215811"/>
            <a:ext cx="45719" cy="369332"/>
          </a:xfrm>
          <a:prstGeom prst="rect">
            <a:avLst/>
          </a:prstGeom>
          <a:noFill/>
        </p:spPr>
        <p:txBody>
          <a:bodyPr wrap="square" rtlCol="0">
            <a:spAutoFit/>
          </a:bodyPr>
          <a:lstStyle/>
          <a:p>
            <a:endParaRPr lang="en-IN" dirty="0"/>
          </a:p>
        </p:txBody>
      </p:sp>
      <p:sp>
        <p:nvSpPr>
          <p:cNvPr id="12" name="TextBox 11">
            <a:extLst>
              <a:ext uri="{FF2B5EF4-FFF2-40B4-BE49-F238E27FC236}">
                <a16:creationId xmlns:a16="http://schemas.microsoft.com/office/drawing/2014/main" id="{F529650C-983C-0C20-236C-1E6160A9FFC2}"/>
              </a:ext>
            </a:extLst>
          </p:cNvPr>
          <p:cNvSpPr txBox="1"/>
          <p:nvPr/>
        </p:nvSpPr>
        <p:spPr>
          <a:xfrm>
            <a:off x="6312801" y="3220434"/>
            <a:ext cx="975066" cy="230832"/>
          </a:xfrm>
          <a:prstGeom prst="rect">
            <a:avLst/>
          </a:prstGeom>
          <a:solidFill>
            <a:schemeClr val="bg1"/>
          </a:solidFill>
        </p:spPr>
        <p:txBody>
          <a:bodyPr wrap="square" rtlCol="0">
            <a:spAutoFit/>
          </a:bodyPr>
          <a:lstStyle/>
          <a:p>
            <a:pPr algn="ctr"/>
            <a:r>
              <a:rPr lang="en-US" sz="900" b="1" dirty="0"/>
              <a:t>PICC INSERTION</a:t>
            </a:r>
            <a:endParaRPr lang="en-IN" sz="900" b="1" dirty="0"/>
          </a:p>
        </p:txBody>
      </p:sp>
      <p:sp>
        <p:nvSpPr>
          <p:cNvPr id="13" name="TextBox 12">
            <a:extLst>
              <a:ext uri="{FF2B5EF4-FFF2-40B4-BE49-F238E27FC236}">
                <a16:creationId xmlns:a16="http://schemas.microsoft.com/office/drawing/2014/main" id="{B53C40F0-DCC6-EA33-6ED3-3D1005A73665}"/>
              </a:ext>
            </a:extLst>
          </p:cNvPr>
          <p:cNvSpPr txBox="1"/>
          <p:nvPr/>
        </p:nvSpPr>
        <p:spPr>
          <a:xfrm>
            <a:off x="8722760" y="2974211"/>
            <a:ext cx="1202076" cy="452105"/>
          </a:xfrm>
          <a:prstGeom prst="rect">
            <a:avLst/>
          </a:prstGeom>
          <a:noFill/>
        </p:spPr>
        <p:txBody>
          <a:bodyPr wrap="square" rtlCol="0">
            <a:spAutoFit/>
          </a:bodyPr>
          <a:lstStyle/>
          <a:p>
            <a:endParaRPr lang="en-IN" sz="800" dirty="0"/>
          </a:p>
        </p:txBody>
      </p:sp>
      <p:sp>
        <p:nvSpPr>
          <p:cNvPr id="14" name="TextBox 13">
            <a:extLst>
              <a:ext uri="{FF2B5EF4-FFF2-40B4-BE49-F238E27FC236}">
                <a16:creationId xmlns:a16="http://schemas.microsoft.com/office/drawing/2014/main" id="{01FC2C12-73E3-20FA-9B68-9D68CEB15519}"/>
              </a:ext>
            </a:extLst>
          </p:cNvPr>
          <p:cNvSpPr txBox="1"/>
          <p:nvPr/>
        </p:nvSpPr>
        <p:spPr>
          <a:xfrm flipH="1">
            <a:off x="8620018" y="2974210"/>
            <a:ext cx="1900717" cy="452105"/>
          </a:xfrm>
          <a:prstGeom prst="rect">
            <a:avLst/>
          </a:prstGeom>
          <a:noFill/>
        </p:spPr>
        <p:txBody>
          <a:bodyPr wrap="square" rtlCol="0">
            <a:spAutoFit/>
          </a:bodyPr>
          <a:lstStyle/>
          <a:p>
            <a:endParaRPr lang="en-IN" dirty="0"/>
          </a:p>
        </p:txBody>
      </p:sp>
      <p:sp>
        <p:nvSpPr>
          <p:cNvPr id="15" name="TextBox 14">
            <a:extLst>
              <a:ext uri="{FF2B5EF4-FFF2-40B4-BE49-F238E27FC236}">
                <a16:creationId xmlns:a16="http://schemas.microsoft.com/office/drawing/2014/main" id="{E440B8B3-5522-45BC-4E05-F30AF343A853}"/>
              </a:ext>
            </a:extLst>
          </p:cNvPr>
          <p:cNvSpPr txBox="1"/>
          <p:nvPr/>
        </p:nvSpPr>
        <p:spPr>
          <a:xfrm>
            <a:off x="8350785" y="2866490"/>
            <a:ext cx="966880" cy="584776"/>
          </a:xfrm>
          <a:prstGeom prst="rect">
            <a:avLst/>
          </a:prstGeom>
          <a:noFill/>
        </p:spPr>
        <p:txBody>
          <a:bodyPr wrap="square" rtlCol="0">
            <a:spAutoFit/>
          </a:bodyPr>
          <a:lstStyle/>
          <a:p>
            <a:endParaRPr lang="en-IN" dirty="0"/>
          </a:p>
        </p:txBody>
      </p:sp>
      <p:sp>
        <p:nvSpPr>
          <p:cNvPr id="16" name="TextBox 15">
            <a:extLst>
              <a:ext uri="{FF2B5EF4-FFF2-40B4-BE49-F238E27FC236}">
                <a16:creationId xmlns:a16="http://schemas.microsoft.com/office/drawing/2014/main" id="{D318B8AD-0FFE-5F0D-45F3-D69314BA39AF}"/>
              </a:ext>
            </a:extLst>
          </p:cNvPr>
          <p:cNvSpPr txBox="1"/>
          <p:nvPr/>
        </p:nvSpPr>
        <p:spPr>
          <a:xfrm>
            <a:off x="2282568" y="3277909"/>
            <a:ext cx="975066" cy="230832"/>
          </a:xfrm>
          <a:prstGeom prst="rect">
            <a:avLst/>
          </a:prstGeom>
          <a:solidFill>
            <a:schemeClr val="bg1"/>
          </a:solidFill>
        </p:spPr>
        <p:txBody>
          <a:bodyPr wrap="square" rtlCol="0">
            <a:spAutoFit/>
          </a:bodyPr>
          <a:lstStyle/>
          <a:p>
            <a:pPr algn="ctr"/>
            <a:r>
              <a:rPr lang="en-US" sz="900" b="1" dirty="0"/>
              <a:t>COUNSELLING</a:t>
            </a:r>
            <a:endParaRPr lang="en-IN" sz="900" b="1" dirty="0"/>
          </a:p>
        </p:txBody>
      </p:sp>
      <p:sp>
        <p:nvSpPr>
          <p:cNvPr id="17" name="TextBox 16">
            <a:extLst>
              <a:ext uri="{FF2B5EF4-FFF2-40B4-BE49-F238E27FC236}">
                <a16:creationId xmlns:a16="http://schemas.microsoft.com/office/drawing/2014/main" id="{9A108F8D-8C41-D85A-3479-4554B15C28E9}"/>
              </a:ext>
            </a:extLst>
          </p:cNvPr>
          <p:cNvSpPr txBox="1"/>
          <p:nvPr/>
        </p:nvSpPr>
        <p:spPr>
          <a:xfrm>
            <a:off x="10651118" y="3054387"/>
            <a:ext cx="1085151" cy="369332"/>
          </a:xfrm>
          <a:prstGeom prst="rect">
            <a:avLst/>
          </a:prstGeom>
          <a:solidFill>
            <a:schemeClr val="bg1"/>
          </a:solidFill>
        </p:spPr>
        <p:txBody>
          <a:bodyPr wrap="square" rtlCol="0">
            <a:spAutoFit/>
          </a:bodyPr>
          <a:lstStyle/>
          <a:p>
            <a:pPr algn="ctr"/>
            <a:r>
              <a:rPr lang="en-US" sz="900" b="1" dirty="0"/>
              <a:t>TEACHING &amp; DEMONSTRATION</a:t>
            </a:r>
            <a:endParaRPr lang="en-IN" sz="900" b="1" dirty="0"/>
          </a:p>
        </p:txBody>
      </p:sp>
      <p:sp>
        <p:nvSpPr>
          <p:cNvPr id="18" name="TextBox 17">
            <a:extLst>
              <a:ext uri="{FF2B5EF4-FFF2-40B4-BE49-F238E27FC236}">
                <a16:creationId xmlns:a16="http://schemas.microsoft.com/office/drawing/2014/main" id="{F889C757-518B-E474-183D-1CADBE73A292}"/>
              </a:ext>
            </a:extLst>
          </p:cNvPr>
          <p:cNvSpPr txBox="1"/>
          <p:nvPr/>
        </p:nvSpPr>
        <p:spPr>
          <a:xfrm>
            <a:off x="2277896" y="6131317"/>
            <a:ext cx="952977" cy="338554"/>
          </a:xfrm>
          <a:prstGeom prst="rect">
            <a:avLst/>
          </a:prstGeom>
          <a:solidFill>
            <a:schemeClr val="bg1"/>
          </a:solidFill>
        </p:spPr>
        <p:txBody>
          <a:bodyPr wrap="square" rtlCol="0">
            <a:spAutoFit/>
          </a:bodyPr>
          <a:lstStyle/>
          <a:p>
            <a:r>
              <a:rPr lang="en-US" sz="800" b="1" dirty="0"/>
              <a:t>RETURN DEMONSTRATION</a:t>
            </a:r>
            <a:endParaRPr lang="en-IN" sz="800" b="1" dirty="0"/>
          </a:p>
        </p:txBody>
      </p:sp>
      <p:sp>
        <p:nvSpPr>
          <p:cNvPr id="19" name="TextBox 18">
            <a:extLst>
              <a:ext uri="{FF2B5EF4-FFF2-40B4-BE49-F238E27FC236}">
                <a16:creationId xmlns:a16="http://schemas.microsoft.com/office/drawing/2014/main" id="{72FCC3F4-5A3A-1932-6259-C8F5307CAFC1}"/>
              </a:ext>
            </a:extLst>
          </p:cNvPr>
          <p:cNvSpPr txBox="1"/>
          <p:nvPr/>
        </p:nvSpPr>
        <p:spPr>
          <a:xfrm>
            <a:off x="6562215" y="6131317"/>
            <a:ext cx="769113" cy="230832"/>
          </a:xfrm>
          <a:prstGeom prst="rect">
            <a:avLst/>
          </a:prstGeom>
          <a:solidFill>
            <a:schemeClr val="bg1"/>
          </a:solidFill>
        </p:spPr>
        <p:txBody>
          <a:bodyPr wrap="square" rtlCol="0">
            <a:spAutoFit/>
          </a:bodyPr>
          <a:lstStyle/>
          <a:p>
            <a:pPr algn="ctr"/>
            <a:r>
              <a:rPr lang="en-US" sz="900" b="1" dirty="0"/>
              <a:t>TEACHING</a:t>
            </a:r>
            <a:endParaRPr lang="en-IN" sz="900" b="1" dirty="0"/>
          </a:p>
        </p:txBody>
      </p:sp>
      <p:sp>
        <p:nvSpPr>
          <p:cNvPr id="20" name="TextBox 19">
            <a:extLst>
              <a:ext uri="{FF2B5EF4-FFF2-40B4-BE49-F238E27FC236}">
                <a16:creationId xmlns:a16="http://schemas.microsoft.com/office/drawing/2014/main" id="{B1D25533-E13D-6B2C-7277-94D02CE43D01}"/>
              </a:ext>
            </a:extLst>
          </p:cNvPr>
          <p:cNvSpPr txBox="1"/>
          <p:nvPr/>
        </p:nvSpPr>
        <p:spPr>
          <a:xfrm>
            <a:off x="10843975" y="6223678"/>
            <a:ext cx="975066" cy="230832"/>
          </a:xfrm>
          <a:prstGeom prst="rect">
            <a:avLst/>
          </a:prstGeom>
          <a:solidFill>
            <a:schemeClr val="bg1"/>
          </a:solidFill>
        </p:spPr>
        <p:txBody>
          <a:bodyPr wrap="square" rtlCol="0">
            <a:spAutoFit/>
          </a:bodyPr>
          <a:lstStyle/>
          <a:p>
            <a:pPr algn="ctr"/>
            <a:r>
              <a:rPr lang="en-US" sz="900" b="1" dirty="0"/>
              <a:t>CERTIFICATION</a:t>
            </a:r>
            <a:endParaRPr lang="en-IN" sz="900" b="1" dirty="0"/>
          </a:p>
        </p:txBody>
      </p:sp>
    </p:spTree>
    <p:extLst>
      <p:ext uri="{BB962C8B-B14F-4D97-AF65-F5344CB8AC3E}">
        <p14:creationId xmlns:p14="http://schemas.microsoft.com/office/powerpoint/2010/main" val="6089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4777594" y="1207276"/>
            <a:ext cx="2636812" cy="769441"/>
          </a:xfrm>
          <a:prstGeom prst="rect">
            <a:avLst/>
          </a:prstGeom>
          <a:noFill/>
        </p:spPr>
        <p:txBody>
          <a:bodyPr wrap="none" rtlCol="0">
            <a:spAutoFit/>
          </a:bodyPr>
          <a:lstStyle/>
          <a:p>
            <a:r>
              <a:rPr lang="en-ID" sz="4400" b="1" u="sng" dirty="0">
                <a:solidFill>
                  <a:srgbClr val="7030A0"/>
                </a:solidFill>
              </a:rPr>
              <a:t>Objectives</a:t>
            </a:r>
          </a:p>
        </p:txBody>
      </p:sp>
      <p:sp>
        <p:nvSpPr>
          <p:cNvPr id="4" name="TextBox 3">
            <a:extLst>
              <a:ext uri="{FF2B5EF4-FFF2-40B4-BE49-F238E27FC236}">
                <a16:creationId xmlns:a16="http://schemas.microsoft.com/office/drawing/2014/main" id="{0397340E-3607-6772-E341-5A3D6C7539DE}"/>
              </a:ext>
            </a:extLst>
          </p:cNvPr>
          <p:cNvSpPr txBox="1"/>
          <p:nvPr/>
        </p:nvSpPr>
        <p:spPr>
          <a:xfrm>
            <a:off x="651657" y="2179266"/>
            <a:ext cx="11299874" cy="249946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3600" b="0" i="0" u="none" strike="noStrike" dirty="0">
                <a:solidFill>
                  <a:srgbClr val="403B3B"/>
                </a:solidFill>
                <a:effectLst/>
              </a:rPr>
              <a:t>To assess PICCs related complications</a:t>
            </a:r>
          </a:p>
          <a:p>
            <a:pPr marL="342900" indent="-342900" algn="just">
              <a:lnSpc>
                <a:spcPct val="150000"/>
              </a:lnSpc>
              <a:buFont typeface="Arial" panose="020B0604020202020204" pitchFamily="34" charset="0"/>
              <a:buChar char="•"/>
            </a:pPr>
            <a:r>
              <a:rPr lang="en-US" sz="3600" dirty="0">
                <a:solidFill>
                  <a:srgbClr val="403B3B"/>
                </a:solidFill>
              </a:rPr>
              <a:t>To find out  effectiveness, low cost and improvement of quality of life the patients</a:t>
            </a:r>
            <a:endParaRPr lang="en-US" sz="2400" b="0" i="0" u="none" strike="noStrike" dirty="0">
              <a:solidFill>
                <a:srgbClr val="403B3B"/>
              </a:solidFill>
              <a:effectLst/>
            </a:endParaRPr>
          </a:p>
        </p:txBody>
      </p:sp>
    </p:spTree>
    <p:extLst>
      <p:ext uri="{BB962C8B-B14F-4D97-AF65-F5344CB8AC3E}">
        <p14:creationId xmlns:p14="http://schemas.microsoft.com/office/powerpoint/2010/main" val="108423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593212" cy="769441"/>
          </a:xfrm>
          <a:prstGeom prst="rect">
            <a:avLst/>
          </a:prstGeom>
          <a:noFill/>
        </p:spPr>
        <p:txBody>
          <a:bodyPr wrap="square" rtlCol="0">
            <a:spAutoFit/>
          </a:bodyPr>
          <a:lstStyle/>
          <a:p>
            <a:r>
              <a:rPr lang="en-ID" sz="4400" b="1" u="sng" dirty="0">
                <a:solidFill>
                  <a:srgbClr val="7030A0"/>
                </a:solidFill>
              </a:rPr>
              <a:t>Methods</a:t>
            </a:r>
          </a:p>
        </p:txBody>
      </p:sp>
      <p:sp>
        <p:nvSpPr>
          <p:cNvPr id="4" name="TextBox 3">
            <a:extLst>
              <a:ext uri="{FF2B5EF4-FFF2-40B4-BE49-F238E27FC236}">
                <a16:creationId xmlns:a16="http://schemas.microsoft.com/office/drawing/2014/main" id="{0397340E-3607-6772-E341-5A3D6C7539DE}"/>
              </a:ext>
            </a:extLst>
          </p:cNvPr>
          <p:cNvSpPr txBox="1"/>
          <p:nvPr/>
        </p:nvSpPr>
        <p:spPr>
          <a:xfrm>
            <a:off x="229676" y="805463"/>
            <a:ext cx="11356278" cy="6370975"/>
          </a:xfrm>
          <a:prstGeom prst="rect">
            <a:avLst/>
          </a:prstGeom>
          <a:noFill/>
        </p:spPr>
        <p:txBody>
          <a:bodyPr wrap="square">
            <a:spAutoFit/>
          </a:bodyPr>
          <a:lstStyle/>
          <a:p>
            <a:pPr algn="just"/>
            <a:endParaRPr lang="en-US" sz="2400" b="0" i="0" u="none" strike="noStrike" dirty="0">
              <a:solidFill>
                <a:srgbClr val="403B3B"/>
              </a:solidFill>
              <a:effectLst/>
            </a:endParaRPr>
          </a:p>
          <a:p>
            <a:pPr marL="342900" indent="-342900" algn="just">
              <a:buFont typeface="Arial" panose="020B0604020202020204" pitchFamily="34" charset="0"/>
              <a:buChar char="•"/>
            </a:pPr>
            <a:r>
              <a:rPr lang="en-US" sz="2400" dirty="0">
                <a:solidFill>
                  <a:srgbClr val="403B3B"/>
                </a:solidFill>
              </a:rPr>
              <a:t>Before PICC insertion patient and close family member are counselled about importance of PICC line, briefly explain insertion procedure, uses of PICC line, daily activities performed with PICC line, need of site care, lumen patency by flushing and if care was not taken possible complications</a:t>
            </a:r>
          </a:p>
          <a:p>
            <a:pPr marL="342900" indent="-342900" algn="just">
              <a:buFont typeface="Arial" panose="020B0604020202020204" pitchFamily="34" charset="0"/>
              <a:buChar char="•"/>
            </a:pPr>
            <a:r>
              <a:rPr lang="en-US" sz="2400" dirty="0" err="1">
                <a:solidFill>
                  <a:srgbClr val="403B3B"/>
                </a:solidFill>
              </a:rPr>
              <a:t>Groshong</a:t>
            </a:r>
            <a:r>
              <a:rPr lang="en-US" sz="2400" dirty="0">
                <a:solidFill>
                  <a:srgbClr val="403B3B"/>
                </a:solidFill>
              </a:rPr>
              <a:t>® PICC insertion is done under strict aseptic technique by trained nurses without ultrasound guidance. PICC tip is confirmed by chest x-ray.</a:t>
            </a:r>
          </a:p>
          <a:p>
            <a:pPr marL="342900" indent="-342900" algn="just">
              <a:buFont typeface="Arial" panose="020B0604020202020204" pitchFamily="34" charset="0"/>
              <a:buChar char="•"/>
            </a:pPr>
            <a:r>
              <a:rPr lang="en-US" sz="2400" dirty="0">
                <a:solidFill>
                  <a:srgbClr val="403B3B"/>
                </a:solidFill>
              </a:rPr>
              <a:t>Site is cleaned with 2% chlorohexidine gluconate and 70% ethanol contain solution. No  sting skin barrier is applied. Then CHG impregnated transparent dressing applied.</a:t>
            </a:r>
          </a:p>
          <a:p>
            <a:pPr marL="342900" indent="-342900" algn="just">
              <a:buFont typeface="Arial" panose="020B0604020202020204" pitchFamily="34" charset="0"/>
              <a:buChar char="•"/>
            </a:pPr>
            <a:r>
              <a:rPr lang="en-US" sz="2400" dirty="0">
                <a:solidFill>
                  <a:srgbClr val="403B3B"/>
                </a:solidFill>
              </a:rPr>
              <a:t>Lumen flushing is done with 0.9% normal saline pusiflush syringe. Needleless connector is scrubbed with antiseptic solution.</a:t>
            </a:r>
          </a:p>
          <a:p>
            <a:pPr marL="342900" indent="-342900" algn="just">
              <a:buFont typeface="Arial" panose="020B0604020202020204" pitchFamily="34" charset="0"/>
              <a:buChar char="•"/>
            </a:pPr>
            <a:r>
              <a:rPr lang="en-US" sz="2400" dirty="0">
                <a:solidFill>
                  <a:srgbClr val="403B3B"/>
                </a:solidFill>
              </a:rPr>
              <a:t>Dressing and flushing is done once in a week.</a:t>
            </a:r>
          </a:p>
          <a:p>
            <a:pPr marL="342900" indent="-342900" algn="just">
              <a:buFont typeface="Arial" panose="020B0604020202020204" pitchFamily="34" charset="0"/>
              <a:buChar char="•"/>
            </a:pPr>
            <a:r>
              <a:rPr lang="en-US" sz="2400" dirty="0">
                <a:solidFill>
                  <a:srgbClr val="403B3B"/>
                </a:solidFill>
              </a:rPr>
              <a:t>Patient’s close family member is taught about care and maintenance (dressing flushing)</a:t>
            </a:r>
          </a:p>
          <a:p>
            <a:pPr marL="342900" indent="-342900" algn="just">
              <a:buFont typeface="Arial" panose="020B0604020202020204" pitchFamily="34" charset="0"/>
              <a:buChar char="•"/>
            </a:pPr>
            <a:r>
              <a:rPr lang="en-US" sz="2400" dirty="0">
                <a:solidFill>
                  <a:srgbClr val="403B3B"/>
                </a:solidFill>
              </a:rPr>
              <a:t>Patient’s data is collecting from insertion to the removal of PICC.</a:t>
            </a:r>
          </a:p>
          <a:p>
            <a:pPr marL="342900" indent="-342900" algn="just">
              <a:buFontTx/>
              <a:buChar char="-"/>
            </a:pPr>
            <a:endParaRPr lang="en-US" sz="2400" dirty="0">
              <a:solidFill>
                <a:srgbClr val="403B3B"/>
              </a:solidFill>
            </a:endParaRPr>
          </a:p>
          <a:p>
            <a:pPr marL="342900" indent="-342900" algn="just">
              <a:buFontTx/>
              <a:buChar char="-"/>
            </a:pPr>
            <a:endParaRPr lang="en-US" sz="2400" b="0" i="0" u="none" strike="noStrike" dirty="0">
              <a:solidFill>
                <a:srgbClr val="403B3B"/>
              </a:solidFill>
              <a:effectLst/>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12001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75627" y="67365"/>
            <a:ext cx="1638334" cy="769441"/>
          </a:xfrm>
          <a:prstGeom prst="rect">
            <a:avLst/>
          </a:prstGeom>
          <a:noFill/>
        </p:spPr>
        <p:txBody>
          <a:bodyPr wrap="none" rtlCol="0">
            <a:spAutoFit/>
          </a:bodyPr>
          <a:lstStyle/>
          <a:p>
            <a:r>
              <a:rPr lang="en-ID" sz="4400" b="1" u="sng" dirty="0">
                <a:solidFill>
                  <a:srgbClr val="7030A0"/>
                </a:solidFill>
              </a:rPr>
              <a:t>Result</a:t>
            </a:r>
          </a:p>
        </p:txBody>
      </p:sp>
      <p:sp>
        <p:nvSpPr>
          <p:cNvPr id="4" name="TextBox 3">
            <a:extLst>
              <a:ext uri="{FF2B5EF4-FFF2-40B4-BE49-F238E27FC236}">
                <a16:creationId xmlns:a16="http://schemas.microsoft.com/office/drawing/2014/main" id="{0397340E-3607-6772-E341-5A3D6C7539DE}"/>
              </a:ext>
            </a:extLst>
          </p:cNvPr>
          <p:cNvSpPr txBox="1"/>
          <p:nvPr/>
        </p:nvSpPr>
        <p:spPr>
          <a:xfrm>
            <a:off x="444857" y="1097932"/>
            <a:ext cx="11299874" cy="646331"/>
          </a:xfrm>
          <a:prstGeom prst="rect">
            <a:avLst/>
          </a:prstGeom>
          <a:noFill/>
        </p:spPr>
        <p:txBody>
          <a:bodyPr wrap="square">
            <a:spAutoFit/>
          </a:bodyPr>
          <a:lstStyle/>
          <a:p>
            <a:pPr algn="ctr"/>
            <a:r>
              <a:rPr lang="en-US" sz="3600" b="1" dirty="0">
                <a:solidFill>
                  <a:srgbClr val="403B3B"/>
                </a:solidFill>
              </a:rPr>
              <a:t>JANUARY 2022 TO MARCH 2022</a:t>
            </a:r>
            <a:endParaRPr lang="en-US" sz="3600" b="1" i="0" u="none" strike="noStrike" dirty="0">
              <a:solidFill>
                <a:srgbClr val="403B3B"/>
              </a:solidFill>
              <a:effectLst/>
            </a:endParaRPr>
          </a:p>
        </p:txBody>
      </p:sp>
      <p:graphicFrame>
        <p:nvGraphicFramePr>
          <p:cNvPr id="7" name="Chart 6">
            <a:extLst>
              <a:ext uri="{FF2B5EF4-FFF2-40B4-BE49-F238E27FC236}">
                <a16:creationId xmlns:a16="http://schemas.microsoft.com/office/drawing/2014/main" id="{ED2A4685-C9FA-6812-8AB4-6C6E7DD81B41}"/>
              </a:ext>
            </a:extLst>
          </p:cNvPr>
          <p:cNvGraphicFramePr>
            <a:graphicFrameLocks/>
          </p:cNvGraphicFramePr>
          <p:nvPr>
            <p:extLst>
              <p:ext uri="{D42A27DB-BD31-4B8C-83A1-F6EECF244321}">
                <p14:modId xmlns:p14="http://schemas.microsoft.com/office/powerpoint/2010/main" val="2965960653"/>
              </p:ext>
            </p:extLst>
          </p:nvPr>
        </p:nvGraphicFramePr>
        <p:xfrm>
          <a:off x="2324178" y="1955947"/>
          <a:ext cx="7541232" cy="43029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0AE57DCB-8CB5-A457-DCFE-E099C9004A20}"/>
              </a:ext>
            </a:extLst>
          </p:cNvPr>
          <p:cNvSpPr txBox="1"/>
          <p:nvPr/>
        </p:nvSpPr>
        <p:spPr>
          <a:xfrm>
            <a:off x="6096000" y="4266343"/>
            <a:ext cx="667820" cy="3595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427</a:t>
            </a:r>
            <a:endParaRPr lang="en-IN" sz="1600" dirty="0">
              <a:solidFill>
                <a:schemeClr val="tx1"/>
              </a:solidFill>
            </a:endParaRPr>
          </a:p>
        </p:txBody>
      </p:sp>
      <p:sp>
        <p:nvSpPr>
          <p:cNvPr id="9" name="TextBox 1">
            <a:extLst>
              <a:ext uri="{FF2B5EF4-FFF2-40B4-BE49-F238E27FC236}">
                <a16:creationId xmlns:a16="http://schemas.microsoft.com/office/drawing/2014/main" id="{0AE57DCB-8CB5-A457-DCFE-E099C9004A20}"/>
              </a:ext>
            </a:extLst>
          </p:cNvPr>
          <p:cNvSpPr txBox="1"/>
          <p:nvPr/>
        </p:nvSpPr>
        <p:spPr>
          <a:xfrm>
            <a:off x="4799479" y="4546547"/>
            <a:ext cx="667820" cy="3595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tx1"/>
                </a:solidFill>
              </a:rPr>
              <a:t>2</a:t>
            </a:r>
            <a:endParaRPr lang="en-IN" sz="1600" dirty="0">
              <a:solidFill>
                <a:schemeClr val="tx1"/>
              </a:solidFill>
            </a:endParaRPr>
          </a:p>
        </p:txBody>
      </p:sp>
    </p:spTree>
    <p:extLst>
      <p:ext uri="{BB962C8B-B14F-4D97-AF65-F5344CB8AC3E}">
        <p14:creationId xmlns:p14="http://schemas.microsoft.com/office/powerpoint/2010/main" val="275716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4892750" cy="769441"/>
          </a:xfrm>
          <a:prstGeom prst="rect">
            <a:avLst/>
          </a:prstGeom>
          <a:noFill/>
        </p:spPr>
        <p:txBody>
          <a:bodyPr wrap="none" rtlCol="0">
            <a:spAutoFit/>
          </a:bodyPr>
          <a:lstStyle/>
          <a:p>
            <a:r>
              <a:rPr lang="en-ID" sz="4400" b="1" u="sng" dirty="0">
                <a:solidFill>
                  <a:srgbClr val="7030A0"/>
                </a:solidFill>
              </a:rPr>
              <a:t>Disease Distribution</a:t>
            </a:r>
          </a:p>
        </p:txBody>
      </p:sp>
      <p:graphicFrame>
        <p:nvGraphicFramePr>
          <p:cNvPr id="9" name="Chart 8">
            <a:extLst>
              <a:ext uri="{FF2B5EF4-FFF2-40B4-BE49-F238E27FC236}">
                <a16:creationId xmlns:a16="http://schemas.microsoft.com/office/drawing/2014/main" id="{6D4563AE-BAA9-483A-BD60-2E6516A4E5DB}"/>
              </a:ext>
            </a:extLst>
          </p:cNvPr>
          <p:cNvGraphicFramePr>
            <a:graphicFrameLocks/>
          </p:cNvGraphicFramePr>
          <p:nvPr>
            <p:extLst>
              <p:ext uri="{D42A27DB-BD31-4B8C-83A1-F6EECF244321}">
                <p14:modId xmlns:p14="http://schemas.microsoft.com/office/powerpoint/2010/main" val="2791386571"/>
              </p:ext>
            </p:extLst>
          </p:nvPr>
        </p:nvGraphicFramePr>
        <p:xfrm>
          <a:off x="92461" y="2003191"/>
          <a:ext cx="5726136" cy="3939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BF66832-B846-1900-AF02-9B55F385D848}"/>
              </a:ext>
            </a:extLst>
          </p:cNvPr>
          <p:cNvGraphicFramePr>
            <a:graphicFrameLocks/>
          </p:cNvGraphicFramePr>
          <p:nvPr>
            <p:extLst>
              <p:ext uri="{D42A27DB-BD31-4B8C-83A1-F6EECF244321}">
                <p14:modId xmlns:p14="http://schemas.microsoft.com/office/powerpoint/2010/main" val="2994073590"/>
              </p:ext>
            </p:extLst>
          </p:nvPr>
        </p:nvGraphicFramePr>
        <p:xfrm>
          <a:off x="6022364" y="1900987"/>
          <a:ext cx="5001806" cy="40523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C30A2C1-DD28-A7A6-A690-9AA440ABB48F}"/>
              </a:ext>
            </a:extLst>
          </p:cNvPr>
          <p:cNvSpPr txBox="1"/>
          <p:nvPr/>
        </p:nvSpPr>
        <p:spPr>
          <a:xfrm>
            <a:off x="5015172" y="1510838"/>
            <a:ext cx="803425" cy="369332"/>
          </a:xfrm>
          <a:prstGeom prst="rect">
            <a:avLst/>
          </a:prstGeom>
          <a:noFill/>
        </p:spPr>
        <p:txBody>
          <a:bodyPr wrap="none" rtlCol="0">
            <a:spAutoFit/>
          </a:bodyPr>
          <a:lstStyle/>
          <a:p>
            <a:r>
              <a:rPr lang="en-US" b="1" dirty="0"/>
              <a:t>N=234</a:t>
            </a:r>
            <a:endParaRPr lang="en-IN" b="1" dirty="0"/>
          </a:p>
        </p:txBody>
      </p:sp>
      <p:sp>
        <p:nvSpPr>
          <p:cNvPr id="4" name="TextBox 3">
            <a:extLst>
              <a:ext uri="{FF2B5EF4-FFF2-40B4-BE49-F238E27FC236}">
                <a16:creationId xmlns:a16="http://schemas.microsoft.com/office/drawing/2014/main" id="{0A2C1A92-D0A1-56CC-B11C-1E59CF50C296}"/>
              </a:ext>
            </a:extLst>
          </p:cNvPr>
          <p:cNvSpPr txBox="1"/>
          <p:nvPr/>
        </p:nvSpPr>
        <p:spPr>
          <a:xfrm>
            <a:off x="9961855" y="1480553"/>
            <a:ext cx="803425" cy="369332"/>
          </a:xfrm>
          <a:prstGeom prst="rect">
            <a:avLst/>
          </a:prstGeom>
          <a:noFill/>
        </p:spPr>
        <p:txBody>
          <a:bodyPr wrap="none" rtlCol="0">
            <a:spAutoFit/>
          </a:bodyPr>
          <a:lstStyle/>
          <a:p>
            <a:r>
              <a:rPr lang="en-US" b="1" dirty="0"/>
              <a:t>N=164</a:t>
            </a:r>
            <a:endParaRPr lang="en-IN" b="1" dirty="0"/>
          </a:p>
        </p:txBody>
      </p:sp>
    </p:spTree>
    <p:extLst>
      <p:ext uri="{BB962C8B-B14F-4D97-AF65-F5344CB8AC3E}">
        <p14:creationId xmlns:p14="http://schemas.microsoft.com/office/powerpoint/2010/main" val="352182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638334" cy="769441"/>
          </a:xfrm>
          <a:prstGeom prst="rect">
            <a:avLst/>
          </a:prstGeom>
          <a:noFill/>
        </p:spPr>
        <p:txBody>
          <a:bodyPr wrap="none" rtlCol="0">
            <a:spAutoFit/>
          </a:bodyPr>
          <a:lstStyle/>
          <a:p>
            <a:r>
              <a:rPr lang="en-ID" sz="4400" b="1" u="sng" dirty="0">
                <a:solidFill>
                  <a:srgbClr val="7030A0"/>
                </a:solidFill>
              </a:rPr>
              <a:t>Result</a:t>
            </a:r>
          </a:p>
        </p:txBody>
      </p:sp>
      <p:sp>
        <p:nvSpPr>
          <p:cNvPr id="6" name="TextBox 5">
            <a:extLst>
              <a:ext uri="{FF2B5EF4-FFF2-40B4-BE49-F238E27FC236}">
                <a16:creationId xmlns:a16="http://schemas.microsoft.com/office/drawing/2014/main" id="{3663B473-1C71-2B7A-16FE-76A3161E6BEA}"/>
              </a:ext>
            </a:extLst>
          </p:cNvPr>
          <p:cNvSpPr txBox="1"/>
          <p:nvPr/>
        </p:nvSpPr>
        <p:spPr>
          <a:xfrm>
            <a:off x="5157626" y="2013735"/>
            <a:ext cx="7253555" cy="2610843"/>
          </a:xfrm>
          <a:prstGeom prst="rect">
            <a:avLst/>
          </a:prstGeom>
          <a:noFill/>
        </p:spPr>
        <p:txBody>
          <a:bodyPr wrap="square" rtlCol="0">
            <a:spAutoFit/>
          </a:bodyPr>
          <a:lstStyle/>
          <a:p>
            <a:pPr>
              <a:lnSpc>
                <a:spcPct val="150000"/>
              </a:lnSpc>
            </a:pPr>
            <a:r>
              <a:rPr lang="en-US" sz="2800" dirty="0"/>
              <a:t>Total Catheter Access Days – 39788</a:t>
            </a:r>
          </a:p>
          <a:p>
            <a:pPr>
              <a:lnSpc>
                <a:spcPct val="150000"/>
              </a:lnSpc>
            </a:pPr>
            <a:r>
              <a:rPr lang="en-US" sz="2800" dirty="0"/>
              <a:t>Median Catheter Access Days- 170</a:t>
            </a:r>
          </a:p>
          <a:p>
            <a:pPr>
              <a:lnSpc>
                <a:spcPct val="150000"/>
              </a:lnSpc>
            </a:pPr>
            <a:r>
              <a:rPr lang="en-US" sz="2800" dirty="0"/>
              <a:t>Range -5 to 360 days</a:t>
            </a:r>
          </a:p>
          <a:p>
            <a:pPr>
              <a:lnSpc>
                <a:spcPct val="150000"/>
              </a:lnSpc>
            </a:pPr>
            <a:r>
              <a:rPr lang="en-US" sz="2800" dirty="0"/>
              <a:t>Age Range from 1year to 76 years</a:t>
            </a:r>
            <a:endParaRPr lang="en-IN" sz="3200" dirty="0"/>
          </a:p>
        </p:txBody>
      </p:sp>
      <p:graphicFrame>
        <p:nvGraphicFramePr>
          <p:cNvPr id="4" name="Chart 3">
            <a:extLst>
              <a:ext uri="{FF2B5EF4-FFF2-40B4-BE49-F238E27FC236}">
                <a16:creationId xmlns:a16="http://schemas.microsoft.com/office/drawing/2014/main" id="{77244A4A-7A9D-D21D-0419-CFC76766888E}"/>
              </a:ext>
            </a:extLst>
          </p:cNvPr>
          <p:cNvGraphicFramePr>
            <a:graphicFrameLocks/>
          </p:cNvGraphicFramePr>
          <p:nvPr>
            <p:extLst>
              <p:ext uri="{D42A27DB-BD31-4B8C-83A1-F6EECF244321}">
                <p14:modId xmlns:p14="http://schemas.microsoft.com/office/powerpoint/2010/main" val="3297894468"/>
              </p:ext>
            </p:extLst>
          </p:nvPr>
        </p:nvGraphicFramePr>
        <p:xfrm>
          <a:off x="369869" y="1687529"/>
          <a:ext cx="3976099" cy="39838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35A36E7-3BE0-7772-1690-BD77FFC1597C}"/>
              </a:ext>
            </a:extLst>
          </p:cNvPr>
          <p:cNvSpPr txBox="1"/>
          <p:nvPr/>
        </p:nvSpPr>
        <p:spPr>
          <a:xfrm>
            <a:off x="4755913" y="1318197"/>
            <a:ext cx="803425" cy="369332"/>
          </a:xfrm>
          <a:prstGeom prst="rect">
            <a:avLst/>
          </a:prstGeom>
          <a:noFill/>
        </p:spPr>
        <p:txBody>
          <a:bodyPr wrap="none" rtlCol="0">
            <a:spAutoFit/>
          </a:bodyPr>
          <a:lstStyle/>
          <a:p>
            <a:r>
              <a:rPr lang="en-US" b="1" dirty="0"/>
              <a:t>N=234</a:t>
            </a:r>
            <a:endParaRPr lang="en-IN" b="1" dirty="0"/>
          </a:p>
        </p:txBody>
      </p:sp>
    </p:spTree>
    <p:extLst>
      <p:ext uri="{BB962C8B-B14F-4D97-AF65-F5344CB8AC3E}">
        <p14:creationId xmlns:p14="http://schemas.microsoft.com/office/powerpoint/2010/main" val="2644117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922</Words>
  <Application>Microsoft Office PowerPoint</Application>
  <PresentationFormat>Widescreen</PresentationFormat>
  <Paragraphs>152</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Irene Sunder</cp:lastModifiedBy>
  <cp:revision>26</cp:revision>
  <dcterms:created xsi:type="dcterms:W3CDTF">2023-05-25T14:53:30Z</dcterms:created>
  <dcterms:modified xsi:type="dcterms:W3CDTF">2023-07-24T15:53:51Z</dcterms:modified>
</cp:coreProperties>
</file>