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5" r:id="rId2"/>
    <p:sldId id="281" r:id="rId3"/>
    <p:sldId id="318" r:id="rId4"/>
    <p:sldId id="319" r:id="rId5"/>
    <p:sldId id="306" r:id="rId6"/>
    <p:sldId id="320" r:id="rId7"/>
    <p:sldId id="322" r:id="rId8"/>
    <p:sldId id="323" r:id="rId9"/>
    <p:sldId id="324" r:id="rId10"/>
    <p:sldId id="331" r:id="rId11"/>
    <p:sldId id="326" r:id="rId12"/>
    <p:sldId id="327" r:id="rId13"/>
    <p:sldId id="328" r:id="rId14"/>
    <p:sldId id="329" r:id="rId15"/>
    <p:sldId id="330" r:id="rId16"/>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3" d="100"/>
          <a:sy n="83" d="100"/>
        </p:scale>
        <p:origin x="52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t>01/08/2023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t>‹#›</a:t>
            </a:fld>
            <a:endParaRPr lang="en-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t>01/08/2023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t>‹#›</a:t>
            </a:fld>
            <a:endParaRPr lang="en-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t>01/08/2023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t>‹#›</a:t>
            </a:fld>
            <a:endParaRPr lang="en-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t>01/08/2023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t>‹#›</a:t>
            </a:fld>
            <a:endParaRPr lang="en-I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0B8424-981B-462E-B38F-6BADD22923FC}" type="datetimeFigureOut">
              <a:rPr lang="en-ID" smtClean="0"/>
              <a:t>01/08/2023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t>‹#›</a:t>
            </a:fld>
            <a:endParaRPr lang="en-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p:cNvSpPr>
            <a:spLocks noGrp="1"/>
          </p:cNvSpPr>
          <p:nvPr>
            <p:ph type="dt" sz="half" idx="10"/>
          </p:nvPr>
        </p:nvSpPr>
        <p:spPr/>
        <p:txBody>
          <a:bodyPr/>
          <a:lstStyle/>
          <a:p>
            <a:fld id="{1E0B8424-981B-462E-B38F-6BADD22923FC}" type="datetimeFigureOut">
              <a:rPr lang="en-ID" smtClean="0"/>
              <a:t>01/08/2023</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514B9ED7-488F-4081-B649-AA5447542BBF}" type="slidenum">
              <a:rPr lang="en-ID" smtClean="0"/>
              <a:t>‹#›</a:t>
            </a:fld>
            <a:endParaRPr lang="en-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p:cNvSpPr>
            <a:spLocks noGrp="1"/>
          </p:cNvSpPr>
          <p:nvPr>
            <p:ph type="dt" sz="half" idx="10"/>
          </p:nvPr>
        </p:nvSpPr>
        <p:spPr/>
        <p:txBody>
          <a:bodyPr/>
          <a:lstStyle/>
          <a:p>
            <a:fld id="{1E0B8424-981B-462E-B38F-6BADD22923FC}" type="datetimeFigureOut">
              <a:rPr lang="en-ID" smtClean="0"/>
              <a:t>01/08/2023</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514B9ED7-488F-4081-B649-AA5447542BBF}" type="slidenum">
              <a:rPr lang="en-ID" smtClean="0"/>
              <a:t>‹#›</a:t>
            </a:fld>
            <a:endParaRPr lang="en-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Date Placeholder 2"/>
          <p:cNvSpPr>
            <a:spLocks noGrp="1"/>
          </p:cNvSpPr>
          <p:nvPr>
            <p:ph type="dt" sz="half" idx="10"/>
          </p:nvPr>
        </p:nvSpPr>
        <p:spPr/>
        <p:txBody>
          <a:bodyPr/>
          <a:lstStyle/>
          <a:p>
            <a:fld id="{1E0B8424-981B-462E-B38F-6BADD22923FC}" type="datetimeFigureOut">
              <a:rPr lang="en-ID" smtClean="0"/>
              <a:t>01/08/2023</a:t>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514B9ED7-488F-4081-B649-AA5447542BBF}" type="slidenum">
              <a:rPr lang="en-ID" smtClean="0"/>
              <a:t>‹#›</a:t>
            </a:fld>
            <a:endParaRPr lang="en-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B8424-981B-462E-B38F-6BADD22923FC}" type="datetimeFigureOut">
              <a:rPr lang="en-ID" smtClean="0"/>
              <a:t>01/08/2023</a:t>
            </a:fld>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514B9ED7-488F-4081-B649-AA5447542BBF}" type="slidenum">
              <a:rPr lang="en-ID" smtClean="0"/>
              <a:t>‹#›</a:t>
            </a:fld>
            <a:endParaRPr lang="en-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0B8424-981B-462E-B38F-6BADD22923FC}" type="datetimeFigureOut">
              <a:rPr lang="en-ID" smtClean="0"/>
              <a:t>01/08/2023</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514B9ED7-488F-4081-B649-AA5447542BBF}" type="slidenum">
              <a:rPr lang="en-ID" smtClean="0"/>
              <a:t>‹#›</a:t>
            </a:fld>
            <a:endParaRPr lang="en-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0B8424-981B-462E-B38F-6BADD22923FC}" type="datetimeFigureOut">
              <a:rPr lang="en-ID" smtClean="0"/>
              <a:t>01/08/2023</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514B9ED7-488F-4081-B649-AA5447542BBF}" type="slidenum">
              <a:rPr lang="en-ID" smtClean="0"/>
              <a:t>‹#›</a:t>
            </a:fld>
            <a:endParaRPr lang="en-ID"/>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B8424-981B-462E-B38F-6BADD22923FC}" type="datetimeFigureOut">
              <a:rPr lang="en-ID" smtClean="0"/>
              <a:t>01/08/2023</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B9ED7-488F-4081-B649-AA5447542BBF}" type="slidenum">
              <a:rPr lang="en-ID" smtClean="0"/>
              <a:t>‹#›</a:t>
            </a:fld>
            <a:endParaRPr lang="en-I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image" Target="../media/image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audio" Target="../media/media1.mp3"/><Relationship Id="rId4" Type="http://schemas.microsoft.com/office/2007/relationships/media" Target="../media/media1.mp3"/><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7.xml"/><Relationship Id="rId7" Type="http://schemas.openxmlformats.org/officeDocument/2006/relationships/tags" Target="../tags/tag29.xml"/><Relationship Id="rId12" Type="http://schemas.openxmlformats.org/officeDocument/2006/relationships/image" Target="../media/image3.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audio" Target="../media/media10.mp3"/><Relationship Id="rId11" Type="http://schemas.openxmlformats.org/officeDocument/2006/relationships/image" Target="../media/image6.jpeg"/><Relationship Id="rId5" Type="http://schemas.microsoft.com/office/2007/relationships/media" Target="../media/media10.mp3"/><Relationship Id="rId10" Type="http://schemas.openxmlformats.org/officeDocument/2006/relationships/image" Target="../media/image4.png"/><Relationship Id="rId4" Type="http://schemas.openxmlformats.org/officeDocument/2006/relationships/tags" Target="../tags/tag28.xml"/><Relationship Id="rId9"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11.mp3"/><Relationship Id="rId7" Type="http://schemas.openxmlformats.org/officeDocument/2006/relationships/image" Target="../media/image4.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Layout" Target="../slideLayouts/slideLayout7.xml"/><Relationship Id="rId5" Type="http://schemas.openxmlformats.org/officeDocument/2006/relationships/tags" Target="../tags/tag33.xml"/><Relationship Id="rId4" Type="http://schemas.openxmlformats.org/officeDocument/2006/relationships/audio" Target="../media/media11.mp3"/><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3.png"/><Relationship Id="rId3" Type="http://schemas.openxmlformats.org/officeDocument/2006/relationships/tags" Target="../tags/tag36.xml"/><Relationship Id="rId7" Type="http://schemas.openxmlformats.org/officeDocument/2006/relationships/audio" Target="../media/media12.mp3"/><Relationship Id="rId12" Type="http://schemas.openxmlformats.org/officeDocument/2006/relationships/image" Target="../media/image13.png"/><Relationship Id="rId2" Type="http://schemas.openxmlformats.org/officeDocument/2006/relationships/tags" Target="../tags/tag35.xml"/><Relationship Id="rId1" Type="http://schemas.openxmlformats.org/officeDocument/2006/relationships/tags" Target="../tags/tag34.xml"/><Relationship Id="rId6" Type="http://schemas.microsoft.com/office/2007/relationships/media" Target="../media/media12.mp3"/><Relationship Id="rId11" Type="http://schemas.openxmlformats.org/officeDocument/2006/relationships/image" Target="../media/image6.jpeg"/><Relationship Id="rId5" Type="http://schemas.openxmlformats.org/officeDocument/2006/relationships/tags" Target="../tags/tag38.xml"/><Relationship Id="rId10" Type="http://schemas.openxmlformats.org/officeDocument/2006/relationships/image" Target="../media/image4.png"/><Relationship Id="rId4" Type="http://schemas.openxmlformats.org/officeDocument/2006/relationships/tags" Target="../tags/tag37.xml"/><Relationship Id="rId9"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3.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www.iarc.fr/fag/latest-global-cancer" TargetMode="External"/><Relationship Id="rId5" Type="http://schemas.openxmlformats.org/officeDocument/2006/relationships/image" Target="../media/image6.jpe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png"/><Relationship Id="rId3" Type="http://schemas.openxmlformats.org/officeDocument/2006/relationships/tags" Target="../tags/tag7.xml"/><Relationship Id="rId7" Type="http://schemas.openxmlformats.org/officeDocument/2006/relationships/slideLayout" Target="../slideLayouts/slideLayout7.xml"/><Relationship Id="rId12" Type="http://schemas.openxmlformats.org/officeDocument/2006/relationships/image" Target="../media/image12.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audio" Target="../media/media5.mp3"/><Relationship Id="rId11" Type="http://schemas.openxmlformats.org/officeDocument/2006/relationships/image" Target="../media/image11.png"/><Relationship Id="rId5" Type="http://schemas.microsoft.com/office/2007/relationships/media" Target="../media/media5.mp3"/><Relationship Id="rId10" Type="http://schemas.openxmlformats.org/officeDocument/2006/relationships/image" Target="../media/image10.jpeg"/><Relationship Id="rId4" Type="http://schemas.openxmlformats.org/officeDocument/2006/relationships/tags" Target="../tags/tag8.xml"/><Relationship Id="rId9"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1.xml"/><Relationship Id="rId7"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audio" Target="../media/media6.mp3"/><Relationship Id="rId5" Type="http://schemas.microsoft.com/office/2007/relationships/media" Target="../media/media6.mp3"/><Relationship Id="rId10" Type="http://schemas.openxmlformats.org/officeDocument/2006/relationships/image" Target="../media/image3.png"/><Relationship Id="rId4" Type="http://schemas.openxmlformats.org/officeDocument/2006/relationships/tags" Target="../tags/tag12.xml"/><Relationship Id="rId9"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7.mp3"/><Relationship Id="rId7" Type="http://schemas.openxmlformats.org/officeDocument/2006/relationships/image" Target="../media/image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7.xml"/><Relationship Id="rId5" Type="http://schemas.openxmlformats.org/officeDocument/2006/relationships/tags" Target="../tags/tag15.xml"/><Relationship Id="rId4" Type="http://schemas.openxmlformats.org/officeDocument/2006/relationships/audio" Target="../media/media7.mp3"/><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microsoft.com/office/2007/relationships/media" Target="../media/media8.mp3"/><Relationship Id="rId7" Type="http://schemas.openxmlformats.org/officeDocument/2006/relationships/tags" Target="../tags/tag20.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19.xml"/><Relationship Id="rId11" Type="http://schemas.openxmlformats.org/officeDocument/2006/relationships/image" Target="../media/image3.png"/><Relationship Id="rId5" Type="http://schemas.openxmlformats.org/officeDocument/2006/relationships/tags" Target="../tags/tag18.xml"/><Relationship Id="rId10" Type="http://schemas.openxmlformats.org/officeDocument/2006/relationships/image" Target="../media/image6.jpeg"/><Relationship Id="rId4" Type="http://schemas.openxmlformats.org/officeDocument/2006/relationships/audio" Target="../media/media8.mp3"/><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3.xml"/><Relationship Id="rId7" Type="http://schemas.openxmlformats.org/officeDocument/2006/relationships/slideLayout" Target="../slideLayouts/slideLayout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4.xml"/><Relationship Id="rId5" Type="http://schemas.openxmlformats.org/officeDocument/2006/relationships/audio" Target="../media/media9.mp3"/><Relationship Id="rId10" Type="http://schemas.openxmlformats.org/officeDocument/2006/relationships/image" Target="../media/image3.png"/><Relationship Id="rId4" Type="http://schemas.microsoft.com/office/2007/relationships/media" Target="../media/media9.mp3"/><Relationship Id="rId9"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garment&#10;&#10;Description automatically generated with low confidence"/>
          <p:cNvPicPr>
            <a:picLocks noChangeAspect="1"/>
          </p:cNvPicPr>
          <p:nvPr>
            <p:custDataLst>
              <p:tags r:id="rId1"/>
            </p:custDataLst>
          </p:nvPr>
        </p:nvPicPr>
        <p:blipFill rotWithShape="1">
          <a:blip r:embed="rId7"/>
          <a:srcRect/>
          <a:stretch>
            <a:fillRect/>
          </a:stretch>
        </p:blipFill>
        <p:spPr>
          <a:xfrm>
            <a:off x="0" y="5"/>
            <a:ext cx="12192000" cy="6857995"/>
          </a:xfrm>
          <a:prstGeom prst="rect">
            <a:avLst/>
          </a:prstGeom>
        </p:spPr>
      </p:pic>
      <p:sp>
        <p:nvSpPr>
          <p:cNvPr id="4" name="Rectangle 3"/>
          <p:cNvSpPr/>
          <p:nvPr/>
        </p:nvSpPr>
        <p:spPr>
          <a:xfrm>
            <a:off x="0" y="0"/>
            <a:ext cx="11646568" cy="685799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5"/>
            <a:ext cx="11117179" cy="685799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2698" y="-182018"/>
            <a:ext cx="10515601" cy="6857995"/>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graphics, graphic design, font, cartoon&#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484" y="203707"/>
            <a:ext cx="2983832" cy="1060452"/>
          </a:xfrm>
          <a:prstGeom prst="rect">
            <a:avLst/>
          </a:prstGeom>
        </p:spPr>
      </p:pic>
      <p:sp>
        <p:nvSpPr>
          <p:cNvPr id="9" name="Rectangle 8"/>
          <p:cNvSpPr/>
          <p:nvPr/>
        </p:nvSpPr>
        <p:spPr>
          <a:xfrm>
            <a:off x="-1" y="6168189"/>
            <a:ext cx="12192001" cy="721895"/>
          </a:xfrm>
          <a:prstGeom prst="rect">
            <a:avLst/>
          </a:prstGeom>
          <a:gradFill flip="none" rotWithShape="1">
            <a:gsLst>
              <a:gs pos="0">
                <a:srgbClr val="FFFF00">
                  <a:alpha val="34000"/>
                </a:srgbClr>
              </a:gs>
              <a:gs pos="100000">
                <a:srgbClr val="FF99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84485" y="1264159"/>
            <a:ext cx="130744" cy="458318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644846" y="1683728"/>
            <a:ext cx="9873453" cy="181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Black" panose="020B0A04020102020204" pitchFamily="34" charset="0"/>
                <a:ea typeface="等线" panose="02010600030101010101" pitchFamily="2" charset="-122"/>
                <a:cs typeface="+mn-cs"/>
              </a:rPr>
              <a:t>Effect of early postoperative coffee consumption on the recovery of intestinal function in patients undergoing cervical cancer surgery under the ERAS concept</a:t>
            </a:r>
          </a:p>
        </p:txBody>
      </p:sp>
      <p:sp>
        <p:nvSpPr>
          <p:cNvPr id="12" name="TextBox 11"/>
          <p:cNvSpPr txBox="1"/>
          <p:nvPr/>
        </p:nvSpPr>
        <p:spPr>
          <a:xfrm>
            <a:off x="3915245" y="5293706"/>
            <a:ext cx="8370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ID"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华文行楷" panose="02010800040101010101" pitchFamily="2" charset="-122"/>
                <a:cs typeface="Arial" panose="020B0604020202020204" pitchFamily="34" charset="0"/>
              </a:rPr>
              <a:t>Tel:15215163196</a:t>
            </a:r>
          </a:p>
        </p:txBody>
      </p:sp>
      <p:sp>
        <p:nvSpPr>
          <p:cNvPr id="13" name="文本框 8"/>
          <p:cNvSpPr txBox="1"/>
          <p:nvPr>
            <p:custDataLst>
              <p:tags r:id="rId2"/>
            </p:custDataLst>
          </p:nvPr>
        </p:nvSpPr>
        <p:spPr>
          <a:xfrm>
            <a:off x="1077652" y="3594819"/>
            <a:ext cx="8613612" cy="906880"/>
          </a:xfrm>
          <a:prstGeom prst="rect">
            <a:avLst/>
          </a:prstGeom>
          <a:noFill/>
        </p:spPr>
        <p:txBody>
          <a:bodyPr wrap="none" rtlCol="0" anchor="t"/>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Obstetrics and Gynecology, First Affiliated Hospital </a:t>
            </a:r>
          </a:p>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of Army Military Medical University</a:t>
            </a:r>
          </a:p>
        </p:txBody>
      </p:sp>
      <p:sp>
        <p:nvSpPr>
          <p:cNvPr id="16" name="文本框 8"/>
          <p:cNvSpPr txBox="1"/>
          <p:nvPr>
            <p:custDataLst>
              <p:tags r:id="rId3"/>
            </p:custDataLst>
          </p:nvPr>
        </p:nvSpPr>
        <p:spPr>
          <a:xfrm>
            <a:off x="1799108" y="4739757"/>
            <a:ext cx="8613612" cy="906880"/>
          </a:xfrm>
          <a:prstGeom prst="rect">
            <a:avLst/>
          </a:prstGeom>
          <a:noFill/>
        </p:spPr>
        <p:txBody>
          <a:bodyPr wrap="none" rtlCol="0" anchor="t"/>
          <a:lstStyle/>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Wang Yan, Wu Zhimin, Wang Yanzhou, Liang Zhiqing</a:t>
            </a:r>
          </a:p>
        </p:txBody>
      </p:sp>
      <p:pic>
        <p:nvPicPr>
          <p:cNvPr id="2" name="第一页">
            <a:hlinkClick r:id="" action="ppaction://media"/>
          </p:cNvPr>
          <p:cNvPicPr/>
          <p:nvPr>
            <a:audioFile r:link="rId5"/>
            <p:extLst>
              <p:ext uri="{DAA4B4D4-6D71-4841-9C94-3DE7FCFB9230}">
                <p14:media xmlns:p14="http://schemas.microsoft.com/office/powerpoint/2010/main" r:embed="rId4"/>
              </p:ext>
            </p:extLst>
          </p:nvPr>
        </p:nvPicPr>
        <p:blipFill>
          <a:blip r:embed="rId9"/>
          <a:stretch>
            <a:fillRect/>
          </a:stretch>
        </p:blipFill>
        <p:spPr>
          <a:xfrm>
            <a:off x="11416665" y="68580"/>
            <a:ext cx="619125" cy="6191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31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5" name="流程图: 接点 4"/>
          <p:cNvSpPr/>
          <p:nvPr/>
        </p:nvSpPr>
        <p:spPr>
          <a:xfrm>
            <a:off x="471266" y="5574356"/>
            <a:ext cx="1076180" cy="949569"/>
          </a:xfrm>
          <a:prstGeom prst="flowChartConnector">
            <a:avLst/>
          </a:prstGeom>
          <a:blipFill dpi="0" rotWithShape="1">
            <a:blip r:embed="rId1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文本框 8"/>
          <p:cNvSpPr txBox="1"/>
          <p:nvPr>
            <p:custDataLst>
              <p:tags r:id="rId1"/>
            </p:custDataLst>
          </p:nvPr>
        </p:nvSpPr>
        <p:spPr>
          <a:xfrm>
            <a:off x="1531511" y="2403298"/>
            <a:ext cx="720969" cy="659922"/>
          </a:xfrm>
          <a:prstGeom prst="rect">
            <a:avLst/>
          </a:prstGeom>
          <a:noFill/>
        </p:spPr>
        <p:txBody>
          <a:bodyPr wrap="none" rtlCol="0" anchor="t"/>
          <a:lstStyle/>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纳入</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标准</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7" name="文本框 8"/>
          <p:cNvSpPr txBox="1"/>
          <p:nvPr>
            <p:custDataLst>
              <p:tags r:id="rId2"/>
            </p:custDataLst>
          </p:nvPr>
        </p:nvSpPr>
        <p:spPr>
          <a:xfrm>
            <a:off x="8346566" y="5411195"/>
            <a:ext cx="720969" cy="659922"/>
          </a:xfrm>
          <a:prstGeom prst="rect">
            <a:avLst/>
          </a:prstGeom>
          <a:noFill/>
        </p:spPr>
        <p:txBody>
          <a:bodyPr wrap="none" rtlCol="0" anchor="t"/>
          <a:lstStyle/>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排除</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标准</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9" name="矩形: 圆角 8"/>
          <p:cNvSpPr/>
          <p:nvPr>
            <p:custDataLst>
              <p:tags r:id="rId3"/>
            </p:custDataLst>
          </p:nvPr>
        </p:nvSpPr>
        <p:spPr>
          <a:xfrm>
            <a:off x="1342390" y="960755"/>
            <a:ext cx="9419590" cy="4784263"/>
          </a:xfrm>
          <a:prstGeom prst="roundRect">
            <a:avLst>
              <a:gd name="adj" fmla="val 1299"/>
            </a:avLst>
          </a:prstGeom>
          <a:solidFill>
            <a:srgbClr val="FFFFFF"/>
          </a:solidFill>
          <a:ln w="12700" cap="flat" cmpd="sng" algn="ctr">
            <a:noFill/>
            <a:prstDash val="solid"/>
            <a:miter lim="800000"/>
          </a:ln>
          <a:effectLst>
            <a:outerShdw blurRad="571500" dist="190500" dir="5400000" algn="t" rotWithShape="0">
              <a:srgbClr val="236FA7">
                <a:alpha val="20000"/>
              </a:srgbClr>
            </a:outerShdw>
          </a:effectLst>
        </p:spPr>
        <p:txBody>
          <a:bodyPr rtlCol="0"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健</a:t>
            </a:r>
            <a:r>
              <a:rPr kumimoji="0" lang="en-US" altLang="zh-CN"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 </a:t>
            </a:r>
            <a:r>
              <a:rPr kumimoji="0" lang="zh-CN" altLang="en-US" sz="2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a:t>
            </a:r>
            <a:r>
              <a:rPr kumimoji="0" lang="zh-CN" altLang="en-US" sz="1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完善地实施糖尿病健康教育，从而有助于糖尿病的治、</a:t>
            </a:r>
            <a:endParaRPr kumimoji="0" lang="zh-CN" altLang="en-US" sz="1800" b="0" i="0" u="none" strike="noStrike" kern="1200" cap="none" spc="0" normalizeH="0" baseline="0" noProof="1">
              <a:ln>
                <a:noFill/>
              </a:ln>
              <a:solidFill>
                <a:srgbClr val="FFFFFF"/>
              </a:solidFill>
              <a:effectLst/>
              <a:uLnTx/>
              <a:uFillTx/>
              <a:latin typeface="汉仪文黑-55简" panose="00020600040101010101" pitchFamily="18" charset="-122"/>
              <a:ea typeface="汉仪文黑-55简" panose="00020600040101010101" pitchFamily="18" charset="-122"/>
              <a:cs typeface="+mn-cs"/>
              <a:sym typeface="汉仪文黑-55简" panose="00020600040101010101" pitchFamily="18" charset="-122"/>
            </a:endParaRPr>
          </a:p>
        </p:txBody>
      </p:sp>
      <p:cxnSp>
        <p:nvCxnSpPr>
          <p:cNvPr id="4" name="直接连接符 3"/>
          <p:cNvCxnSpPr/>
          <p:nvPr>
            <p:custDataLst>
              <p:tags r:id="rId4"/>
            </p:custDataLst>
          </p:nvPr>
        </p:nvCxnSpPr>
        <p:spPr>
          <a:xfrm>
            <a:off x="793750" y="873370"/>
            <a:ext cx="10737850" cy="0"/>
          </a:xfrm>
          <a:prstGeom prst="line">
            <a:avLst/>
          </a:prstGeom>
          <a:noFill/>
          <a:ln w="38100" cap="flat" cmpd="sng" algn="ctr">
            <a:solidFill>
              <a:srgbClr val="7030A0"/>
            </a:solidFill>
            <a:prstDash val="solid"/>
            <a:miter lim="800000"/>
          </a:ln>
          <a:effectLst/>
        </p:spPr>
      </p:cxnSp>
      <p:pic>
        <p:nvPicPr>
          <p:cNvPr id="6" name="10">
            <a:hlinkClick r:id="" action="ppaction://media"/>
          </p:cNvPr>
          <p:cNvPicPr/>
          <p:nvPr>
            <a:audioFile r:link="rId6"/>
            <p:extLst>
              <p:ext uri="{DAA4B4D4-6D71-4841-9C94-3DE7FCFB9230}">
                <p14:media xmlns:p14="http://schemas.microsoft.com/office/powerpoint/2010/main" r:embed="rId5"/>
              </p:ext>
            </p:extLst>
          </p:nvPr>
        </p:nvPicPr>
        <p:blipFill>
          <a:blip r:embed="rId12"/>
          <a:stretch>
            <a:fillRect/>
          </a:stretch>
        </p:blipFill>
        <p:spPr>
          <a:xfrm>
            <a:off x="11426190" y="166370"/>
            <a:ext cx="619125" cy="619125"/>
          </a:xfrm>
          <a:prstGeom prst="rect">
            <a:avLst/>
          </a:prstGeom>
        </p:spPr>
      </p:pic>
      <p:sp>
        <p:nvSpPr>
          <p:cNvPr id="12" name="TextBox 1">
            <a:extLst>
              <a:ext uri="{FF2B5EF4-FFF2-40B4-BE49-F238E27FC236}">
                <a16:creationId xmlns:a16="http://schemas.microsoft.com/office/drawing/2014/main" id="{A499647B-52ED-4E46-B037-5275107900DA}"/>
              </a:ext>
            </a:extLst>
          </p:cNvPr>
          <p:cNvSpPr txBox="1"/>
          <p:nvPr/>
        </p:nvSpPr>
        <p:spPr>
          <a:xfrm>
            <a:off x="4353848" y="301108"/>
            <a:ext cx="4353202" cy="583565"/>
          </a:xfrm>
          <a:prstGeom prst="rect">
            <a:avLst/>
          </a:prstGeom>
          <a:noFill/>
          <a:ln>
            <a:noFill/>
          </a:ln>
        </p:spPr>
        <p:txBody>
          <a:bodyPr wrap="square" rtlCol="0">
            <a:spAutoFit/>
          </a:bodyPr>
          <a:lstStyle/>
          <a:p>
            <a:pPr lvl="0">
              <a:defRPr/>
            </a:pPr>
            <a:r>
              <a:rPr lang="zh-CN" altLang="en-US" sz="3200" b="1" dirty="0">
                <a:solidFill>
                  <a:srgbClr val="7030A0"/>
                </a:solidFill>
                <a:latin typeface="Arial" panose="020B0604020202020204" pitchFamily="34" charset="0"/>
                <a:cs typeface="Arial" panose="020B0604020202020204" pitchFamily="34" charset="0"/>
                <a:sym typeface="+mn-ea"/>
              </a:rPr>
              <a:t>III. </a:t>
            </a:r>
            <a:r>
              <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Study</a:t>
            </a:r>
            <a:r>
              <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method</a:t>
            </a:r>
            <a:r>
              <a:rPr kumimoji="0" lang="en-US" altLang="zh-CN"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s</a:t>
            </a:r>
            <a:endPar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4" name="文本框 8">
            <a:extLst>
              <a:ext uri="{FF2B5EF4-FFF2-40B4-BE49-F238E27FC236}">
                <a16:creationId xmlns:a16="http://schemas.microsoft.com/office/drawing/2014/main" id="{A5166A0D-71C4-44D0-B4FE-92D7391B458C}"/>
              </a:ext>
            </a:extLst>
          </p:cNvPr>
          <p:cNvSpPr txBox="1"/>
          <p:nvPr>
            <p:custDataLst>
              <p:tags r:id="rId7"/>
            </p:custDataLst>
          </p:nvPr>
        </p:nvSpPr>
        <p:spPr>
          <a:xfrm>
            <a:off x="1436260" y="1042958"/>
            <a:ext cx="4122859" cy="550022"/>
          </a:xfrm>
          <a:prstGeom prst="rect">
            <a:avLst/>
          </a:prstGeom>
          <a:noFill/>
        </p:spPr>
        <p:txBody>
          <a:bodyPr wrap="none" rtlCol="0" anchor="t"/>
          <a:lstStyle/>
          <a:p>
            <a:pPr marL="0" marR="0" lvl="0" indent="0" algn="l" defTabSz="1218565"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7030A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a:t>
            </a:r>
            <a:r>
              <a:rPr kumimoji="0" lang="zh-CN" altLang="en-US" sz="2800" b="1" i="0" u="none" strike="noStrike" kern="1200" cap="none" spc="0" normalizeH="0" baseline="0" noProof="0" dirty="0">
                <a:ln>
                  <a:noFill/>
                </a:ln>
                <a:solidFill>
                  <a:srgbClr val="7030A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、Statistical methods</a:t>
            </a:r>
          </a:p>
        </p:txBody>
      </p:sp>
      <p:sp>
        <p:nvSpPr>
          <p:cNvPr id="16" name="文本框 19">
            <a:extLst>
              <a:ext uri="{FF2B5EF4-FFF2-40B4-BE49-F238E27FC236}">
                <a16:creationId xmlns:a16="http://schemas.microsoft.com/office/drawing/2014/main" id="{BBA5104A-6D9F-4D23-9C52-F2E65BE54F10}"/>
              </a:ext>
            </a:extLst>
          </p:cNvPr>
          <p:cNvSpPr txBox="1"/>
          <p:nvPr>
            <p:custDataLst>
              <p:tags r:id="rId8"/>
            </p:custDataLst>
          </p:nvPr>
        </p:nvSpPr>
        <p:spPr>
          <a:xfrm>
            <a:off x="1430020" y="1669062"/>
            <a:ext cx="9148717" cy="358528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200" b="0" i="0" u="none" strike="noStrike" cap="none" spc="0" normalizeH="0" baseline="0" dirty="0">
                <a:solidFill>
                  <a:srgbClr val="FF0000"/>
                </a:solidFill>
                <a:latin typeface="Arial" panose="020B0604020202020204" pitchFamily="34" charset="0"/>
                <a:cs typeface="Arial" panose="020B0604020202020204" pitchFamily="34" charset="0"/>
                <a:sym typeface="思源黑体 CN Light" panose="020B0300000000000000" pitchFamily="34" charset="-122"/>
              </a:rPr>
              <a:t>  </a:t>
            </a:r>
            <a:r>
              <a:rPr kumimoji="0" altLang="zh-CN" sz="2200" b="0" i="0" u="none" strike="noStrike" cap="none" spc="0" normalizeH="0" baseline="0" dirty="0">
                <a:solidFill>
                  <a:srgbClr val="FF0000"/>
                </a:solidFill>
                <a:latin typeface="Arial" panose="020B0604020202020204" pitchFamily="34" charset="0"/>
                <a:cs typeface="Arial" panose="020B0604020202020204" pitchFamily="34" charset="0"/>
                <a:sym typeface="思源黑体 CN Light" panose="020B0300000000000000" pitchFamily="34" charset="-122"/>
              </a:rPr>
              <a:t>SPSS 22.0 software </a:t>
            </a:r>
            <a:r>
              <a:rPr kumimoji="0" altLang="zh-CN" sz="2200" b="0" i="0" u="none" strike="noStrike" cap="none" spc="0" normalizeH="0" baseline="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was applied for statistical analysis.</a:t>
            </a:r>
            <a:r>
              <a:rPr kumimoji="0" lang="zh-CN" altLang="en-US" sz="2200" b="0" i="0" u="none" strike="noStrike" cap="none" spc="0" normalizeH="0" baseline="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 </a:t>
            </a:r>
            <a:r>
              <a:rPr kumimoji="0" altLang="zh-CN" sz="2200" b="0" i="0" u="none" strike="noStrike" cap="none" spc="0" normalizeH="0" baseline="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Measurement information was expressed as mean ± standard deviation, and</a:t>
            </a:r>
            <a:r>
              <a:rPr kumimoji="0" lang="zh-CN" altLang="en-US" sz="2200" b="0" i="0" u="none" strike="noStrike" cap="none" spc="0" normalizeH="0" baseline="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 </a:t>
            </a:r>
            <a:r>
              <a:rPr kumimoji="0" altLang="zh-CN" sz="2200" b="0" i="0" u="none" strike="noStrike" cap="none" spc="0" normalizeH="0" baseline="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independent samples t-test and non-parametric test were used for</a:t>
            </a:r>
            <a:r>
              <a:rPr kumimoji="0" lang="zh-CN" altLang="en-US" sz="2200" b="0" i="0" u="none" strike="noStrike" cap="none" spc="0" normalizeH="0" baseline="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 </a:t>
            </a:r>
            <a:r>
              <a:rPr kumimoji="0" altLang="zh-CN" sz="2200" b="0" i="0" u="none" strike="noStrike" cap="none" spc="0" normalizeH="0" baseline="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comparison between the groups, while counting information was expressed as number of cases and percentage, and χ² test was used for comparison between the groups, and the difference was statistically significant at P＜0.05.</a:t>
            </a: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92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5" name="流程图: 接点 4"/>
          <p:cNvSpPr/>
          <p:nvPr/>
        </p:nvSpPr>
        <p:spPr>
          <a:xfrm>
            <a:off x="471266" y="5574356"/>
            <a:ext cx="1076180" cy="949569"/>
          </a:xfrm>
          <a:prstGeom prst="flowChartConnector">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0" name="直接连接符 9"/>
          <p:cNvCxnSpPr/>
          <p:nvPr/>
        </p:nvCxnSpPr>
        <p:spPr>
          <a:xfrm>
            <a:off x="727075" y="1074030"/>
            <a:ext cx="10737850" cy="0"/>
          </a:xfrm>
          <a:prstGeom prst="line">
            <a:avLst/>
          </a:prstGeom>
          <a:noFill/>
          <a:ln w="38100" cap="flat" cmpd="sng" algn="ctr">
            <a:solidFill>
              <a:srgbClr val="7030A0"/>
            </a:solidFill>
            <a:prstDash val="solid"/>
            <a:miter lim="800000"/>
          </a:ln>
          <a:effectLst/>
        </p:spPr>
      </p:cxnSp>
      <p:sp>
        <p:nvSpPr>
          <p:cNvPr id="18" name="矩形: 圆角 17"/>
          <p:cNvSpPr/>
          <p:nvPr/>
        </p:nvSpPr>
        <p:spPr>
          <a:xfrm>
            <a:off x="1360170" y="1383030"/>
            <a:ext cx="9024620" cy="4305300"/>
          </a:xfrm>
          <a:prstGeom prst="roundRect">
            <a:avLst>
              <a:gd name="adj" fmla="val 1299"/>
            </a:avLst>
          </a:prstGeom>
          <a:solidFill>
            <a:srgbClr val="FFFFFF"/>
          </a:solidFill>
          <a:ln w="12700" cap="flat" cmpd="sng" algn="ctr">
            <a:noFill/>
            <a:prstDash val="solid"/>
            <a:miter lim="800000"/>
          </a:ln>
          <a:effectLst>
            <a:outerShdw blurRad="571500" dist="190500" dir="5400000" algn="t" rotWithShape="0">
              <a:srgbClr val="236FA7">
                <a:alpha val="20000"/>
              </a:srgbClr>
            </a:outerShdw>
          </a:effectLst>
        </p:spPr>
        <p:txBody>
          <a:bodyPr rtlCol="0"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健</a:t>
            </a:r>
            <a:r>
              <a:rPr kumimoji="0" lang="en-US" altLang="zh-CN"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 </a:t>
            </a:r>
            <a:r>
              <a:rPr kumimoji="0" lang="zh-CN" altLang="en-US" sz="2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a:t>
            </a:r>
            <a:r>
              <a:rPr kumimoji="0" lang="zh-CN" altLang="en-US" sz="1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完善地实施糖尿病健康教育，从而有助于糖尿病的治、</a:t>
            </a:r>
            <a:endParaRPr kumimoji="0" lang="zh-CN" altLang="en-US" sz="1800" b="0" i="0" u="none" strike="noStrike" kern="1200" cap="none" spc="0" normalizeH="0" baseline="0" noProof="1">
              <a:ln>
                <a:noFill/>
              </a:ln>
              <a:solidFill>
                <a:srgbClr val="FFFFFF"/>
              </a:solidFill>
              <a:effectLst/>
              <a:uLnTx/>
              <a:uFillTx/>
              <a:latin typeface="汉仪文黑-55简" panose="00020600040101010101" pitchFamily="18" charset="-122"/>
              <a:ea typeface="汉仪文黑-55简" panose="00020600040101010101" pitchFamily="18" charset="-122"/>
              <a:cs typeface="+mn-cs"/>
              <a:sym typeface="汉仪文黑-55简" panose="00020600040101010101" pitchFamily="18" charset="-122"/>
            </a:endParaRPr>
          </a:p>
        </p:txBody>
      </p:sp>
      <p:sp>
        <p:nvSpPr>
          <p:cNvPr id="21" name="矩形 20"/>
          <p:cNvSpPr/>
          <p:nvPr/>
        </p:nvSpPr>
        <p:spPr>
          <a:xfrm>
            <a:off x="2901117" y="2115407"/>
            <a:ext cx="5767753" cy="265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2" name="矩形 21"/>
          <p:cNvSpPr/>
          <p:nvPr/>
        </p:nvSpPr>
        <p:spPr>
          <a:xfrm>
            <a:off x="37801" y="1633039"/>
            <a:ext cx="8018585" cy="456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4" name="矩形 23"/>
          <p:cNvSpPr/>
          <p:nvPr/>
        </p:nvSpPr>
        <p:spPr>
          <a:xfrm>
            <a:off x="2259744" y="3498001"/>
            <a:ext cx="8018585" cy="1125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文本框 19"/>
          <p:cNvSpPr txBox="1"/>
          <p:nvPr/>
        </p:nvSpPr>
        <p:spPr>
          <a:xfrm>
            <a:off x="1821815" y="2592705"/>
            <a:ext cx="1079500" cy="402590"/>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groups</a:t>
            </a:r>
          </a:p>
        </p:txBody>
      </p:sp>
      <p:sp>
        <p:nvSpPr>
          <p:cNvPr id="26" name="文本框 19"/>
          <p:cNvSpPr txBox="1"/>
          <p:nvPr/>
        </p:nvSpPr>
        <p:spPr>
          <a:xfrm>
            <a:off x="3528567" y="2753406"/>
            <a:ext cx="473884" cy="221647"/>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8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n</a:t>
            </a:r>
          </a:p>
        </p:txBody>
      </p:sp>
      <p:sp>
        <p:nvSpPr>
          <p:cNvPr id="27" name="文本框 19"/>
          <p:cNvSpPr txBox="1"/>
          <p:nvPr/>
        </p:nvSpPr>
        <p:spPr>
          <a:xfrm>
            <a:off x="4062730" y="2627630"/>
            <a:ext cx="1682750" cy="517525"/>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ctr"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Time to first anal defecation/h</a:t>
            </a:r>
          </a:p>
        </p:txBody>
      </p:sp>
      <p:sp>
        <p:nvSpPr>
          <p:cNvPr id="28" name="文本框 19"/>
          <p:cNvSpPr txBox="1"/>
          <p:nvPr/>
        </p:nvSpPr>
        <p:spPr>
          <a:xfrm>
            <a:off x="5815330" y="2557780"/>
            <a:ext cx="1186180" cy="609600"/>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ctr"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First bowel movement Time/h</a:t>
            </a:r>
          </a:p>
        </p:txBody>
      </p:sp>
      <p:sp>
        <p:nvSpPr>
          <p:cNvPr id="29" name="文本框 19"/>
          <p:cNvSpPr txBox="1"/>
          <p:nvPr/>
        </p:nvSpPr>
        <p:spPr>
          <a:xfrm>
            <a:off x="7415637" y="2549851"/>
            <a:ext cx="1087150" cy="609573"/>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ctr"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First solid tolerance time/h</a:t>
            </a:r>
          </a:p>
        </p:txBody>
      </p:sp>
      <p:sp>
        <p:nvSpPr>
          <p:cNvPr id="30" name="文本框 19"/>
          <p:cNvSpPr txBox="1"/>
          <p:nvPr/>
        </p:nvSpPr>
        <p:spPr>
          <a:xfrm>
            <a:off x="8747760" y="2355215"/>
            <a:ext cx="1431925" cy="878205"/>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ctr"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Average postoperative Hospital days/d</a:t>
            </a:r>
          </a:p>
        </p:txBody>
      </p:sp>
      <p:sp>
        <p:nvSpPr>
          <p:cNvPr id="31" name="文本框 19"/>
          <p:cNvSpPr txBox="1"/>
          <p:nvPr/>
        </p:nvSpPr>
        <p:spPr>
          <a:xfrm>
            <a:off x="1547495" y="3520440"/>
            <a:ext cx="1900555" cy="360680"/>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control subjects</a:t>
            </a:r>
          </a:p>
        </p:txBody>
      </p:sp>
      <p:sp>
        <p:nvSpPr>
          <p:cNvPr id="32" name="文本框 19"/>
          <p:cNvSpPr txBox="1"/>
          <p:nvPr/>
        </p:nvSpPr>
        <p:spPr>
          <a:xfrm>
            <a:off x="1452880" y="4023360"/>
            <a:ext cx="2138045" cy="373380"/>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experimental group</a:t>
            </a:r>
          </a:p>
        </p:txBody>
      </p:sp>
      <p:sp>
        <p:nvSpPr>
          <p:cNvPr id="33" name="文本框 19"/>
          <p:cNvSpPr txBox="1"/>
          <p:nvPr/>
        </p:nvSpPr>
        <p:spPr>
          <a:xfrm>
            <a:off x="3472602" y="3516884"/>
            <a:ext cx="590015" cy="36064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55</a:t>
            </a:r>
          </a:p>
        </p:txBody>
      </p:sp>
      <p:sp>
        <p:nvSpPr>
          <p:cNvPr id="34" name="文本框 19"/>
          <p:cNvSpPr txBox="1"/>
          <p:nvPr/>
        </p:nvSpPr>
        <p:spPr>
          <a:xfrm>
            <a:off x="3487620" y="4018678"/>
            <a:ext cx="508672" cy="308977"/>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55</a:t>
            </a:r>
          </a:p>
        </p:txBody>
      </p:sp>
      <p:sp>
        <p:nvSpPr>
          <p:cNvPr id="35" name="文本框 19"/>
          <p:cNvSpPr txBox="1"/>
          <p:nvPr/>
        </p:nvSpPr>
        <p:spPr>
          <a:xfrm>
            <a:off x="4258195" y="3547630"/>
            <a:ext cx="1212869" cy="308976"/>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16.3± 7.442</a:t>
            </a:r>
          </a:p>
        </p:txBody>
      </p:sp>
      <p:sp>
        <p:nvSpPr>
          <p:cNvPr id="36" name="文本框 19"/>
          <p:cNvSpPr txBox="1"/>
          <p:nvPr/>
        </p:nvSpPr>
        <p:spPr>
          <a:xfrm>
            <a:off x="4274344" y="4070928"/>
            <a:ext cx="1306289" cy="308976"/>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14.5 ±6.75</a:t>
            </a:r>
          </a:p>
        </p:txBody>
      </p:sp>
      <p:sp>
        <p:nvSpPr>
          <p:cNvPr id="39" name="文本框 19"/>
          <p:cNvSpPr txBox="1"/>
          <p:nvPr/>
        </p:nvSpPr>
        <p:spPr>
          <a:xfrm>
            <a:off x="1818096" y="4565563"/>
            <a:ext cx="1087150" cy="609573"/>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sz="1400" b="1"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P-value</a:t>
            </a:r>
          </a:p>
        </p:txBody>
      </p:sp>
      <p:sp>
        <p:nvSpPr>
          <p:cNvPr id="40" name="文本框 19"/>
          <p:cNvSpPr txBox="1"/>
          <p:nvPr/>
        </p:nvSpPr>
        <p:spPr>
          <a:xfrm>
            <a:off x="5814891" y="3533756"/>
            <a:ext cx="1352194" cy="29397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28.68±10.99 </a:t>
            </a:r>
          </a:p>
        </p:txBody>
      </p:sp>
      <p:sp>
        <p:nvSpPr>
          <p:cNvPr id="41" name="文本框 19"/>
          <p:cNvSpPr txBox="1"/>
          <p:nvPr/>
        </p:nvSpPr>
        <p:spPr>
          <a:xfrm>
            <a:off x="5809303" y="4037530"/>
            <a:ext cx="1212869" cy="308976"/>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24.38± 9.22</a:t>
            </a:r>
          </a:p>
        </p:txBody>
      </p:sp>
      <p:sp>
        <p:nvSpPr>
          <p:cNvPr id="42" name="文本框 19"/>
          <p:cNvSpPr txBox="1"/>
          <p:nvPr/>
        </p:nvSpPr>
        <p:spPr>
          <a:xfrm>
            <a:off x="4368773" y="4578283"/>
            <a:ext cx="975703" cy="317022"/>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0.05</a:t>
            </a:r>
            <a:endPar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endParaRPr>
          </a:p>
        </p:txBody>
      </p:sp>
      <p:sp>
        <p:nvSpPr>
          <p:cNvPr id="43" name="文本框 19"/>
          <p:cNvSpPr txBox="1"/>
          <p:nvPr/>
        </p:nvSpPr>
        <p:spPr>
          <a:xfrm>
            <a:off x="5974028" y="4556124"/>
            <a:ext cx="975703" cy="317022"/>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0.05</a:t>
            </a:r>
            <a:endPar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endParaRPr>
          </a:p>
        </p:txBody>
      </p:sp>
      <p:sp>
        <p:nvSpPr>
          <p:cNvPr id="44" name="文本框 19"/>
          <p:cNvSpPr txBox="1"/>
          <p:nvPr/>
        </p:nvSpPr>
        <p:spPr>
          <a:xfrm>
            <a:off x="7639860" y="4577893"/>
            <a:ext cx="975703" cy="317022"/>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0.05</a:t>
            </a:r>
            <a:endPar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endParaRPr>
          </a:p>
        </p:txBody>
      </p:sp>
      <p:sp>
        <p:nvSpPr>
          <p:cNvPr id="45" name="文本框 19"/>
          <p:cNvSpPr txBox="1"/>
          <p:nvPr/>
        </p:nvSpPr>
        <p:spPr>
          <a:xfrm>
            <a:off x="8901108" y="4551228"/>
            <a:ext cx="975703" cy="317022"/>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0.05</a:t>
            </a:r>
            <a:endPar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endParaRPr>
          </a:p>
        </p:txBody>
      </p:sp>
      <p:sp>
        <p:nvSpPr>
          <p:cNvPr id="37" name="文本框 19"/>
          <p:cNvSpPr txBox="1"/>
          <p:nvPr/>
        </p:nvSpPr>
        <p:spPr>
          <a:xfrm>
            <a:off x="7415637" y="3534687"/>
            <a:ext cx="1352194" cy="29397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58.68±10.39</a:t>
            </a:r>
          </a:p>
        </p:txBody>
      </p:sp>
      <p:sp>
        <p:nvSpPr>
          <p:cNvPr id="38" name="文本框 19"/>
          <p:cNvSpPr txBox="1"/>
          <p:nvPr/>
        </p:nvSpPr>
        <p:spPr>
          <a:xfrm>
            <a:off x="7468646" y="4025352"/>
            <a:ext cx="1352194" cy="29397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54.12±9.16</a:t>
            </a:r>
          </a:p>
        </p:txBody>
      </p:sp>
      <p:sp>
        <p:nvSpPr>
          <p:cNvPr id="46" name="文本框 19"/>
          <p:cNvSpPr txBox="1"/>
          <p:nvPr/>
        </p:nvSpPr>
        <p:spPr>
          <a:xfrm>
            <a:off x="8827405" y="3523088"/>
            <a:ext cx="1352194" cy="29397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9.47±2.30</a:t>
            </a:r>
          </a:p>
        </p:txBody>
      </p:sp>
      <p:sp>
        <p:nvSpPr>
          <p:cNvPr id="47" name="文本框 19"/>
          <p:cNvSpPr txBox="1"/>
          <p:nvPr/>
        </p:nvSpPr>
        <p:spPr>
          <a:xfrm>
            <a:off x="8812102" y="4022210"/>
            <a:ext cx="1352194" cy="29397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7.72±1.28</a:t>
            </a:r>
          </a:p>
        </p:txBody>
      </p:sp>
      <p:cxnSp>
        <p:nvCxnSpPr>
          <p:cNvPr id="2" name="直接连接符 1"/>
          <p:cNvCxnSpPr>
            <a:cxnSpLocks/>
          </p:cNvCxnSpPr>
          <p:nvPr>
            <p:custDataLst>
              <p:tags r:id="rId1"/>
            </p:custDataLst>
          </p:nvPr>
        </p:nvCxnSpPr>
        <p:spPr>
          <a:xfrm>
            <a:off x="1371419" y="2334065"/>
            <a:ext cx="8715483" cy="19100"/>
          </a:xfrm>
          <a:prstGeom prst="line">
            <a:avLst/>
          </a:prstGeom>
        </p:spPr>
        <p:style>
          <a:lnRef idx="1">
            <a:schemeClr val="dk1"/>
          </a:lnRef>
          <a:fillRef idx="0">
            <a:schemeClr val="dk1"/>
          </a:fillRef>
          <a:effectRef idx="0">
            <a:schemeClr val="dk1"/>
          </a:effectRef>
          <a:fontRef idx="minor">
            <a:schemeClr val="tx1"/>
          </a:fontRef>
        </p:style>
      </p:cxnSp>
      <p:cxnSp>
        <p:nvCxnSpPr>
          <p:cNvPr id="3" name="直接连接符 2"/>
          <p:cNvCxnSpPr>
            <a:cxnSpLocks/>
          </p:cNvCxnSpPr>
          <p:nvPr>
            <p:custDataLst>
              <p:tags r:id="rId2"/>
            </p:custDataLst>
          </p:nvPr>
        </p:nvCxnSpPr>
        <p:spPr>
          <a:xfrm flipV="1">
            <a:off x="1371419" y="3262628"/>
            <a:ext cx="8715483" cy="1077"/>
          </a:xfrm>
          <a:prstGeom prst="line">
            <a:avLst/>
          </a:prstGeom>
        </p:spPr>
        <p:style>
          <a:lnRef idx="1">
            <a:schemeClr val="dk1"/>
          </a:lnRef>
          <a:fillRef idx="0">
            <a:schemeClr val="dk1"/>
          </a:fillRef>
          <a:effectRef idx="0">
            <a:schemeClr val="dk1"/>
          </a:effectRef>
          <a:fontRef idx="minor">
            <a:schemeClr val="tx1"/>
          </a:fontRef>
        </p:style>
      </p:cxnSp>
      <p:pic>
        <p:nvPicPr>
          <p:cNvPr id="4" name="11">
            <a:hlinkClick r:id="" action="ppaction://media"/>
          </p:cNvPr>
          <p:cNvPicPr/>
          <p:nvPr>
            <a:audioFile r:link="rId4"/>
            <p:extLst>
              <p:ext uri="{DAA4B4D4-6D71-4841-9C94-3DE7FCFB9230}">
                <p14:media xmlns:p14="http://schemas.microsoft.com/office/powerpoint/2010/main" r:embed="rId3"/>
              </p:ext>
            </p:extLst>
          </p:nvPr>
        </p:nvPicPr>
        <p:blipFill>
          <a:blip r:embed="rId9"/>
          <a:stretch>
            <a:fillRect/>
          </a:stretch>
        </p:blipFill>
        <p:spPr>
          <a:xfrm>
            <a:off x="11464925" y="245745"/>
            <a:ext cx="619125" cy="619125"/>
          </a:xfrm>
          <a:prstGeom prst="rect">
            <a:avLst/>
          </a:prstGeom>
        </p:spPr>
      </p:pic>
      <p:sp>
        <p:nvSpPr>
          <p:cNvPr id="48" name="TextBox 1">
            <a:extLst>
              <a:ext uri="{FF2B5EF4-FFF2-40B4-BE49-F238E27FC236}">
                <a16:creationId xmlns:a16="http://schemas.microsoft.com/office/drawing/2014/main" id="{C91D934E-2134-4F9C-93BE-0A662BA5683F}"/>
              </a:ext>
            </a:extLst>
          </p:cNvPr>
          <p:cNvSpPr txBox="1"/>
          <p:nvPr/>
        </p:nvSpPr>
        <p:spPr>
          <a:xfrm>
            <a:off x="4268284" y="155765"/>
            <a:ext cx="5818618" cy="768350"/>
          </a:xfrm>
          <a:prstGeom prst="rect">
            <a:avLst/>
          </a:prstGeom>
          <a:noFill/>
          <a:ln>
            <a:noFill/>
          </a:ln>
        </p:spPr>
        <p:txBody>
          <a:bodyPr wrap="square" rtlCol="0">
            <a:spAutoFit/>
          </a:bodyPr>
          <a:lstStyle/>
          <a:p>
            <a:pPr lvl="0">
              <a:defRPr/>
            </a:pPr>
            <a:r>
              <a:rPr lang="zh-CN" altLang="en-US" sz="4400" b="1" dirty="0">
                <a:solidFill>
                  <a:srgbClr val="7030A0"/>
                </a:solidFill>
                <a:latin typeface="Arial" panose="020B0604020202020204" pitchFamily="34" charset="0"/>
                <a:cs typeface="Arial" panose="020B0604020202020204" pitchFamily="34" charset="0"/>
                <a:sym typeface="+mn-ea"/>
              </a:rPr>
              <a:t>IV</a:t>
            </a:r>
            <a:r>
              <a:rPr kumimoji="0" lang="zh-CN" altLang="en-US" sz="44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Findings</a:t>
            </a:r>
          </a:p>
        </p:txBody>
      </p:sp>
      <p:sp>
        <p:nvSpPr>
          <p:cNvPr id="49" name="文本框 99">
            <a:extLst>
              <a:ext uri="{FF2B5EF4-FFF2-40B4-BE49-F238E27FC236}">
                <a16:creationId xmlns:a16="http://schemas.microsoft.com/office/drawing/2014/main" id="{F76CEA44-C7A6-4C8C-99D8-0EEC7D71C9BF}"/>
              </a:ext>
            </a:extLst>
          </p:cNvPr>
          <p:cNvSpPr txBox="1"/>
          <p:nvPr/>
        </p:nvSpPr>
        <p:spPr>
          <a:xfrm>
            <a:off x="1547446" y="1624233"/>
            <a:ext cx="8731250" cy="779681"/>
          </a:xfrm>
          <a:prstGeom prst="rect">
            <a:avLst/>
          </a:prstGeom>
          <a:noFill/>
          <a:ln w="9525">
            <a:noFill/>
          </a:ln>
        </p:spPr>
        <p:txBody>
          <a:bodyPr wrap="square" anchor="t" anchorCtr="0">
            <a:noAutofit/>
          </a:bodyPr>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Table 2: Comparison of </a:t>
            </a:r>
            <a:r>
              <a:rPr dirty="0">
                <a:solidFill>
                  <a:srgbClr val="FF0000"/>
                </a:solidFill>
                <a:latin typeface="Arial" panose="020B0604020202020204" pitchFamily="34" charset="0"/>
                <a:cs typeface="Arial" panose="020B0604020202020204" pitchFamily="34" charset="0"/>
                <a:sym typeface="思源黑体 CN Light" panose="020B0300000000000000" pitchFamily="34" charset="-122"/>
              </a:rPr>
              <a:t>gastrointestinal function recovery </a:t>
            </a:r>
            <a:r>
              <a:rPr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and </a:t>
            </a:r>
            <a:r>
              <a:rPr dirty="0">
                <a:solidFill>
                  <a:srgbClr val="FF0000"/>
                </a:solidFill>
                <a:latin typeface="Arial" panose="020B0604020202020204" pitchFamily="34" charset="0"/>
                <a:cs typeface="Arial" panose="020B0604020202020204" pitchFamily="34" charset="0"/>
                <a:sym typeface="思源黑体 CN Light" panose="020B0300000000000000" pitchFamily="34" charset="-122"/>
              </a:rPr>
              <a:t>average postoperative </a:t>
            </a:r>
            <a:r>
              <a:rPr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hospitalization days between the two groups of patients</a:t>
            </a:r>
            <a:r>
              <a:rPr lang="zh-CN" altLang="zh-CN" dirty="0">
                <a:solidFill>
                  <a:prstClr val="black"/>
                </a:solidFill>
                <a:latin typeface="Arial" panose="020B0604020202020204" pitchFamily="34" charset="0"/>
                <a:cs typeface="Arial" panose="020B0604020202020204" pitchFamily="34" charset="0"/>
              </a:rPr>
              <a:t>（</a:t>
            </a:r>
            <a:r>
              <a:rPr lang="en-US" altLang="zh-CN" dirty="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zh-CN" dirty="0" err="1">
                <a:solidFill>
                  <a:prstClr val="black"/>
                </a:solidFill>
                <a:latin typeface="Arial" panose="020B0604020202020204" pitchFamily="34" charset="0"/>
                <a:cs typeface="Arial" panose="020B0604020202020204" pitchFamily="34" charset="0"/>
              </a:rPr>
              <a:t>x±s</a:t>
            </a:r>
            <a:r>
              <a:rPr lang="zh-CN" altLang="zh-CN" dirty="0">
                <a:solidFill>
                  <a:prstClr val="black"/>
                </a:solidFill>
                <a:latin typeface="Arial" panose="020B0604020202020204" pitchFamily="34" charset="0"/>
                <a:cs typeface="Arial" panose="020B0604020202020204" pitchFamily="34" charset="0"/>
              </a:rPr>
              <a:t>）</a:t>
            </a:r>
            <a:r>
              <a:rPr lang="en-US" altLang="zh-CN" dirty="0">
                <a:solidFill>
                  <a:prstClr val="black"/>
                </a:solidFill>
                <a:latin typeface="Arial" panose="020B0604020202020204" pitchFamily="34" charset="0"/>
                <a:cs typeface="Arial" panose="020B0604020202020204" pitchFamily="34" charset="0"/>
              </a:rPr>
              <a:t>[n</a:t>
            </a:r>
            <a:r>
              <a:rPr lang="zh-CN" altLang="zh-CN" dirty="0">
                <a:solidFill>
                  <a:prstClr val="black"/>
                </a:solidFill>
                <a:latin typeface="Arial" panose="020B0604020202020204" pitchFamily="34" charset="0"/>
                <a:cs typeface="Arial" panose="020B0604020202020204" pitchFamily="34" charset="0"/>
              </a:rPr>
              <a:t>（</a:t>
            </a:r>
            <a:r>
              <a:rPr lang="en-US" altLang="zh-CN" dirty="0">
                <a:solidFill>
                  <a:prstClr val="black"/>
                </a:solidFill>
                <a:latin typeface="Arial" panose="020B0604020202020204" pitchFamily="34" charset="0"/>
                <a:cs typeface="Arial" panose="020B0604020202020204" pitchFamily="34" charset="0"/>
              </a:rPr>
              <a:t>%</a:t>
            </a:r>
            <a:r>
              <a:rPr lang="zh-CN" altLang="zh-CN" dirty="0">
                <a:solidFill>
                  <a:prstClr val="black"/>
                </a:solidFill>
                <a:latin typeface="Arial" panose="020B0604020202020204" pitchFamily="34" charset="0"/>
                <a:cs typeface="Arial" panose="020B0604020202020204" pitchFamily="34" charset="0"/>
              </a:rPr>
              <a:t>）</a:t>
            </a:r>
            <a:r>
              <a:rPr lang="en-US" altLang="zh-CN" dirty="0">
                <a:solidFill>
                  <a:prstClr val="black"/>
                </a:solidFill>
                <a:latin typeface="Arial" panose="020B0604020202020204" pitchFamily="34" charset="0"/>
                <a:cs typeface="Arial" panose="020B0604020202020204" pitchFamily="34" charset="0"/>
              </a:rPr>
              <a:t>]</a:t>
            </a:r>
            <a:endParaRPr lang="zh-CN" altLang="zh-CN" dirty="0">
              <a:solidFill>
                <a:prstClr val="black"/>
              </a:solidFill>
              <a:latin typeface="Arial" panose="020B0604020202020204" pitchFamily="34" charset="0"/>
              <a:cs typeface="Arial" panose="020B0604020202020204" pitchFamily="34" charset="0"/>
            </a:endParaRPr>
          </a:p>
        </p:txBody>
      </p:sp>
      <p:cxnSp>
        <p:nvCxnSpPr>
          <p:cNvPr id="50" name="直接连接符 49">
            <a:extLst>
              <a:ext uri="{FF2B5EF4-FFF2-40B4-BE49-F238E27FC236}">
                <a16:creationId xmlns:a16="http://schemas.microsoft.com/office/drawing/2014/main" id="{FBDEAD82-0FF3-469A-9393-0262ED1389DC}"/>
              </a:ext>
            </a:extLst>
          </p:cNvPr>
          <p:cNvCxnSpPr>
            <a:cxnSpLocks/>
          </p:cNvCxnSpPr>
          <p:nvPr>
            <p:custDataLst>
              <p:tags r:id="rId5"/>
            </p:custDataLst>
          </p:nvPr>
        </p:nvCxnSpPr>
        <p:spPr>
          <a:xfrm>
            <a:off x="1452880" y="5071525"/>
            <a:ext cx="8726719"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261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5" name="流程图: 接点 4"/>
          <p:cNvSpPr/>
          <p:nvPr/>
        </p:nvSpPr>
        <p:spPr>
          <a:xfrm>
            <a:off x="471266" y="5574356"/>
            <a:ext cx="1076180" cy="949569"/>
          </a:xfrm>
          <a:prstGeom prst="flowChartConnector">
            <a:avLst/>
          </a:prstGeom>
          <a:blipFill dpi="0" rotWithShape="1">
            <a:blip r:embed="rId1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矩形: 圆角 17"/>
          <p:cNvSpPr/>
          <p:nvPr/>
        </p:nvSpPr>
        <p:spPr>
          <a:xfrm>
            <a:off x="1342637" y="1636887"/>
            <a:ext cx="9056076" cy="3464170"/>
          </a:xfrm>
          <a:prstGeom prst="roundRect">
            <a:avLst>
              <a:gd name="adj" fmla="val 1299"/>
            </a:avLst>
          </a:prstGeom>
          <a:solidFill>
            <a:srgbClr val="FFFFFF"/>
          </a:solidFill>
          <a:ln w="12700" cap="flat" cmpd="sng" algn="ctr">
            <a:noFill/>
            <a:prstDash val="solid"/>
            <a:miter lim="800000"/>
          </a:ln>
          <a:effectLst>
            <a:outerShdw blurRad="571500" dist="190500" dir="5400000" algn="t" rotWithShape="0">
              <a:srgbClr val="236FA7">
                <a:alpha val="20000"/>
              </a:srgbClr>
            </a:outerShdw>
          </a:effectLst>
        </p:spPr>
        <p:txBody>
          <a:bodyPr rtlCol="0"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健</a:t>
            </a:r>
            <a:r>
              <a:rPr kumimoji="0" lang="en-US" altLang="zh-CN"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 </a:t>
            </a:r>
            <a:r>
              <a:rPr kumimoji="0" lang="zh-CN" altLang="en-US" sz="2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a:t>
            </a:r>
            <a:r>
              <a:rPr kumimoji="0" lang="zh-CN" altLang="en-US" sz="1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完善地实施糖尿病健康教育，从而有助于糖尿病的治、</a:t>
            </a:r>
            <a:endParaRPr kumimoji="0" lang="zh-CN" altLang="en-US" sz="1800" b="0" i="0" u="none" strike="noStrike" kern="1200" cap="none" spc="0" normalizeH="0" baseline="0" noProof="1">
              <a:ln>
                <a:noFill/>
              </a:ln>
              <a:solidFill>
                <a:srgbClr val="FFFFFF"/>
              </a:solidFill>
              <a:effectLst/>
              <a:uLnTx/>
              <a:uFillTx/>
              <a:latin typeface="汉仪文黑-55简" panose="00020600040101010101" pitchFamily="18" charset="-122"/>
              <a:ea typeface="汉仪文黑-55简" panose="00020600040101010101" pitchFamily="18" charset="-122"/>
              <a:cs typeface="+mn-cs"/>
              <a:sym typeface="汉仪文黑-55简" panose="00020600040101010101" pitchFamily="18" charset="-122"/>
            </a:endParaRPr>
          </a:p>
        </p:txBody>
      </p:sp>
      <p:pic>
        <p:nvPicPr>
          <p:cNvPr id="8" name="图片 7"/>
          <p:cNvPicPr>
            <a:picLocks noChangeAspect="1"/>
          </p:cNvPicPr>
          <p:nvPr/>
        </p:nvPicPr>
        <p:blipFill>
          <a:blip r:embed="rId12"/>
          <a:stretch>
            <a:fillRect/>
          </a:stretch>
        </p:blipFill>
        <p:spPr>
          <a:xfrm>
            <a:off x="1917507" y="2352087"/>
            <a:ext cx="7678272" cy="2220762"/>
          </a:xfrm>
          <a:prstGeom prst="rect">
            <a:avLst/>
          </a:prstGeom>
        </p:spPr>
      </p:pic>
      <p:sp>
        <p:nvSpPr>
          <p:cNvPr id="9" name="矩形 8"/>
          <p:cNvSpPr/>
          <p:nvPr/>
        </p:nvSpPr>
        <p:spPr>
          <a:xfrm>
            <a:off x="2803525" y="2390775"/>
            <a:ext cx="7216775" cy="313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3" name="矩形 12"/>
          <p:cNvSpPr/>
          <p:nvPr/>
        </p:nvSpPr>
        <p:spPr>
          <a:xfrm>
            <a:off x="1881336" y="2761960"/>
            <a:ext cx="8018585" cy="456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4" name="矩形 13"/>
          <p:cNvSpPr/>
          <p:nvPr/>
        </p:nvSpPr>
        <p:spPr>
          <a:xfrm>
            <a:off x="1917446" y="3297830"/>
            <a:ext cx="7817398" cy="1197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9.47±2.30</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6" name="文本框 19"/>
          <p:cNvSpPr txBox="1"/>
          <p:nvPr/>
        </p:nvSpPr>
        <p:spPr>
          <a:xfrm>
            <a:off x="3760200" y="2866185"/>
            <a:ext cx="473884" cy="221647"/>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8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n</a:t>
            </a:r>
          </a:p>
        </p:txBody>
      </p:sp>
      <p:sp>
        <p:nvSpPr>
          <p:cNvPr id="21" name="文本框 19"/>
          <p:cNvSpPr txBox="1"/>
          <p:nvPr/>
        </p:nvSpPr>
        <p:spPr>
          <a:xfrm>
            <a:off x="3733782" y="3373926"/>
            <a:ext cx="590015" cy="36064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55</a:t>
            </a:r>
          </a:p>
        </p:txBody>
      </p:sp>
      <p:sp>
        <p:nvSpPr>
          <p:cNvPr id="22" name="文本框 19"/>
          <p:cNvSpPr txBox="1"/>
          <p:nvPr/>
        </p:nvSpPr>
        <p:spPr>
          <a:xfrm>
            <a:off x="3733782" y="3705008"/>
            <a:ext cx="590015" cy="36064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55</a:t>
            </a:r>
          </a:p>
        </p:txBody>
      </p:sp>
      <p:sp>
        <p:nvSpPr>
          <p:cNvPr id="23" name="文本框 19"/>
          <p:cNvSpPr txBox="1"/>
          <p:nvPr/>
        </p:nvSpPr>
        <p:spPr>
          <a:xfrm>
            <a:off x="4651593" y="2860417"/>
            <a:ext cx="1087150" cy="609573"/>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VAS score</a:t>
            </a:r>
          </a:p>
        </p:txBody>
      </p:sp>
      <p:sp>
        <p:nvSpPr>
          <p:cNvPr id="24" name="文本框 19"/>
          <p:cNvSpPr txBox="1"/>
          <p:nvPr/>
        </p:nvSpPr>
        <p:spPr>
          <a:xfrm>
            <a:off x="6167403" y="2852895"/>
            <a:ext cx="1087150" cy="609573"/>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CRP value</a:t>
            </a:r>
          </a:p>
        </p:txBody>
      </p:sp>
      <p:sp>
        <p:nvSpPr>
          <p:cNvPr id="25" name="文本框 19"/>
          <p:cNvSpPr txBox="1"/>
          <p:nvPr/>
        </p:nvSpPr>
        <p:spPr>
          <a:xfrm>
            <a:off x="7871460" y="2853055"/>
            <a:ext cx="1278890" cy="520700"/>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PSQI score</a:t>
            </a:r>
          </a:p>
        </p:txBody>
      </p:sp>
      <p:sp>
        <p:nvSpPr>
          <p:cNvPr id="26" name="文本框 19"/>
          <p:cNvSpPr txBox="1"/>
          <p:nvPr/>
        </p:nvSpPr>
        <p:spPr>
          <a:xfrm>
            <a:off x="7798609" y="3348882"/>
            <a:ext cx="1352194" cy="29397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8.81±3.36</a:t>
            </a:r>
          </a:p>
        </p:txBody>
      </p:sp>
      <p:sp>
        <p:nvSpPr>
          <p:cNvPr id="27" name="文本框 19"/>
          <p:cNvSpPr txBox="1"/>
          <p:nvPr/>
        </p:nvSpPr>
        <p:spPr>
          <a:xfrm>
            <a:off x="7798609" y="3683982"/>
            <a:ext cx="1352194" cy="29397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7.68±1.61</a:t>
            </a:r>
          </a:p>
        </p:txBody>
      </p:sp>
      <p:sp>
        <p:nvSpPr>
          <p:cNvPr id="29" name="文本框 19"/>
          <p:cNvSpPr txBox="1"/>
          <p:nvPr/>
        </p:nvSpPr>
        <p:spPr>
          <a:xfrm>
            <a:off x="7939842" y="4110205"/>
            <a:ext cx="975703" cy="317022"/>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0.05</a:t>
            </a:r>
            <a:endPar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endParaRPr>
          </a:p>
        </p:txBody>
      </p:sp>
      <p:sp>
        <p:nvSpPr>
          <p:cNvPr id="30" name="文本框 99"/>
          <p:cNvSpPr txBox="1"/>
          <p:nvPr/>
        </p:nvSpPr>
        <p:spPr>
          <a:xfrm>
            <a:off x="1700530" y="4634865"/>
            <a:ext cx="7988300" cy="337185"/>
          </a:xfrm>
          <a:prstGeom prst="rect">
            <a:avLst/>
          </a:prstGeom>
          <a:noFill/>
          <a:ln w="9525">
            <a:noFill/>
          </a:ln>
        </p:spPr>
        <p:txBody>
          <a:bodyPr wrap="square" anchor="t" anchorCtr="0">
            <a:spAutoFit/>
          </a:bodyPr>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sz="160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There were no 30-day admission rates or postoperative complications in either group.</a:t>
            </a:r>
          </a:p>
        </p:txBody>
      </p:sp>
      <p:sp>
        <p:nvSpPr>
          <p:cNvPr id="31" name="文本框 19"/>
          <p:cNvSpPr txBox="1"/>
          <p:nvPr/>
        </p:nvSpPr>
        <p:spPr>
          <a:xfrm>
            <a:off x="4600879" y="3317338"/>
            <a:ext cx="1352194" cy="29397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   4.5(3-6)</a:t>
            </a:r>
          </a:p>
        </p:txBody>
      </p:sp>
      <p:sp>
        <p:nvSpPr>
          <p:cNvPr id="32" name="文本框 19"/>
          <p:cNvSpPr txBox="1"/>
          <p:nvPr/>
        </p:nvSpPr>
        <p:spPr>
          <a:xfrm>
            <a:off x="4611495" y="3709096"/>
            <a:ext cx="1352194" cy="29397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   3.5(2-5)</a:t>
            </a:r>
          </a:p>
        </p:txBody>
      </p:sp>
      <p:sp>
        <p:nvSpPr>
          <p:cNvPr id="33" name="文本框 19"/>
          <p:cNvSpPr txBox="1"/>
          <p:nvPr/>
        </p:nvSpPr>
        <p:spPr>
          <a:xfrm>
            <a:off x="4754579" y="4115625"/>
            <a:ext cx="975703" cy="317022"/>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0.05</a:t>
            </a:r>
            <a:endPar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endParaRPr>
          </a:p>
        </p:txBody>
      </p:sp>
      <p:sp>
        <p:nvSpPr>
          <p:cNvPr id="35" name="文本框 19"/>
          <p:cNvSpPr txBox="1"/>
          <p:nvPr/>
        </p:nvSpPr>
        <p:spPr>
          <a:xfrm>
            <a:off x="5964965" y="3344264"/>
            <a:ext cx="1352194" cy="29397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46.20±14.38</a:t>
            </a:r>
          </a:p>
        </p:txBody>
      </p:sp>
      <p:sp>
        <p:nvSpPr>
          <p:cNvPr id="36" name="文本框 19"/>
          <p:cNvSpPr txBox="1"/>
          <p:nvPr/>
        </p:nvSpPr>
        <p:spPr>
          <a:xfrm>
            <a:off x="5944794" y="3749652"/>
            <a:ext cx="1352194" cy="29397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42.88±11.30</a:t>
            </a:r>
          </a:p>
        </p:txBody>
      </p:sp>
      <p:sp>
        <p:nvSpPr>
          <p:cNvPr id="37" name="文本框 19"/>
          <p:cNvSpPr txBox="1"/>
          <p:nvPr/>
        </p:nvSpPr>
        <p:spPr>
          <a:xfrm>
            <a:off x="6197904" y="4113536"/>
            <a:ext cx="975703" cy="317022"/>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0.05</a:t>
            </a:r>
            <a:endParaRPr kumimoji="0" lang="en-US" altLang="zh-CN"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endParaRPr>
          </a:p>
        </p:txBody>
      </p:sp>
      <p:cxnSp>
        <p:nvCxnSpPr>
          <p:cNvPr id="2" name="直接连接符 1"/>
          <p:cNvCxnSpPr/>
          <p:nvPr>
            <p:custDataLst>
              <p:tags r:id="rId1"/>
            </p:custDataLst>
          </p:nvPr>
        </p:nvCxnSpPr>
        <p:spPr>
          <a:xfrm>
            <a:off x="727075" y="1074030"/>
            <a:ext cx="10737850" cy="0"/>
          </a:xfrm>
          <a:prstGeom prst="line">
            <a:avLst/>
          </a:prstGeom>
          <a:noFill/>
          <a:ln w="38100" cap="flat" cmpd="sng" algn="ctr">
            <a:solidFill>
              <a:srgbClr val="7030A0"/>
            </a:solidFill>
            <a:prstDash val="solid"/>
            <a:miter lim="800000"/>
          </a:ln>
          <a:effectLst/>
        </p:spPr>
      </p:cxnSp>
      <p:sp>
        <p:nvSpPr>
          <p:cNvPr id="4" name="文本框 19"/>
          <p:cNvSpPr txBox="1"/>
          <p:nvPr>
            <p:custDataLst>
              <p:tags r:id="rId2"/>
            </p:custDataLst>
          </p:nvPr>
        </p:nvSpPr>
        <p:spPr>
          <a:xfrm>
            <a:off x="2263775" y="2699385"/>
            <a:ext cx="1079500" cy="402590"/>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groups</a:t>
            </a:r>
          </a:p>
        </p:txBody>
      </p:sp>
      <p:sp>
        <p:nvSpPr>
          <p:cNvPr id="7" name="文本框 19"/>
          <p:cNvSpPr txBox="1"/>
          <p:nvPr>
            <p:custDataLst>
              <p:tags r:id="rId3"/>
            </p:custDataLst>
          </p:nvPr>
        </p:nvSpPr>
        <p:spPr>
          <a:xfrm>
            <a:off x="1917700" y="3335655"/>
            <a:ext cx="1900555" cy="360680"/>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control subjects</a:t>
            </a:r>
          </a:p>
        </p:txBody>
      </p:sp>
      <p:sp>
        <p:nvSpPr>
          <p:cNvPr id="19" name="文本框 19"/>
          <p:cNvSpPr txBox="1"/>
          <p:nvPr>
            <p:custDataLst>
              <p:tags r:id="rId4"/>
            </p:custDataLst>
          </p:nvPr>
        </p:nvSpPr>
        <p:spPr>
          <a:xfrm>
            <a:off x="1881505" y="3664585"/>
            <a:ext cx="2138045" cy="373380"/>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experimental group</a:t>
            </a:r>
          </a:p>
        </p:txBody>
      </p:sp>
      <p:sp>
        <p:nvSpPr>
          <p:cNvPr id="39" name="文本框 19"/>
          <p:cNvSpPr txBox="1"/>
          <p:nvPr>
            <p:custDataLst>
              <p:tags r:id="rId5"/>
            </p:custDataLst>
          </p:nvPr>
        </p:nvSpPr>
        <p:spPr>
          <a:xfrm>
            <a:off x="2256246" y="4115348"/>
            <a:ext cx="1087150" cy="609573"/>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sz="1400" b="1"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P-value</a:t>
            </a:r>
          </a:p>
        </p:txBody>
      </p:sp>
      <p:pic>
        <p:nvPicPr>
          <p:cNvPr id="6" name="12">
            <a:hlinkClick r:id="" action="ppaction://media"/>
          </p:cNvPr>
          <p:cNvPicPr/>
          <p:nvPr>
            <a:audioFile r:link="rId7"/>
            <p:extLst>
              <p:ext uri="{DAA4B4D4-6D71-4841-9C94-3DE7FCFB9230}">
                <p14:media xmlns:p14="http://schemas.microsoft.com/office/powerpoint/2010/main" r:embed="rId6"/>
              </p:ext>
            </p:extLst>
          </p:nvPr>
        </p:nvPicPr>
        <p:blipFill>
          <a:blip r:embed="rId13"/>
          <a:stretch>
            <a:fillRect/>
          </a:stretch>
        </p:blipFill>
        <p:spPr>
          <a:xfrm>
            <a:off x="11386820" y="176530"/>
            <a:ext cx="619125" cy="619125"/>
          </a:xfrm>
          <a:prstGeom prst="rect">
            <a:avLst/>
          </a:prstGeom>
        </p:spPr>
      </p:pic>
      <p:sp>
        <p:nvSpPr>
          <p:cNvPr id="34" name="TextBox 1">
            <a:extLst>
              <a:ext uri="{FF2B5EF4-FFF2-40B4-BE49-F238E27FC236}">
                <a16:creationId xmlns:a16="http://schemas.microsoft.com/office/drawing/2014/main" id="{E3409468-EAF2-47D9-89BE-7D8DBD7286F4}"/>
              </a:ext>
            </a:extLst>
          </p:cNvPr>
          <p:cNvSpPr txBox="1"/>
          <p:nvPr>
            <p:custDataLst>
              <p:tags r:id="rId8"/>
            </p:custDataLst>
          </p:nvPr>
        </p:nvSpPr>
        <p:spPr>
          <a:xfrm>
            <a:off x="4268284" y="245572"/>
            <a:ext cx="5818618" cy="768350"/>
          </a:xfrm>
          <a:prstGeom prst="rect">
            <a:avLst/>
          </a:prstGeom>
          <a:noFill/>
          <a:ln>
            <a:noFill/>
          </a:ln>
        </p:spPr>
        <p:txBody>
          <a:bodyPr wrap="square" rtlCol="0">
            <a:spAutoFit/>
          </a:bodyPr>
          <a:lstStyle/>
          <a:p>
            <a:pPr lvl="0">
              <a:defRPr/>
            </a:pPr>
            <a:r>
              <a:rPr lang="zh-CN" altLang="en-US" sz="4400" b="1" dirty="0">
                <a:solidFill>
                  <a:srgbClr val="7030A0"/>
                </a:solidFill>
                <a:latin typeface="Arial" panose="020B0604020202020204" pitchFamily="34" charset="0"/>
                <a:cs typeface="Arial" panose="020B0604020202020204" pitchFamily="34" charset="0"/>
                <a:sym typeface="+mn-ea"/>
              </a:rPr>
              <a:t>IV</a:t>
            </a:r>
            <a:r>
              <a:rPr kumimoji="0" lang="zh-CN" altLang="en-US" sz="44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Findings</a:t>
            </a:r>
          </a:p>
        </p:txBody>
      </p:sp>
      <p:sp>
        <p:nvSpPr>
          <p:cNvPr id="38" name="文本框 99">
            <a:extLst>
              <a:ext uri="{FF2B5EF4-FFF2-40B4-BE49-F238E27FC236}">
                <a16:creationId xmlns:a16="http://schemas.microsoft.com/office/drawing/2014/main" id="{7EFE73BD-B366-43FE-8D7C-C05146720ECD}"/>
              </a:ext>
            </a:extLst>
          </p:cNvPr>
          <p:cNvSpPr txBox="1"/>
          <p:nvPr/>
        </p:nvSpPr>
        <p:spPr>
          <a:xfrm>
            <a:off x="2151086" y="2062032"/>
            <a:ext cx="6905094" cy="583565"/>
          </a:xfrm>
          <a:prstGeom prst="rect">
            <a:avLst/>
          </a:prstGeom>
          <a:noFill/>
          <a:ln w="9525">
            <a:noFill/>
          </a:ln>
        </p:spPr>
        <p:txBody>
          <a:bodyPr wrap="square" anchor="t" anchorCtr="0">
            <a:spAutoFit/>
          </a:bodyPr>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a:defRPr/>
            </a:pPr>
            <a:r>
              <a:rPr sz="160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Table 3: Comparison of 24h postoperative </a:t>
            </a:r>
            <a:r>
              <a:rPr sz="1600" dirty="0">
                <a:solidFill>
                  <a:srgbClr val="FF0000"/>
                </a:solidFill>
                <a:latin typeface="Arial" panose="020B0604020202020204" pitchFamily="34" charset="0"/>
                <a:cs typeface="Arial" panose="020B0604020202020204" pitchFamily="34" charset="0"/>
                <a:sym typeface="思源黑体 CN Light" panose="020B0300000000000000" pitchFamily="34" charset="-122"/>
              </a:rPr>
              <a:t>VAS scores, CRP values, PSQI scores</a:t>
            </a:r>
            <a:r>
              <a:rPr sz="160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 between the two groups of patients</a:t>
            </a:r>
            <a:r>
              <a:rPr lang="zh-CN" altLang="zh-CN" sz="1600" dirty="0">
                <a:solidFill>
                  <a:prstClr val="black"/>
                </a:solidFill>
                <a:latin typeface="Arial" panose="020B0604020202020204" pitchFamily="34" charset="0"/>
                <a:cs typeface="Arial" panose="020B0604020202020204" pitchFamily="34" charset="0"/>
              </a:rPr>
              <a:t>（</a:t>
            </a:r>
            <a:r>
              <a:rPr lang="en-US" altLang="zh-CN" sz="1600" dirty="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zh-CN" sz="1600" dirty="0" err="1">
                <a:solidFill>
                  <a:prstClr val="black"/>
                </a:solidFill>
                <a:latin typeface="Arial" panose="020B0604020202020204" pitchFamily="34" charset="0"/>
                <a:cs typeface="Arial" panose="020B0604020202020204" pitchFamily="34" charset="0"/>
              </a:rPr>
              <a:t>x±s</a:t>
            </a:r>
            <a:r>
              <a:rPr lang="en-US" altLang="zh-CN" sz="1600" dirty="0">
                <a:solidFill>
                  <a:prstClr val="black"/>
                </a:solidFill>
                <a:latin typeface="Arial" panose="020B0604020202020204" pitchFamily="34" charset="0"/>
                <a:cs typeface="Arial" panose="020B0604020202020204" pitchFamily="34" charset="0"/>
              </a:rPr>
              <a:t>,</a:t>
            </a:r>
            <a:r>
              <a:rPr lang="zh-CN" altLang="en-US" sz="1600" dirty="0">
                <a:solidFill>
                  <a:prstClr val="black"/>
                </a:solidFill>
                <a:latin typeface="Arial" panose="020B0604020202020204" pitchFamily="34" charset="0"/>
                <a:cs typeface="Arial" panose="020B0604020202020204" pitchFamily="34" charset="0"/>
              </a:rPr>
              <a:t>分</a:t>
            </a:r>
            <a:r>
              <a:rPr lang="en-US" altLang="zh-CN" sz="1600" dirty="0">
                <a:solidFill>
                  <a:prstClr val="black"/>
                </a:solidFill>
                <a:latin typeface="Arial" panose="020B0604020202020204" pitchFamily="34" charset="0"/>
                <a:cs typeface="Arial" panose="020B0604020202020204" pitchFamily="34" charset="0"/>
              </a:rPr>
              <a:t>)</a:t>
            </a:r>
            <a:endParaRPr lang="zh-CN" altLang="zh-CN" sz="1600" dirty="0">
              <a:solidFill>
                <a:prstClr val="black"/>
              </a:solidFill>
              <a:latin typeface="Arial" panose="020B0604020202020204" pitchFamily="34" charset="0"/>
              <a:cs typeface="Arial" panose="020B0604020202020204" pitchFamily="34" charset="0"/>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131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流程图: 接点 4"/>
          <p:cNvSpPr/>
          <p:nvPr/>
        </p:nvSpPr>
        <p:spPr>
          <a:xfrm>
            <a:off x="471266" y="5574356"/>
            <a:ext cx="1076180" cy="949569"/>
          </a:xfrm>
          <a:prstGeom prst="flowChartConnector">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0" name="直接连接符 9"/>
          <p:cNvCxnSpPr/>
          <p:nvPr/>
        </p:nvCxnSpPr>
        <p:spPr>
          <a:xfrm>
            <a:off x="727075" y="775580"/>
            <a:ext cx="10737850" cy="0"/>
          </a:xfrm>
          <a:prstGeom prst="line">
            <a:avLst/>
          </a:prstGeom>
          <a:noFill/>
          <a:ln w="38100" cap="flat" cmpd="sng" algn="ctr">
            <a:solidFill>
              <a:srgbClr val="7030A0"/>
            </a:solidFill>
            <a:prstDash val="solid"/>
            <a:miter lim="800000"/>
          </a:ln>
          <a:effectLst/>
        </p:spPr>
      </p:cxnSp>
      <p:sp>
        <p:nvSpPr>
          <p:cNvPr id="18" name="矩形: 圆角 17"/>
          <p:cNvSpPr/>
          <p:nvPr/>
        </p:nvSpPr>
        <p:spPr>
          <a:xfrm>
            <a:off x="1452536" y="1210931"/>
            <a:ext cx="8882955" cy="4551591"/>
          </a:xfrm>
          <a:prstGeom prst="roundRect">
            <a:avLst>
              <a:gd name="adj" fmla="val 1299"/>
            </a:avLst>
          </a:prstGeom>
          <a:solidFill>
            <a:srgbClr val="FFFFFF"/>
          </a:solidFill>
          <a:ln w="12700" cap="flat" cmpd="sng" algn="ctr">
            <a:noFill/>
            <a:prstDash val="solid"/>
            <a:miter lim="800000"/>
          </a:ln>
          <a:effectLst>
            <a:outerShdw blurRad="571500" dist="190500" dir="5400000" algn="t" rotWithShape="0">
              <a:srgbClr val="236FA7">
                <a:alpha val="20000"/>
              </a:srgbClr>
            </a:outerShdw>
          </a:effectLst>
        </p:spPr>
        <p:txBody>
          <a:bodyPr rtlCol="0"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健</a:t>
            </a:r>
            <a:r>
              <a:rPr kumimoji="0" lang="en-US" altLang="zh-CN"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 </a:t>
            </a:r>
            <a:r>
              <a:rPr kumimoji="0" lang="zh-CN" altLang="en-US" sz="2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a:t>
            </a:r>
            <a:r>
              <a:rPr kumimoji="0" lang="zh-CN" altLang="en-US" sz="1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完善地实施糖尿病健康教育，从而有助于糖尿病的治、</a:t>
            </a:r>
            <a:endParaRPr kumimoji="0" lang="zh-CN" altLang="en-US" sz="1800" b="0" i="0" u="none" strike="noStrike" kern="1200" cap="none" spc="0" normalizeH="0" baseline="0" noProof="1">
              <a:ln>
                <a:noFill/>
              </a:ln>
              <a:solidFill>
                <a:srgbClr val="FFFFFF"/>
              </a:solidFill>
              <a:effectLst/>
              <a:uLnTx/>
              <a:uFillTx/>
              <a:latin typeface="汉仪文黑-55简" panose="00020600040101010101" pitchFamily="18" charset="-122"/>
              <a:ea typeface="汉仪文黑-55简" panose="00020600040101010101" pitchFamily="18" charset="-122"/>
              <a:cs typeface="+mn-cs"/>
              <a:sym typeface="汉仪文黑-55简" panose="00020600040101010101" pitchFamily="18" charset="-122"/>
            </a:endParaRPr>
          </a:p>
        </p:txBody>
      </p:sp>
      <p:sp>
        <p:nvSpPr>
          <p:cNvPr id="8" name="文本框 7"/>
          <p:cNvSpPr txBox="1"/>
          <p:nvPr/>
        </p:nvSpPr>
        <p:spPr>
          <a:xfrm>
            <a:off x="1547446" y="4647674"/>
            <a:ext cx="8352692" cy="982664"/>
          </a:xfrm>
          <a:prstGeom prst="rect">
            <a:avLst/>
          </a:prstGeom>
          <a:noFill/>
        </p:spPr>
        <p:txBody>
          <a:bodyPr wrap="square" rtlCol="0" anchor="t">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[5] PJ. </a:t>
            </a:r>
            <a:r>
              <a:rPr kumimoji="0" lang="en-US" altLang="zh-CN" sz="1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Boekema</a:t>
            </a: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M. </a:t>
            </a:r>
            <a:r>
              <a:rPr kumimoji="0" lang="en-US" altLang="zh-CN" sz="1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Samsom</a:t>
            </a: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G.P. van Berge </a:t>
            </a:r>
            <a:r>
              <a:rPr kumimoji="0" lang="en-US" altLang="zh-CN" sz="1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Henegouwen</a:t>
            </a: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A.J. </a:t>
            </a:r>
            <a:r>
              <a:rPr kumimoji="0" lang="en-US" altLang="zh-CN" sz="1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Smout</a:t>
            </a: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Coffee and gastrointestinal function: facts and fiction, A review, Scand. J. Gastroenterol. 230(1999) 35-39.https://doi org/10.1080 003655299750025525.</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[6]</a:t>
            </a:r>
            <a:r>
              <a:rPr kumimoji="0" lang="en-GB"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GB" altLang="zh-CN" sz="1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Piric</a:t>
            </a:r>
            <a:r>
              <a:rPr kumimoji="0" lang="en-GB"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GB" altLang="zh-CN" sz="1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M,Pasic</a:t>
            </a:r>
            <a:r>
              <a:rPr kumimoji="0" lang="en-GB"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F, </a:t>
            </a:r>
            <a:r>
              <a:rPr kumimoji="0" lang="en-GB" altLang="zh-CN" sz="1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Rifatbegovic</a:t>
            </a:r>
            <a:r>
              <a:rPr kumimoji="0" lang="en-GB"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Z, et al. The Effects of Drinking Coffee While </a:t>
            </a:r>
            <a:r>
              <a:rPr kumimoji="0" lang="en-GB" altLang="zh-CN" sz="1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Recovening</a:t>
            </a:r>
            <a:r>
              <a:rPr kumimoji="0" lang="en-GB"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from Colon and Rectal </a:t>
            </a:r>
            <a:r>
              <a:rPr kumimoji="0" lang="en-GB" altLang="zh-CN" sz="1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Resecton</a:t>
            </a:r>
            <a:r>
              <a:rPr kumimoji="0" lang="en-GB"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Surgery[J]. Med Arch, 2015,69(6):357-361</a:t>
            </a:r>
            <a:endParaRPr kumimoji="0" lang="zh-CN" altLang="en-US" sz="10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endParaRPr>
          </a:p>
        </p:txBody>
      </p:sp>
      <p:pic>
        <p:nvPicPr>
          <p:cNvPr id="2" name="13">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1464925" y="156210"/>
            <a:ext cx="619125" cy="619125"/>
          </a:xfrm>
          <a:prstGeom prst="rect">
            <a:avLst/>
          </a:prstGeom>
        </p:spPr>
      </p:pic>
      <p:sp>
        <p:nvSpPr>
          <p:cNvPr id="11" name="TextBox 1">
            <a:extLst>
              <a:ext uri="{FF2B5EF4-FFF2-40B4-BE49-F238E27FC236}">
                <a16:creationId xmlns:a16="http://schemas.microsoft.com/office/drawing/2014/main" id="{E2807DB0-E451-47F0-ADCE-5DA91A62333D}"/>
              </a:ext>
            </a:extLst>
          </p:cNvPr>
          <p:cNvSpPr txBox="1"/>
          <p:nvPr/>
        </p:nvSpPr>
        <p:spPr>
          <a:xfrm>
            <a:off x="4228424" y="103732"/>
            <a:ext cx="4389103" cy="5835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V. Discussion</a:t>
            </a:r>
          </a:p>
        </p:txBody>
      </p:sp>
      <p:sp>
        <p:nvSpPr>
          <p:cNvPr id="13" name="文本框 19">
            <a:extLst>
              <a:ext uri="{FF2B5EF4-FFF2-40B4-BE49-F238E27FC236}">
                <a16:creationId xmlns:a16="http://schemas.microsoft.com/office/drawing/2014/main" id="{72479C61-D195-4A0B-AC5C-F3941956358F}"/>
              </a:ext>
            </a:extLst>
          </p:cNvPr>
          <p:cNvSpPr txBox="1"/>
          <p:nvPr/>
        </p:nvSpPr>
        <p:spPr>
          <a:xfrm>
            <a:off x="1452536" y="1349367"/>
            <a:ext cx="9015437" cy="400731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285750" marR="0" lvl="0" indent="-285750" algn="l" defTabSz="914400" rtl="0" eaLnBrk="1" fontAlgn="base" latinLnBrk="0" hangingPunct="1">
              <a:lnSpc>
                <a:spcPct val="130000"/>
              </a:lnSpc>
              <a:spcBef>
                <a:spcPts val="0"/>
              </a:spcBef>
              <a:spcAft>
                <a:spcPts val="0"/>
              </a:spcAft>
              <a:buClrTx/>
              <a:buSzTx/>
              <a:buFont typeface="Wingdings" panose="05000000000000000000" charset="0"/>
              <a:buChar char="Ø"/>
              <a:defRPr/>
            </a:pPr>
            <a:r>
              <a:rPr kumimoji="0" sz="1800"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sz="1600"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rPr>
              <a:t>Early postoperative coffee consumption reduces the occurrence of postoperative gastrointestinal complications and improves the quality of recovery</a:t>
            </a:r>
            <a:r>
              <a:rPr kumimoji="0" lang="en-US" altLang="zh-CN" sz="1600"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rPr>
              <a:t>.</a:t>
            </a:r>
            <a:r>
              <a:rPr kumimoji="0" sz="1600"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rPr>
              <a:t> Studies have reported </a:t>
            </a:r>
            <a:r>
              <a:rPr kumimoji="0" sz="1600" i="0" u="none" strike="noStrike"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[5]</a:t>
            </a:r>
            <a:r>
              <a:rPr kumimoji="0" sz="1600"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rPr>
              <a:t> that </a:t>
            </a:r>
            <a:r>
              <a:rPr kumimoji="0" sz="1600" i="0" u="none" strike="noStrike" cap="none" spc="0" normalizeH="0" noProof="0" dirty="0">
                <a:ln>
                  <a:noFill/>
                </a:ln>
                <a:solidFill>
                  <a:srgbClr val="FF0000"/>
                </a:solidFill>
                <a:effectLst/>
                <a:uLnTx/>
                <a:uFillTx/>
                <a:latin typeface="Arial" panose="020B0604020202020204" pitchFamily="34" charset="0"/>
                <a:cs typeface="Arial" panose="020B0604020202020204" pitchFamily="34" charset="0"/>
              </a:rPr>
              <a:t>caffeine can stimulate colonic motility by promoting gastrin secretion and antagonizing adenosine receptors, </a:t>
            </a:r>
            <a:r>
              <a:rPr kumimoji="0" sz="1600"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rPr>
              <a:t>thus promoting gastrointestinal motility and reducing the occurrence of corresponding complications and improving the quality of recovery.</a:t>
            </a:r>
          </a:p>
          <a:p>
            <a:pPr marL="285750" marR="0" lvl="0" indent="-285750" algn="l" defTabSz="914400" rtl="0" eaLnBrk="1" fontAlgn="base" latinLnBrk="0" hangingPunct="1">
              <a:lnSpc>
                <a:spcPct val="130000"/>
              </a:lnSpc>
              <a:spcBef>
                <a:spcPts val="0"/>
              </a:spcBef>
              <a:spcAft>
                <a:spcPts val="0"/>
              </a:spcAft>
              <a:buClrTx/>
              <a:buSzTx/>
              <a:buFont typeface="Wingdings" panose="05000000000000000000" charset="0"/>
              <a:buChar char="Ø"/>
              <a:defRPr/>
            </a:pPr>
            <a:r>
              <a:rPr kumimoji="0" sz="1600"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rPr>
              <a:t>   On the other hand, drinking coffee in the early postoperative period can reduce the pain level of patients and increase their postoperative comfort and satisfaction </a:t>
            </a:r>
            <a:r>
              <a:rPr kumimoji="0" lang="en-US" altLang="zh-CN" sz="1600"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rPr>
              <a:t>.</a:t>
            </a:r>
            <a:r>
              <a:rPr kumimoji="0" sz="1600"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rPr>
              <a:t>Studies have reported[6] that caffeine and its </a:t>
            </a:r>
            <a:r>
              <a:rPr kumimoji="0" sz="1600" i="0" u="none" strike="noStrike" cap="none" spc="0" normalizeH="0" noProof="0" dirty="0">
                <a:ln>
                  <a:noFill/>
                </a:ln>
                <a:solidFill>
                  <a:srgbClr val="FF0000"/>
                </a:solidFill>
                <a:effectLst/>
                <a:uLnTx/>
                <a:uFillTx/>
                <a:latin typeface="Arial" panose="020B0604020202020204" pitchFamily="34" charset="0"/>
                <a:cs typeface="Arial" panose="020B0604020202020204" pitchFamily="34" charset="0"/>
              </a:rPr>
              <a:t>component chlorogenic acid can inhibit the production of tumor necrosis factor-a and interleukin-6,</a:t>
            </a:r>
            <a:r>
              <a:rPr kumimoji="0" sz="1600"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rPr>
              <a:t> which </a:t>
            </a:r>
            <a:r>
              <a:rPr kumimoji="0" sz="1600" i="0" u="none" strike="noStrike" cap="none" spc="0" normalizeH="0" noProof="0" dirty="0">
                <a:ln>
                  <a:noFill/>
                </a:ln>
                <a:effectLst/>
                <a:uLnTx/>
                <a:uFillTx/>
                <a:latin typeface="Arial" panose="020B0604020202020204" pitchFamily="34" charset="0"/>
                <a:cs typeface="Arial" panose="020B0604020202020204" pitchFamily="34" charset="0"/>
              </a:rPr>
              <a:t>can produce anti-inflammatory and inhibit the effect of edema, and thus reduce pain.</a:t>
            </a: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91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流程图: 接点 4"/>
          <p:cNvSpPr/>
          <p:nvPr/>
        </p:nvSpPr>
        <p:spPr>
          <a:xfrm>
            <a:off x="471266" y="5574356"/>
            <a:ext cx="1076180" cy="949569"/>
          </a:xfrm>
          <a:prstGeom prst="flowChartConnector">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0" name="直接连接符 9"/>
          <p:cNvCxnSpPr/>
          <p:nvPr/>
        </p:nvCxnSpPr>
        <p:spPr>
          <a:xfrm>
            <a:off x="727075" y="1520190"/>
            <a:ext cx="10737850" cy="0"/>
          </a:xfrm>
          <a:prstGeom prst="line">
            <a:avLst/>
          </a:prstGeom>
          <a:noFill/>
          <a:ln w="38100" cap="flat" cmpd="sng" algn="ctr">
            <a:solidFill>
              <a:srgbClr val="7030A0"/>
            </a:solidFill>
            <a:prstDash val="solid"/>
            <a:miter lim="800000"/>
          </a:ln>
          <a:effectLst/>
        </p:spPr>
      </p:cxnSp>
      <p:sp>
        <p:nvSpPr>
          <p:cNvPr id="18" name="矩形: 圆角 17"/>
          <p:cNvSpPr/>
          <p:nvPr/>
        </p:nvSpPr>
        <p:spPr>
          <a:xfrm>
            <a:off x="1386599" y="2176211"/>
            <a:ext cx="9056076" cy="3464170"/>
          </a:xfrm>
          <a:prstGeom prst="roundRect">
            <a:avLst>
              <a:gd name="adj" fmla="val 1299"/>
            </a:avLst>
          </a:prstGeom>
          <a:solidFill>
            <a:srgbClr val="FFFFFF"/>
          </a:solidFill>
          <a:ln w="12700" cap="flat" cmpd="sng" algn="ctr">
            <a:noFill/>
            <a:prstDash val="solid"/>
            <a:miter lim="800000"/>
          </a:ln>
          <a:effectLst>
            <a:outerShdw blurRad="571500" dist="190500" dir="5400000" algn="t" rotWithShape="0">
              <a:srgbClr val="236FA7">
                <a:alpha val="20000"/>
              </a:srgbClr>
            </a:outerShdw>
          </a:effectLst>
        </p:spPr>
        <p:txBody>
          <a:bodyPr rtlCol="0"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健</a:t>
            </a:r>
            <a:r>
              <a:rPr kumimoji="0" lang="en-US" altLang="zh-CN"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 </a:t>
            </a:r>
            <a:r>
              <a:rPr kumimoji="0" lang="zh-CN" altLang="en-US" sz="2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a:t>
            </a:r>
            <a:r>
              <a:rPr kumimoji="0" lang="zh-CN" altLang="en-US" sz="1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完善地实施糖尿病健康教育，从而有助于糖尿病的治、</a:t>
            </a:r>
            <a:endParaRPr kumimoji="0" lang="zh-CN" altLang="en-US" sz="1800" b="0" i="0" u="none" strike="noStrike" kern="1200" cap="none" spc="0" normalizeH="0" baseline="0" noProof="1">
              <a:ln>
                <a:noFill/>
              </a:ln>
              <a:solidFill>
                <a:srgbClr val="FFFFFF"/>
              </a:solidFill>
              <a:effectLst/>
              <a:uLnTx/>
              <a:uFillTx/>
              <a:latin typeface="汉仪文黑-55简" panose="00020600040101010101" pitchFamily="18" charset="-122"/>
              <a:ea typeface="汉仪文黑-55简" panose="00020600040101010101" pitchFamily="18" charset="-122"/>
              <a:cs typeface="+mn-cs"/>
              <a:sym typeface="汉仪文黑-55简" panose="00020600040101010101" pitchFamily="18" charset="-122"/>
            </a:endParaRPr>
          </a:p>
        </p:txBody>
      </p:sp>
      <p:pic>
        <p:nvPicPr>
          <p:cNvPr id="2" name="14">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1367135" y="156845"/>
            <a:ext cx="619125" cy="619125"/>
          </a:xfrm>
          <a:prstGeom prst="rect">
            <a:avLst/>
          </a:prstGeom>
        </p:spPr>
      </p:pic>
      <p:sp>
        <p:nvSpPr>
          <p:cNvPr id="9" name="TextBox 1">
            <a:extLst>
              <a:ext uri="{FF2B5EF4-FFF2-40B4-BE49-F238E27FC236}">
                <a16:creationId xmlns:a16="http://schemas.microsoft.com/office/drawing/2014/main" id="{EDDDA165-06A7-4074-8830-2B5895B3C9DD}"/>
              </a:ext>
            </a:extLst>
          </p:cNvPr>
          <p:cNvSpPr txBox="1"/>
          <p:nvPr/>
        </p:nvSpPr>
        <p:spPr>
          <a:xfrm>
            <a:off x="4163109" y="1051928"/>
            <a:ext cx="5818618" cy="5835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VI. Conclusion</a:t>
            </a:r>
          </a:p>
        </p:txBody>
      </p:sp>
      <p:sp>
        <p:nvSpPr>
          <p:cNvPr id="11" name="文本框 19">
            <a:extLst>
              <a:ext uri="{FF2B5EF4-FFF2-40B4-BE49-F238E27FC236}">
                <a16:creationId xmlns:a16="http://schemas.microsoft.com/office/drawing/2014/main" id="{55862283-B037-461B-9896-E9FF748311F1}"/>
              </a:ext>
            </a:extLst>
          </p:cNvPr>
          <p:cNvSpPr txBox="1"/>
          <p:nvPr/>
        </p:nvSpPr>
        <p:spPr>
          <a:xfrm>
            <a:off x="1749325" y="2364293"/>
            <a:ext cx="8126730" cy="3088005"/>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      In conclusion, </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思源黑体 CN Light" panose="020B0300000000000000" pitchFamily="34" charset="-122"/>
                <a:cs typeface="Arial" panose="020B0604020202020204" pitchFamily="34" charset="0"/>
              </a:rPr>
              <a:t>firstly</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 drinking coffee in the early postoperative period is safe and effective; </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思源黑体 CN Light" panose="020B0300000000000000" pitchFamily="34" charset="-122"/>
                <a:cs typeface="Arial" panose="020B0604020202020204" pitchFamily="34" charset="0"/>
              </a:rPr>
              <a:t>secondly</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 it not only reduces the level of postoperative pain of the patients, promotes earlier recovery of their intestinal function and increases the patients' comfort in recovery, but also shortens their hospitalization time and reduces the cost of their medical treatment; </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思源黑体 CN Light" panose="020B0300000000000000" pitchFamily="34" charset="-122"/>
                <a:cs typeface="Arial" panose="020B0604020202020204" pitchFamily="34" charset="0"/>
              </a:rPr>
              <a:t>and thirdly, </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it meets the patients' high expectation of the quality of postoperative recovery, which is worthy of clinical reference and application.</a:t>
            </a: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450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流程图: 接点 4"/>
          <p:cNvSpPr/>
          <p:nvPr/>
        </p:nvSpPr>
        <p:spPr>
          <a:xfrm>
            <a:off x="471266" y="5574356"/>
            <a:ext cx="1076180" cy="949569"/>
          </a:xfrm>
          <a:prstGeom prst="flowChartConnector">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0" name="直接连接符 9"/>
          <p:cNvCxnSpPr/>
          <p:nvPr/>
        </p:nvCxnSpPr>
        <p:spPr>
          <a:xfrm>
            <a:off x="727075" y="1406770"/>
            <a:ext cx="10737850" cy="0"/>
          </a:xfrm>
          <a:prstGeom prst="line">
            <a:avLst/>
          </a:prstGeom>
          <a:noFill/>
          <a:ln w="38100" cap="flat" cmpd="sng" algn="ctr">
            <a:solidFill>
              <a:srgbClr val="7030A0"/>
            </a:solidFill>
            <a:prstDash val="solid"/>
            <a:miter lim="800000"/>
          </a:ln>
          <a:effectLst/>
        </p:spPr>
      </p:cxnSp>
      <p:sp>
        <p:nvSpPr>
          <p:cNvPr id="8" name="矩形 7"/>
          <p:cNvSpPr/>
          <p:nvPr/>
        </p:nvSpPr>
        <p:spPr>
          <a:xfrm>
            <a:off x="5465890" y="2181037"/>
            <a:ext cx="2627444" cy="329409"/>
          </a:xfrm>
          <a:prstGeom prst="rect">
            <a:avLst/>
          </a:prstGeom>
          <a:solidFill>
            <a:srgbClr val="7030A0"/>
          </a:solidFill>
          <a:ln w="12700" cap="flat" cmpd="sng" algn="ctr">
            <a:noFill/>
            <a:prstDash val="solid"/>
            <a:miter lim="800000"/>
          </a:ln>
          <a:effectLst/>
        </p:spPr>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ea"/>
              <a:sym typeface="+mn-lt"/>
            </a:endParaRPr>
          </a:p>
        </p:txBody>
      </p:sp>
      <p:sp>
        <p:nvSpPr>
          <p:cNvPr id="9" name="矩形 8"/>
          <p:cNvSpPr/>
          <p:nvPr/>
        </p:nvSpPr>
        <p:spPr>
          <a:xfrm rot="5400000">
            <a:off x="6697391" y="3462741"/>
            <a:ext cx="2892816" cy="329409"/>
          </a:xfrm>
          <a:prstGeom prst="rect">
            <a:avLst/>
          </a:prstGeom>
          <a:solidFill>
            <a:srgbClr val="7030A0"/>
          </a:solidFill>
          <a:ln w="12700" cap="flat" cmpd="sng" algn="ctr">
            <a:noFill/>
            <a:prstDash val="solid"/>
            <a:miter lim="800000"/>
          </a:ln>
          <a:effectLst/>
        </p:spPr>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ea"/>
              <a:sym typeface="+mn-lt"/>
            </a:endParaRPr>
          </a:p>
        </p:txBody>
      </p:sp>
      <p:sp>
        <p:nvSpPr>
          <p:cNvPr id="11" name="矩形 10"/>
          <p:cNvSpPr/>
          <p:nvPr/>
        </p:nvSpPr>
        <p:spPr>
          <a:xfrm flipV="1">
            <a:off x="5465890" y="4744445"/>
            <a:ext cx="2627444" cy="329409"/>
          </a:xfrm>
          <a:prstGeom prst="rect">
            <a:avLst/>
          </a:prstGeom>
          <a:solidFill>
            <a:srgbClr val="7030A0"/>
          </a:solidFill>
          <a:ln w="12700" cap="flat" cmpd="sng" algn="ctr">
            <a:noFill/>
            <a:prstDash val="solid"/>
            <a:miter lim="800000"/>
          </a:ln>
          <a:effectLst/>
        </p:spPr>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ea"/>
              <a:sym typeface="+mn-lt"/>
            </a:endParaRPr>
          </a:p>
        </p:txBody>
      </p:sp>
      <p:sp>
        <p:nvSpPr>
          <p:cNvPr id="13" name="矩形 12"/>
          <p:cNvSpPr/>
          <p:nvPr/>
        </p:nvSpPr>
        <p:spPr>
          <a:xfrm>
            <a:off x="5465888" y="2181037"/>
            <a:ext cx="342710" cy="672119"/>
          </a:xfrm>
          <a:prstGeom prst="rect">
            <a:avLst/>
          </a:prstGeom>
          <a:solidFill>
            <a:srgbClr val="7030A0"/>
          </a:solidFill>
          <a:ln w="12700" cap="flat" cmpd="sng" algn="ctr">
            <a:noFill/>
            <a:prstDash val="solid"/>
            <a:miter lim="800000"/>
          </a:ln>
          <a:effectLst/>
        </p:spPr>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ea"/>
              <a:sym typeface="+mn-lt"/>
            </a:endParaRPr>
          </a:p>
        </p:txBody>
      </p:sp>
      <p:sp>
        <p:nvSpPr>
          <p:cNvPr id="14" name="矩形 13"/>
          <p:cNvSpPr/>
          <p:nvPr/>
        </p:nvSpPr>
        <p:spPr>
          <a:xfrm flipV="1">
            <a:off x="5465888" y="4401733"/>
            <a:ext cx="342710" cy="456947"/>
          </a:xfrm>
          <a:prstGeom prst="rect">
            <a:avLst/>
          </a:prstGeom>
          <a:solidFill>
            <a:srgbClr val="7030A0"/>
          </a:solidFill>
          <a:ln w="12700" cap="flat" cmpd="sng" algn="ctr">
            <a:noFill/>
            <a:prstDash val="solid"/>
            <a:miter lim="800000"/>
          </a:ln>
          <a:effectLst/>
        </p:spPr>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ea"/>
              <a:sym typeface="+mn-lt"/>
            </a:endParaRPr>
          </a:p>
        </p:txBody>
      </p:sp>
      <p:sp>
        <p:nvSpPr>
          <p:cNvPr id="15" name="TextBox 28"/>
          <p:cNvSpPr txBox="1"/>
          <p:nvPr/>
        </p:nvSpPr>
        <p:spPr>
          <a:xfrm>
            <a:off x="2811903" y="3176345"/>
            <a:ext cx="4702634" cy="90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zh-CN"/>
            </a:defPPr>
            <a:lvl1pPr defTabSz="685800" fontAlgn="base">
              <a:spcBef>
                <a:spcPct val="0"/>
              </a:spcBef>
              <a:spcAft>
                <a:spcPct val="0"/>
              </a:spcAft>
              <a:defRPr sz="2700">
                <a:solidFill>
                  <a:schemeClr val="tx1">
                    <a:lumMod val="75000"/>
                    <a:lumOff val="25000"/>
                  </a:schemeClr>
                </a:solidFill>
                <a:latin typeface="Agency FB" panose="020B0503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latin typeface="Arial" panose="020B0604020202020204" pitchFamily="34" charset="0"/>
                <a:ea typeface="宋体" panose="02010600030101010101" pitchFamily="2" charset="-122"/>
                <a:cs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5865"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THANK YOU</a:t>
            </a:r>
          </a:p>
        </p:txBody>
      </p:sp>
      <p:pic>
        <p:nvPicPr>
          <p:cNvPr id="2" name="15">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11464925" y="215900"/>
            <a:ext cx="619125" cy="619125"/>
          </a:xfrm>
          <a:prstGeom prst="rect">
            <a:avLst/>
          </a:prstGeom>
        </p:spPr>
      </p:pic>
      <p:sp>
        <p:nvSpPr>
          <p:cNvPr id="12" name="TextBox 5">
            <a:extLst>
              <a:ext uri="{FF2B5EF4-FFF2-40B4-BE49-F238E27FC236}">
                <a16:creationId xmlns:a16="http://schemas.microsoft.com/office/drawing/2014/main" id="{86BE9F10-E359-45CB-A051-010D8DEE360F}"/>
              </a:ext>
            </a:extLst>
          </p:cNvPr>
          <p:cNvSpPr txBox="1"/>
          <p:nvPr>
            <p:custDataLst>
              <p:tags r:id="rId3"/>
            </p:custDataLst>
          </p:nvPr>
        </p:nvSpPr>
        <p:spPr>
          <a:xfrm>
            <a:off x="222602" y="6049140"/>
            <a:ext cx="9881235" cy="403225"/>
          </a:xfrm>
          <a:prstGeom prst="rect">
            <a:avLst/>
          </a:prstGeom>
          <a:noFill/>
        </p:spPr>
        <p:txBody>
          <a:bodyPr wrap="square" rtlCol="0">
            <a:noAutofit/>
          </a:bodyPr>
          <a:lstStyle/>
          <a:p>
            <a:pPr marL="0" marR="0" lvl="0" indent="0" algn="ctr" defTabSz="1218565" rtl="0" eaLnBrk="1" fontAlgn="auto" latinLnBrk="0" hangingPunct="1">
              <a:lnSpc>
                <a:spcPct val="100000"/>
              </a:lnSpc>
              <a:spcBef>
                <a:spcPts val="0"/>
              </a:spcBef>
              <a:spcAft>
                <a:spcPts val="0"/>
              </a:spcAft>
              <a:buClrTx/>
              <a:buSzTx/>
              <a:buFontTx/>
              <a:buNone/>
              <a:defRPr/>
            </a:pPr>
            <a:r>
              <a:rPr lang="zh-CN" altLang="en-US" sz="1600" noProof="0" dirty="0">
                <a:ln>
                  <a:noFill/>
                </a:ln>
                <a:solidFill>
                  <a:prstClr val="black"/>
                </a:solidFill>
                <a:effectLst/>
                <a:uLnTx/>
                <a:uFillTx/>
                <a:latin typeface="Dubai Medium" panose="020B0603030403030204" pitchFamily="34" charset="-78"/>
                <a:ea typeface="微软雅黑" panose="020B0503020204020204" pitchFamily="34" charset="-122"/>
                <a:cs typeface="Dubai Medium" panose="020B0603030403030204" pitchFamily="34" charset="-78"/>
                <a:sym typeface="Arial" panose="020B0604020202020204" pitchFamily="34" charset="0"/>
              </a:rPr>
              <a:t>Obstetrics and Gynecology, First Affiliated Hospital of Army Military Medical University</a:t>
            </a:r>
            <a:endParaRPr kumimoji="0" lang="zh-CN" altLang="en-US" sz="1600" b="0" i="0" u="none" strike="noStrike" kern="1200" cap="none" spc="0" normalizeH="0" baseline="0" noProof="0" dirty="0">
              <a:ln>
                <a:noFill/>
              </a:ln>
              <a:solidFill>
                <a:prstClr val="black"/>
              </a:solidFill>
              <a:effectLst/>
              <a:uLnTx/>
              <a:uFillTx/>
              <a:latin typeface="Dubai Medium" panose="020B0603030403030204" pitchFamily="34" charset="-78"/>
              <a:ea typeface="微软雅黑" panose="020B0503020204020204" pitchFamily="34" charset="-122"/>
              <a:cs typeface="Dubai Medium" panose="020B0603030403030204" pitchFamily="34" charset="-78"/>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solidFill>
              <a:effectLst/>
              <a:uLnTx/>
              <a:uFillTx/>
              <a:latin typeface="华文行楷" panose="02010800040101010101" pitchFamily="2" charset="-122"/>
              <a:ea typeface="华文行楷" panose="02010800040101010101" pitchFamily="2" charset="-122"/>
              <a:cs typeface="+mn-cs"/>
            </a:endParaRP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34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6770" y="1283677"/>
            <a:ext cx="2576147" cy="3745523"/>
          </a:xfrm>
          <a:prstGeom prst="rect">
            <a:avLst/>
          </a:prstGeom>
        </p:spPr>
      </p:pic>
      <p:sp>
        <p:nvSpPr>
          <p:cNvPr id="9" name="副标题 2"/>
          <p:cNvSpPr txBox="1"/>
          <p:nvPr/>
        </p:nvSpPr>
        <p:spPr>
          <a:xfrm>
            <a:off x="4113907" y="1219833"/>
            <a:ext cx="6399657" cy="435452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40000"/>
              </a:lnSpc>
              <a:spcBef>
                <a:spcPts val="2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Case Manager</a:t>
            </a:r>
            <a:endParaRPr lang="en-GB" altLang="zh-CN" sz="1800" b="1" dirty="0">
              <a:solidFill>
                <a:sysClr val="windowText" lastClr="000000"/>
              </a:solidFill>
              <a:latin typeface="Arial" panose="020B0604020202020204" pitchFamily="34" charset="0"/>
              <a:ea typeface="宋体" panose="02010600030101010101" pitchFamily="2" charset="-122"/>
              <a:cs typeface="Arial" panose="020B0604020202020204" pitchFamily="34" charset="0"/>
            </a:endParaRPr>
          </a:p>
          <a:p>
            <a:pPr marL="0" marR="0" lvl="0" indent="0" algn="l" defTabSz="914400" rtl="0" eaLnBrk="1" fontAlgn="auto" latinLnBrk="0" hangingPunct="1">
              <a:lnSpc>
                <a:spcPct val="140000"/>
              </a:lnSpc>
              <a:spcBef>
                <a:spcPts val="2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Senior Health Manager</a:t>
            </a:r>
          </a:p>
          <a:p>
            <a:pPr marL="0" marR="0" lvl="0" indent="0" algn="l" defTabSz="914400" rtl="0" eaLnBrk="1" fontAlgn="auto" latinLnBrk="0" hangingPunct="1">
              <a:lnSpc>
                <a:spcPct val="140000"/>
              </a:lnSpc>
              <a:spcBef>
                <a:spcPts val="20"/>
              </a:spcBef>
              <a:spcAft>
                <a:spcPts val="0"/>
              </a:spcAft>
              <a:buClrTx/>
              <a:buSzTx/>
              <a:buFont typeface="Arial" panose="020B0604020202020204" pitchFamily="34" charset="0"/>
              <a:buNone/>
              <a:defRPr/>
            </a:pPr>
            <a:r>
              <a:rPr kumimoji="0" sz="1800" b="1" i="0" u="none" strike="noStrike" kern="12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Licensed Pharmacist in 2015 and ISPN in 2023</a:t>
            </a:r>
          </a:p>
          <a:p>
            <a:pPr marL="0" marR="0" lvl="0" indent="0" algn="l" defTabSz="914400" rtl="0" eaLnBrk="1" fontAlgn="auto" latinLnBrk="0" hangingPunct="1">
              <a:lnSpc>
                <a:spcPct val="140000"/>
              </a:lnSpc>
              <a:spcBef>
                <a:spcPts val="20"/>
              </a:spcBef>
              <a:spcAft>
                <a:spcPts val="0"/>
              </a:spcAft>
              <a:buClrTx/>
              <a:buSzTx/>
              <a:buFont typeface="Arial" panose="020B0604020202020204" pitchFamily="34" charset="0"/>
              <a:buNone/>
              <a:defRPr/>
            </a:pPr>
            <a:r>
              <a:rPr kumimoji="0" sz="1800" b="1" i="0" u="none" strike="noStrike" kern="12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rPr>
              <a:t>First author of 5 papers, 2 in statistical source journals</a:t>
            </a:r>
          </a:p>
          <a:p>
            <a:pPr marL="0" marR="0" lvl="0" indent="0" algn="l" defTabSz="914400" rtl="0" eaLnBrk="1" fontAlgn="auto" latinLnBrk="0" hangingPunct="1">
              <a:lnSpc>
                <a:spcPct val="140000"/>
              </a:lnSpc>
              <a:spcBef>
                <a:spcPts val="20"/>
              </a:spcBef>
              <a:spcAft>
                <a:spcPts val="0"/>
              </a:spcAft>
              <a:buClrTx/>
              <a:buSzTx/>
              <a:buFont typeface="Arial" panose="020B0604020202020204" pitchFamily="34" charset="0"/>
              <a:buNone/>
              <a:defRPr/>
            </a:pPr>
            <a:r>
              <a:rPr kumimoji="0" sz="1800" b="1" i="0" u="none" strike="noStrike" kern="12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5 utility model patents</a:t>
            </a:r>
          </a:p>
          <a:p>
            <a:pPr marL="0" marR="0" lvl="0" indent="0" algn="l" defTabSz="914400" rtl="0" eaLnBrk="1" fontAlgn="auto" latinLnBrk="0" hangingPunct="1">
              <a:lnSpc>
                <a:spcPct val="140000"/>
              </a:lnSpc>
              <a:spcBef>
                <a:spcPts val="20"/>
              </a:spcBef>
              <a:spcAft>
                <a:spcPts val="0"/>
              </a:spcAft>
              <a:buClrTx/>
              <a:buSzTx/>
              <a:buFont typeface="Arial" panose="020B0604020202020204" pitchFamily="34" charset="0"/>
              <a:buNone/>
              <a:defRPr/>
            </a:pPr>
            <a:r>
              <a:rPr kumimoji="0" sz="1800" b="1" i="0" u="none" strike="noStrike" kern="12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one presentation at an international conference and and two poster presentations</a:t>
            </a:r>
          </a:p>
          <a:p>
            <a:pPr marL="0" marR="0" lvl="0" indent="0" algn="l" defTabSz="914400" rtl="0" eaLnBrk="1" fontAlgn="auto" latinLnBrk="0" hangingPunct="1">
              <a:lnSpc>
                <a:spcPct val="140000"/>
              </a:lnSpc>
              <a:spcBef>
                <a:spcPts val="20"/>
              </a:spcBef>
              <a:spcAft>
                <a:spcPts val="0"/>
              </a:spcAft>
              <a:buClrTx/>
              <a:buSzTx/>
              <a:buFont typeface="Arial" panose="020B0604020202020204" pitchFamily="34" charset="0"/>
              <a:buNone/>
              <a:defRPr/>
            </a:pPr>
            <a:r>
              <a:rPr sz="1800" b="1" dirty="0">
                <a:solidFill>
                  <a:sysClr val="windowText" lastClr="000000"/>
                </a:solidFill>
                <a:latin typeface="Arial" panose="020B0604020202020204" pitchFamily="34" charset="0"/>
                <a:ea typeface="宋体" panose="02010600030101010101" pitchFamily="2" charset="-122"/>
                <a:cs typeface="Arial" panose="020B0604020202020204" pitchFamily="34" charset="0"/>
                <a:sym typeface="+mn-ea"/>
              </a:rPr>
              <a:t>5.12 Florence Nightingale type nurse, </a:t>
            </a:r>
            <a:endParaRPr lang="en-GB" altLang="zh-CN" sz="1800" b="1" dirty="0">
              <a:solidFill>
                <a:sysClr val="windowText" lastClr="000000"/>
              </a:solidFill>
              <a:latin typeface="Arial" panose="020B0604020202020204" pitchFamily="34" charset="0"/>
              <a:ea typeface="宋体" panose="02010600030101010101" pitchFamily="2" charset="-122"/>
              <a:cs typeface="Arial" panose="020B0604020202020204" pitchFamily="34" charset="0"/>
              <a:sym typeface="+mn-ea"/>
            </a:endParaRPr>
          </a:p>
          <a:p>
            <a:pPr marL="0" marR="0" lvl="0" indent="0" algn="l" defTabSz="914400" rtl="0" eaLnBrk="1" fontAlgn="auto" latinLnBrk="0" hangingPunct="1">
              <a:lnSpc>
                <a:spcPct val="140000"/>
              </a:lnSpc>
              <a:spcBef>
                <a:spcPts val="20"/>
              </a:spcBef>
              <a:spcAft>
                <a:spcPts val="0"/>
              </a:spcAft>
              <a:buClrTx/>
              <a:buSzTx/>
              <a:buFont typeface="Arial" panose="020B0604020202020204" pitchFamily="34" charset="0"/>
              <a:buNone/>
              <a:defRPr/>
            </a:pPr>
            <a:r>
              <a:rPr sz="1800" b="1" dirty="0">
                <a:solidFill>
                  <a:sysClr val="windowText" lastClr="000000"/>
                </a:solidFill>
                <a:latin typeface="Arial" panose="020B0604020202020204" pitchFamily="34" charset="0"/>
                <a:ea typeface="宋体" panose="02010600030101010101" pitchFamily="2" charset="-122"/>
                <a:cs typeface="Arial" panose="020B0604020202020204" pitchFamily="34" charset="0"/>
                <a:sym typeface="+mn-ea"/>
              </a:rPr>
              <a:t>annual advanced individual </a:t>
            </a:r>
          </a:p>
          <a:p>
            <a:pPr marL="0" marR="0" lvl="0" indent="0" algn="l" defTabSz="914400" rtl="0" eaLnBrk="1" fontAlgn="auto" latinLnBrk="0" hangingPunct="1">
              <a:lnSpc>
                <a:spcPct val="140000"/>
              </a:lnSpc>
              <a:spcBef>
                <a:spcPts val="2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rPr>
              <a:t>Honored as an Outstanding Nurse on several occasions</a:t>
            </a:r>
          </a:p>
        </p:txBody>
      </p:sp>
      <p:sp>
        <p:nvSpPr>
          <p:cNvPr id="10" name="TextBox 5"/>
          <p:cNvSpPr txBox="1"/>
          <p:nvPr/>
        </p:nvSpPr>
        <p:spPr>
          <a:xfrm>
            <a:off x="1678436" y="5052353"/>
            <a:ext cx="208823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Wang Yan</a:t>
            </a:r>
            <a:endParaRPr lang="en-GB" altLang="zh-CN" sz="280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i="0" u="none" strike="noStrike" kern="1200" cap="none" spc="0" normalizeH="0" baseline="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（王艳）</a:t>
            </a:r>
            <a:endParaRPr kumimoji="0" lang="zh-CN" altLang="en-US" sz="28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 name="流程图: 接点 4"/>
          <p:cNvSpPr/>
          <p:nvPr/>
        </p:nvSpPr>
        <p:spPr>
          <a:xfrm>
            <a:off x="471266" y="5574356"/>
            <a:ext cx="1076180" cy="949569"/>
          </a:xfrm>
          <a:prstGeom prst="flowChartConnector">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 name="第二页">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11318240" y="112395"/>
            <a:ext cx="619125" cy="619125"/>
          </a:xfrm>
          <a:prstGeom prst="rect">
            <a:avLst/>
          </a:prstGeom>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20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流程图: 接点 4"/>
          <p:cNvSpPr/>
          <p:nvPr/>
        </p:nvSpPr>
        <p:spPr>
          <a:xfrm>
            <a:off x="471266" y="5574356"/>
            <a:ext cx="1076180" cy="949569"/>
          </a:xfrm>
          <a:prstGeom prst="flowChartConnector">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0" name="直接连接符 9"/>
          <p:cNvCxnSpPr/>
          <p:nvPr/>
        </p:nvCxnSpPr>
        <p:spPr>
          <a:xfrm>
            <a:off x="749754" y="828480"/>
            <a:ext cx="10737850" cy="0"/>
          </a:xfrm>
          <a:prstGeom prst="line">
            <a:avLst/>
          </a:prstGeom>
          <a:noFill/>
          <a:ln w="38100" cap="flat" cmpd="sng" algn="ctr">
            <a:solidFill>
              <a:srgbClr val="7030A0"/>
            </a:solidFill>
            <a:prstDash val="solid"/>
            <a:miter lim="800000"/>
          </a:ln>
          <a:effectLst/>
        </p:spPr>
      </p:cxnSp>
      <p:sp>
        <p:nvSpPr>
          <p:cNvPr id="12" name="TextBox 1"/>
          <p:cNvSpPr txBox="1"/>
          <p:nvPr/>
        </p:nvSpPr>
        <p:spPr>
          <a:xfrm>
            <a:off x="3951760" y="128582"/>
            <a:ext cx="5818618" cy="5835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I. Background of the study</a:t>
            </a:r>
          </a:p>
        </p:txBody>
      </p:sp>
      <p:sp>
        <p:nvSpPr>
          <p:cNvPr id="18" name="文本框 17"/>
          <p:cNvSpPr txBox="1"/>
          <p:nvPr/>
        </p:nvSpPr>
        <p:spPr>
          <a:xfrm>
            <a:off x="1547446" y="5362212"/>
            <a:ext cx="8747587" cy="1367206"/>
          </a:xfrm>
          <a:prstGeom prst="rect">
            <a:avLst/>
          </a:prstGeom>
          <a:noFill/>
        </p:spPr>
        <p:txBody>
          <a:bodyPr wrap="square" rtlCol="0" anchor="t">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[1] </a:t>
            </a:r>
            <a:r>
              <a:rPr kumimoji="0" lang="en-GB"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hlinkClick r:id="rId6"/>
              </a:rPr>
              <a:t>https://www.iarc.fr/fag/latest-global-cancer</a:t>
            </a: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[2] </a:t>
            </a:r>
            <a:r>
              <a:rPr kumimoji="0"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WANG Yu,SONG Shufang,LIU Feng. Research progress on epidemiologic characteristics and high risk factors for the development of cervical cancer in China[J]. China Maternal and Child Health,2019,34(5):1206-1208.</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[3] </a:t>
            </a:r>
            <a:r>
              <a:rPr kumimoji="0" lang="en-GB" altLang="zh-CN" sz="10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Song N Gao Y Therapeutic value of selective </a:t>
            </a:r>
            <a:r>
              <a:rPr kumimoji="0" lang="en-GB" altLang="zh-CN" sz="1000" b="0" i="0" u="none" strike="noStrike" kern="1200" cap="none" spc="0" normalizeH="0" baseline="0" noProof="0" dirty="0" err="1">
                <a:ln>
                  <a:noFill/>
                </a:ln>
                <a:solidFill>
                  <a:srgbClr val="000000"/>
                </a:solidFill>
                <a:effectLst/>
                <a:uLnTx/>
                <a:uFillTx/>
                <a:latin typeface="Arial" panose="020B0604020202020204"/>
                <a:ea typeface="微软雅黑" panose="020B0503020204020204" pitchFamily="34" charset="-122"/>
                <a:cs typeface="+mn-cs"/>
              </a:rPr>
              <a:t>lymphasenectomy</a:t>
            </a:r>
            <a:r>
              <a:rPr kumimoji="0" lang="en-GB" altLang="zh-CN" sz="10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 in interval debulking surgery for </a:t>
            </a:r>
            <a:r>
              <a:rPr kumimoji="0" lang="en-GB" altLang="zh-CN" sz="1000" b="0" i="0" u="none" strike="noStrike" kern="1200" cap="none" spc="0" normalizeH="0" baseline="0" noProof="0" dirty="0" err="1">
                <a:ln>
                  <a:noFill/>
                </a:ln>
                <a:solidFill>
                  <a:srgbClr val="000000"/>
                </a:solidFill>
                <a:effectLst/>
                <a:uLnTx/>
                <a:uFillTx/>
                <a:latin typeface="Arial" panose="020B0604020202020204"/>
                <a:ea typeface="微软雅黑" panose="020B0503020204020204" pitchFamily="34" charset="-122"/>
                <a:cs typeface="+mn-cs"/>
              </a:rPr>
              <a:t>stageIlIc</a:t>
            </a:r>
            <a:r>
              <a:rPr kumimoji="0" lang="en-GB" altLang="zh-CN" sz="10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 and IV epithelial ovarian cancer ]. Int J  </a:t>
            </a:r>
            <a:r>
              <a:rPr kumimoji="0" lang="en-GB" altLang="zh-CN" sz="1000" b="0" i="0" u="none" strike="noStrike" kern="1200" cap="none" spc="0" normalizeH="0" baseline="0" noProof="0" dirty="0" err="1">
                <a:ln>
                  <a:noFill/>
                </a:ln>
                <a:solidFill>
                  <a:srgbClr val="000000"/>
                </a:solidFill>
                <a:effectLst/>
                <a:uLnTx/>
                <a:uFillTx/>
                <a:latin typeface="Arial" panose="020B0604020202020204"/>
                <a:ea typeface="微软雅黑" panose="020B0503020204020204" pitchFamily="34" charset="-122"/>
                <a:cs typeface="+mn-cs"/>
              </a:rPr>
              <a:t>Gynecol</a:t>
            </a:r>
            <a:r>
              <a:rPr kumimoji="0" lang="en-GB" altLang="zh-CN" sz="10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 Cancer, 2019,29(4):761-767</a:t>
            </a:r>
            <a:endParaRPr kumimoji="0" lang="zh-CN" altLang="en-US" sz="10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endParaRPr>
          </a:p>
        </p:txBody>
      </p:sp>
      <p:sp>
        <p:nvSpPr>
          <p:cNvPr id="11" name="TextBox 5"/>
          <p:cNvSpPr txBox="1"/>
          <p:nvPr/>
        </p:nvSpPr>
        <p:spPr>
          <a:xfrm>
            <a:off x="375920" y="3263900"/>
            <a:ext cx="3605530" cy="69215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1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Top 10 cancer types for global cancer deaths in 2020</a:t>
            </a:r>
          </a:p>
        </p:txBody>
      </p:sp>
      <p:sp>
        <p:nvSpPr>
          <p:cNvPr id="13" name="TextBox 5"/>
          <p:cNvSpPr txBox="1"/>
          <p:nvPr/>
        </p:nvSpPr>
        <p:spPr>
          <a:xfrm>
            <a:off x="4144645" y="3364230"/>
            <a:ext cx="3902710" cy="96710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18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Top 10 Cancer Types for Female Cancer Deaths Worldwide in 2020</a:t>
            </a:r>
          </a:p>
        </p:txBody>
      </p:sp>
      <p:sp>
        <p:nvSpPr>
          <p:cNvPr id="14" name="TextBox 5"/>
          <p:cNvSpPr txBox="1"/>
          <p:nvPr/>
        </p:nvSpPr>
        <p:spPr>
          <a:xfrm>
            <a:off x="8407400" y="3432175"/>
            <a:ext cx="3578225" cy="73406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18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Top 10 cancer types for female cancer deaths in China in 2020</a:t>
            </a:r>
          </a:p>
        </p:txBody>
      </p:sp>
      <p:sp>
        <p:nvSpPr>
          <p:cNvPr id="4" name="椭圆 3"/>
          <p:cNvSpPr/>
          <p:nvPr/>
        </p:nvSpPr>
        <p:spPr>
          <a:xfrm>
            <a:off x="463646" y="1160739"/>
            <a:ext cx="3873097" cy="2203317"/>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p:cNvSpPr/>
          <p:nvPr/>
        </p:nvSpPr>
        <p:spPr>
          <a:xfrm>
            <a:off x="988914" y="2628722"/>
            <a:ext cx="673115" cy="2233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椭圆 16"/>
          <p:cNvSpPr/>
          <p:nvPr/>
        </p:nvSpPr>
        <p:spPr>
          <a:xfrm>
            <a:off x="4329004" y="1223981"/>
            <a:ext cx="3592284" cy="2164351"/>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8"/>
          <p:cNvSpPr/>
          <p:nvPr/>
        </p:nvSpPr>
        <p:spPr>
          <a:xfrm>
            <a:off x="6925264" y="2700534"/>
            <a:ext cx="673115" cy="2233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椭圆 19"/>
          <p:cNvSpPr/>
          <p:nvPr/>
        </p:nvSpPr>
        <p:spPr>
          <a:xfrm>
            <a:off x="7772356" y="1268044"/>
            <a:ext cx="3592284" cy="2164351"/>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矩形 20"/>
          <p:cNvSpPr/>
          <p:nvPr/>
        </p:nvSpPr>
        <p:spPr>
          <a:xfrm>
            <a:off x="8110505" y="2548151"/>
            <a:ext cx="619741" cy="2121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文本框 19"/>
          <p:cNvSpPr txBox="1"/>
          <p:nvPr/>
        </p:nvSpPr>
        <p:spPr>
          <a:xfrm>
            <a:off x="471266" y="4182185"/>
            <a:ext cx="10908846" cy="1205865"/>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285750" marR="0" lvl="0" indent="-285750" algn="l" defTabSz="914400" rtl="0" eaLnBrk="1" fontAlgn="base" latinLnBrk="0" hangingPunct="1">
              <a:lnSpc>
                <a:spcPts val="2200"/>
              </a:lnSpc>
              <a:spcBef>
                <a:spcPct val="0"/>
              </a:spcBef>
              <a:spcAft>
                <a:spcPct val="0"/>
              </a:spcAft>
              <a:buClrTx/>
              <a:buSzTx/>
              <a:buFont typeface="Wingdings" panose="05000000000000000000" charset="0"/>
              <a:buChar char="Ø"/>
              <a:defRPr/>
            </a:pP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    </a:t>
            </a:r>
            <a:r>
              <a:rPr kumimoji="0" sz="1600" i="0" u="none" strike="noStrike" kern="1200" cap="none" spc="0" normalizeH="0" baseline="0" noProof="0" dirty="0">
                <a:ln>
                  <a:noFill/>
                </a:ln>
                <a:effectLst/>
                <a:uLnTx/>
                <a:uFillTx/>
                <a:latin typeface="Arial" panose="020B0604020202020204" pitchFamily="34" charset="0"/>
                <a:ea typeface="思源黑体 CN Light" panose="020B0300000000000000" pitchFamily="34" charset="-122"/>
                <a:cs typeface="Arial" panose="020B0604020202020204" pitchFamily="34" charset="0"/>
              </a:rPr>
              <a:t>In 2020, there will be 2.09 million new cancer cases and 1.18 million cancer deaths among women in China, accounting for 39% of the total.</a:t>
            </a:r>
            <a:r>
              <a:rPr kumimoji="0" lang="en-US" altLang="zh-CN" sz="1600" b="1" i="0" u="none" strike="noStrike" kern="100" cap="none" spc="0" normalizeH="0" baseline="3000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[1]</a:t>
            </a: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 ，And the incidence of cervical cancer is rising every year.</a:t>
            </a:r>
            <a:r>
              <a:rPr kumimoji="0" lang="en-US" altLang="zh-CN" sz="1600" b="1" i="0" u="none" strike="noStrike" kern="100" cap="none" spc="0" normalizeH="0" baseline="3000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[2]</a:t>
            </a: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 。</a:t>
            </a: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endParaRPr>
          </a:p>
          <a:p>
            <a:pPr marL="285750" marR="0" lvl="0" indent="-285750" algn="l" defTabSz="914400" rtl="0" eaLnBrk="1" fontAlgn="base" latinLnBrk="0" hangingPunct="1">
              <a:lnSpc>
                <a:spcPts val="2200"/>
              </a:lnSpc>
              <a:spcBef>
                <a:spcPct val="0"/>
              </a:spcBef>
              <a:spcAft>
                <a:spcPct val="0"/>
              </a:spcAft>
              <a:buClrTx/>
              <a:buSzTx/>
              <a:buFont typeface="Wingdings" panose="05000000000000000000" charset="0"/>
              <a:buChar char="Ø"/>
              <a:defRPr/>
            </a:pP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     </a:t>
            </a:r>
            <a:r>
              <a:rPr kumimoji="0" sz="1600" i="0" u="none" strike="noStrike" cap="none" spc="0" normalizeH="0" noProof="0" dirty="0">
                <a:ln>
                  <a:noFill/>
                </a:ln>
                <a:effectLst/>
                <a:uLnTx/>
                <a:uFillTx/>
                <a:latin typeface="Arial" panose="020B0604020202020204" pitchFamily="34" charset="0"/>
                <a:cs typeface="Arial" panose="020B0604020202020204" pitchFamily="34" charset="0"/>
              </a:rPr>
              <a:t>Surgery is one of the main treatments, which has the advantages of reducing tumor load and completing surgical staging</a:t>
            </a:r>
            <a:r>
              <a:rPr kumimoji="0" sz="1600" i="0" u="none" strike="noStrike" cap="none" spc="0" normalizeH="0" baseline="30000" noProof="0" dirty="0">
                <a:ln>
                  <a:noFill/>
                </a:ln>
                <a:effectLst/>
                <a:uLnTx/>
                <a:uFillTx/>
                <a:latin typeface="Arial" panose="020B0604020202020204" pitchFamily="34" charset="0"/>
                <a:cs typeface="Arial" panose="020B0604020202020204" pitchFamily="34" charset="0"/>
              </a:rPr>
              <a:t>[3]</a:t>
            </a:r>
            <a:r>
              <a:rPr kumimoji="0" sz="1600" i="0" u="none" strike="noStrike" cap="none" spc="0" normalizeH="0" noProof="0" dirty="0">
                <a:ln>
                  <a:noFill/>
                </a:ln>
                <a:effectLst/>
                <a:uLnTx/>
                <a:uFillTx/>
                <a:latin typeface="Arial" panose="020B0604020202020204" pitchFamily="34" charset="0"/>
                <a:cs typeface="Arial" panose="020B0604020202020204" pitchFamily="34" charset="0"/>
              </a:rPr>
              <a:t> . However, it also seriously affects the recovery of postoperative intestinal function.</a:t>
            </a:r>
          </a:p>
        </p:txBody>
      </p:sp>
      <p:pic>
        <p:nvPicPr>
          <p:cNvPr id="3" name="3">
            <a:hlinkClick r:id="" action="ppaction://media"/>
          </p:cNvPr>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128270"/>
            <a:ext cx="619125" cy="619125"/>
          </a:xfrm>
          <a:prstGeom prst="rect">
            <a:avLst/>
          </a:prstGeom>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33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流程图: 接点 4"/>
          <p:cNvSpPr/>
          <p:nvPr/>
        </p:nvSpPr>
        <p:spPr>
          <a:xfrm>
            <a:off x="471266" y="5574356"/>
            <a:ext cx="1076180" cy="949569"/>
          </a:xfrm>
          <a:prstGeom prst="flowChartConnector">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0" name="直接连接符 9"/>
          <p:cNvCxnSpPr/>
          <p:nvPr/>
        </p:nvCxnSpPr>
        <p:spPr>
          <a:xfrm>
            <a:off x="727075" y="829555"/>
            <a:ext cx="10737850" cy="0"/>
          </a:xfrm>
          <a:prstGeom prst="line">
            <a:avLst/>
          </a:prstGeom>
          <a:noFill/>
          <a:ln w="38100" cap="flat" cmpd="sng" algn="ctr">
            <a:solidFill>
              <a:srgbClr val="7030A0"/>
            </a:solidFill>
            <a:prstDash val="solid"/>
            <a:miter lim="800000"/>
          </a:ln>
          <a:effectLst/>
        </p:spPr>
      </p:cxnSp>
      <p:sp>
        <p:nvSpPr>
          <p:cNvPr id="12" name="TextBox 1"/>
          <p:cNvSpPr txBox="1"/>
          <p:nvPr/>
        </p:nvSpPr>
        <p:spPr>
          <a:xfrm>
            <a:off x="3936520" y="154261"/>
            <a:ext cx="5818618" cy="5835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200" b="1"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sym typeface="+mn-ea"/>
              </a:rPr>
              <a:t>I.</a:t>
            </a:r>
            <a:r>
              <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Background to the study</a:t>
            </a:r>
          </a:p>
        </p:txBody>
      </p:sp>
      <p:sp>
        <p:nvSpPr>
          <p:cNvPr id="17" name="文本框 19"/>
          <p:cNvSpPr txBox="1"/>
          <p:nvPr/>
        </p:nvSpPr>
        <p:spPr>
          <a:xfrm>
            <a:off x="840740" y="943610"/>
            <a:ext cx="10292080" cy="4636135"/>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285750" marR="0" lvl="0" indent="-285750" algn="l" defTabSz="914400" rtl="0" eaLnBrk="1" fontAlgn="base" latinLnBrk="0" hangingPunct="1">
              <a:lnSpc>
                <a:spcPct val="130000"/>
              </a:lnSpc>
              <a:spcBef>
                <a:spcPts val="0"/>
              </a:spcBef>
              <a:spcAft>
                <a:spcPts val="0"/>
              </a:spcAft>
              <a:buClrTx/>
              <a:buSzTx/>
              <a:buFont typeface="Wingdings" panose="05000000000000000000" charset="0"/>
              <a:buChar char="Ø"/>
              <a:defRPr/>
            </a:pPr>
            <a:r>
              <a:rPr kumimoji="0"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rPr>
              <a:t> Accelerated recovery after surgery (ERAS) refers to the use of a series of safe and feasible measures with evidence-based medical evidence around its core components (diet, activity, psychology, pain, plumbing, etc.) during the perioperative period in order to promote the early recovery of surgical patients</a:t>
            </a:r>
            <a:r>
              <a:rPr kumimoji="0" i="0" u="none" strike="noStrike"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[3~4]</a:t>
            </a:r>
            <a:r>
              <a:rPr kumimoji="0"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rPr>
              <a:t> . Therefore, how to improve or enrich the ERAS program to promote the recovery of gastrointestinal function is an important topic today, and is also the research direction of this study.</a:t>
            </a:r>
            <a:endParaRPr kumimoji="0" lang="en-US" altLang="zh-CN"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30000"/>
              </a:lnSpc>
              <a:spcBef>
                <a:spcPts val="0"/>
              </a:spcBef>
              <a:spcAft>
                <a:spcPts val="0"/>
              </a:spcAft>
              <a:buClrTx/>
              <a:buSzTx/>
              <a:buFont typeface="Wingdings" panose="05000000000000000000" charset="0"/>
              <a:buChar char="Ø"/>
              <a:defRPr/>
            </a:pPr>
            <a:endParaRPr kumimoji="0" i="0" u="none" strike="noStrike" cap="none" spc="0" normalizeH="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30000"/>
              </a:lnSpc>
              <a:spcBef>
                <a:spcPts val="0"/>
              </a:spcBef>
              <a:spcAft>
                <a:spcPts val="0"/>
              </a:spcAft>
              <a:buClrTx/>
              <a:buSzTx/>
              <a:buFont typeface="Wingdings" panose="05000000000000000000" charset="0"/>
              <a:buChar char="Ø"/>
              <a:defRPr/>
            </a:pPr>
            <a:r>
              <a:rPr kumimoji="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Coffee is common and readily available, and the 2019 International ERAS Society guidelines for gynecology/gynecologic oncology have recommended that coffee consumption may shorten the time to recovery of postoperative bowel function, but at this stage, there are still few clinically randomized studies at home and abroad on this. Therefore, this study aims to provide clinical evidence for early bowel function recovery through the implementation of clinical randomized controlled practice in cervical cancer surgery patients.</a:t>
            </a:r>
          </a:p>
        </p:txBody>
      </p:sp>
      <p:sp>
        <p:nvSpPr>
          <p:cNvPr id="18" name="文本框 17"/>
          <p:cNvSpPr txBox="1"/>
          <p:nvPr/>
        </p:nvSpPr>
        <p:spPr>
          <a:xfrm>
            <a:off x="1721094" y="5638237"/>
            <a:ext cx="8749812" cy="780415"/>
          </a:xfrm>
          <a:prstGeom prst="rect">
            <a:avLst/>
          </a:prstGeom>
          <a:noFill/>
        </p:spPr>
        <p:txBody>
          <a:bodyPr wrap="square" rtlCol="0" anchor="t">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[3] K</a:t>
            </a:r>
            <a:r>
              <a:rPr kumimoji="0" lang="en-GB" altLang="zh-CN" sz="1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ehlet</a:t>
            </a:r>
            <a:r>
              <a:rPr kumimoji="0" lang="en-GB"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H. Multimodal approach to control postoperative pathophysiology and rehabilitation Jl. Br J Anaesth.199778(5):606-617</a:t>
            </a: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[4]</a:t>
            </a:r>
            <a:r>
              <a:rPr kumimoji="0" lang="en-GB" altLang="zh-CN" sz="10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 </a:t>
            </a:r>
            <a:r>
              <a:rPr kumimoji="0" lang="en-GB" altLang="zh-CN" sz="1000" b="0" i="0" u="none" strike="noStrike" kern="1200" cap="none" spc="0" normalizeH="0" baseline="0" noProof="0" dirty="0" err="1">
                <a:ln>
                  <a:noFill/>
                </a:ln>
                <a:solidFill>
                  <a:srgbClr val="000000"/>
                </a:solidFill>
                <a:effectLst/>
                <a:uLnTx/>
                <a:uFillTx/>
                <a:latin typeface="Arial" panose="020B0604020202020204"/>
                <a:ea typeface="微软雅黑" panose="020B0503020204020204" pitchFamily="34" charset="-122"/>
                <a:cs typeface="+mn-cs"/>
              </a:rPr>
              <a:t>Bisch</a:t>
            </a:r>
            <a:r>
              <a:rPr kumimoji="0" lang="en-GB" altLang="zh-CN" sz="10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 S P, </a:t>
            </a:r>
            <a:r>
              <a:rPr kumimoji="0" lang="en-GB" altLang="zh-CN" sz="1000" b="0" i="0" u="none" strike="noStrike" kern="1200" cap="none" spc="0" normalizeH="0" baseline="0" noProof="0" dirty="0" err="1">
                <a:ln>
                  <a:noFill/>
                </a:ln>
                <a:solidFill>
                  <a:srgbClr val="000000"/>
                </a:solidFill>
                <a:effectLst/>
                <a:uLnTx/>
                <a:uFillTx/>
                <a:latin typeface="Arial" panose="020B0604020202020204"/>
                <a:ea typeface="微软雅黑" panose="020B0503020204020204" pitchFamily="34" charset="-122"/>
                <a:cs typeface="+mn-cs"/>
              </a:rPr>
              <a:t>Jago</a:t>
            </a:r>
            <a:r>
              <a:rPr kumimoji="0" lang="en-GB" altLang="zh-CN" sz="10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 C A, </a:t>
            </a:r>
            <a:r>
              <a:rPr kumimoji="0" lang="en-GB" altLang="zh-CN" sz="1000" b="0" i="0" u="none" strike="noStrike" kern="1200" cap="none" spc="0" normalizeH="0" baseline="0" noProof="0" dirty="0" err="1">
                <a:ln>
                  <a:noFill/>
                </a:ln>
                <a:solidFill>
                  <a:srgbClr val="000000"/>
                </a:solidFill>
                <a:effectLst/>
                <a:uLnTx/>
                <a:uFillTx/>
                <a:latin typeface="Arial" panose="020B0604020202020204"/>
                <a:ea typeface="微软雅黑" panose="020B0503020204020204" pitchFamily="34" charset="-122"/>
                <a:cs typeface="+mn-cs"/>
              </a:rPr>
              <a:t>Kalogera</a:t>
            </a:r>
            <a:r>
              <a:rPr kumimoji="0" lang="en-GB" altLang="zh-CN" sz="10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 E, et al. Outcomes of enhanced recovery after surgery (ERAS)systematic review and meta-analysis[Jl. </a:t>
            </a:r>
            <a:r>
              <a:rPr kumimoji="0" lang="en-GB" altLang="zh-CN" sz="1000" b="0" i="0" u="none" strike="noStrike" kern="1200" cap="none" spc="0" normalizeH="0" baseline="0" noProof="0" dirty="0" err="1">
                <a:ln>
                  <a:noFill/>
                </a:ln>
                <a:solidFill>
                  <a:srgbClr val="000000"/>
                </a:solidFill>
                <a:effectLst/>
                <a:uLnTx/>
                <a:uFillTx/>
                <a:latin typeface="Arial" panose="020B0604020202020204"/>
                <a:ea typeface="微软雅黑" panose="020B0503020204020204" pitchFamily="34" charset="-122"/>
                <a:cs typeface="+mn-cs"/>
              </a:rPr>
              <a:t>GynecolOncolingynecologiconcology</a:t>
            </a:r>
            <a:r>
              <a:rPr kumimoji="0" lang="en-GB" altLang="zh-CN" sz="10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rPr>
              <a:t> - A2021.161(1):46-55</a:t>
            </a:r>
            <a:endParaRPr kumimoji="0" lang="zh-CN" altLang="en-US" sz="10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endParaRPr>
          </a:p>
        </p:txBody>
      </p:sp>
      <p:pic>
        <p:nvPicPr>
          <p:cNvPr id="2" name="第四页">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1464925" y="210185"/>
            <a:ext cx="619125" cy="619125"/>
          </a:xfrm>
          <a:prstGeom prst="rect">
            <a:avLst/>
          </a:prstGeom>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75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5" name="流程图: 接点 4"/>
          <p:cNvSpPr/>
          <p:nvPr/>
        </p:nvSpPr>
        <p:spPr>
          <a:xfrm>
            <a:off x="471266" y="5574356"/>
            <a:ext cx="1076180" cy="949569"/>
          </a:xfrm>
          <a:prstGeom prst="flowChartConnector">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0" name="直接连接符 9"/>
          <p:cNvCxnSpPr/>
          <p:nvPr/>
        </p:nvCxnSpPr>
        <p:spPr>
          <a:xfrm>
            <a:off x="727075" y="907660"/>
            <a:ext cx="10737850" cy="0"/>
          </a:xfrm>
          <a:prstGeom prst="line">
            <a:avLst/>
          </a:prstGeom>
          <a:noFill/>
          <a:ln w="38100" cap="flat" cmpd="sng" algn="ctr">
            <a:solidFill>
              <a:srgbClr val="7030A0"/>
            </a:solidFill>
            <a:prstDash val="solid"/>
            <a:miter lim="800000"/>
          </a:ln>
          <a:effectLst/>
        </p:spPr>
      </p:cxnSp>
      <p:sp>
        <p:nvSpPr>
          <p:cNvPr id="12" name="TextBox 1"/>
          <p:cNvSpPr txBox="1"/>
          <p:nvPr/>
        </p:nvSpPr>
        <p:spPr>
          <a:xfrm>
            <a:off x="3415665" y="177165"/>
            <a:ext cx="7103110" cy="1120140"/>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200" b="1"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sym typeface="+mn-ea"/>
              </a:rPr>
              <a:t>I.</a:t>
            </a:r>
            <a:r>
              <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Basis and purpose of the study</a:t>
            </a:r>
          </a:p>
        </p:txBody>
      </p:sp>
      <p:sp>
        <p:nvSpPr>
          <p:cNvPr id="8" name="文本框 8"/>
          <p:cNvSpPr txBox="1"/>
          <p:nvPr>
            <p:custDataLst>
              <p:tags r:id="rId1"/>
            </p:custDataLst>
          </p:nvPr>
        </p:nvSpPr>
        <p:spPr>
          <a:xfrm>
            <a:off x="1417069" y="4763517"/>
            <a:ext cx="9234919" cy="1152172"/>
          </a:xfrm>
          <a:prstGeom prst="rect">
            <a:avLst/>
          </a:prstGeom>
          <a:noFill/>
        </p:spPr>
        <p:txBody>
          <a:bodyPr wrap="none" rtlCol="0" anchor="t"/>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Purpose of the study</a:t>
            </a:r>
            <a:r>
              <a:rPr kumimoji="0" lang="en-US" altLang="zh-CN" sz="2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p>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To investigate the effect of coffee consumption in the early postoperative period </a:t>
            </a:r>
          </a:p>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on the recovery of bowel function in patients undergoing surgery for cervical cancer.</a:t>
            </a:r>
            <a:endParaRPr kumimoji="0" lang="zh-CN" altLang="en-US" sz="20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圆角 2"/>
          <p:cNvSpPr/>
          <p:nvPr/>
        </p:nvSpPr>
        <p:spPr>
          <a:xfrm>
            <a:off x="2619375" y="1253885"/>
            <a:ext cx="8033385" cy="84144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椭圆 13"/>
          <p:cNvSpPr/>
          <p:nvPr/>
        </p:nvSpPr>
        <p:spPr>
          <a:xfrm>
            <a:off x="1735208" y="1083894"/>
            <a:ext cx="1134208" cy="1089993"/>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文本框 8"/>
          <p:cNvSpPr txBox="1"/>
          <p:nvPr>
            <p:custDataLst>
              <p:tags r:id="rId2"/>
            </p:custDataLst>
          </p:nvPr>
        </p:nvSpPr>
        <p:spPr>
          <a:xfrm>
            <a:off x="2424573" y="1282745"/>
            <a:ext cx="8417877" cy="1045348"/>
          </a:xfrm>
          <a:prstGeom prst="rect">
            <a:avLst/>
          </a:prstGeom>
          <a:noFill/>
        </p:spPr>
        <p:txBody>
          <a:bodyPr wrap="none" rtlCol="0" anchor="t"/>
          <a:lstStyle/>
          <a:p>
            <a:pPr marL="0" marR="0" lvl="0" indent="0" algn="ctr" defTabSz="1218565" rtl="0" eaLnBrk="1" fontAlgn="auto" latinLnBrk="0" hangingPunct="1">
              <a:lnSpc>
                <a:spcPct val="100000"/>
              </a:lnSpc>
              <a:spcBef>
                <a:spcPts val="0"/>
              </a:spcBef>
              <a:spcAft>
                <a:spcPts val="0"/>
              </a:spcAft>
              <a:buClrTx/>
              <a:buSzTx/>
              <a:buFontTx/>
              <a:buNone/>
              <a:defRPr/>
            </a:pPr>
            <a:r>
              <a:rPr lang="zh-CN" altLang="en-US" dirty="0">
                <a:solidFill>
                  <a:prstClr val="black"/>
                </a:solidFill>
                <a:latin typeface="Arial" panose="020B0604020202020204" pitchFamily="34" charset="0"/>
                <a:ea typeface="思源黑体 CN Light" panose="020B0300000000000000" pitchFamily="34" charset="-122"/>
                <a:cs typeface="Arial" panose="020B0604020202020204" pitchFamily="34" charset="0"/>
                <a:sym typeface="Arial" panose="020B0604020202020204" pitchFamily="34" charset="0"/>
              </a:rPr>
              <a:t>Relying on a comprehensive and modernized large-scale tertiary hospital </a:t>
            </a:r>
            <a:endParaRPr lang="en-US" altLang="zh-CN" dirty="0">
              <a:solidFill>
                <a:prstClr val="black"/>
              </a:solidFill>
              <a:latin typeface="Arial" panose="020B0604020202020204" pitchFamily="34" charset="0"/>
              <a:ea typeface="思源黑体 CN Light" panose="020B0300000000000000" pitchFamily="34" charset="-122"/>
              <a:cs typeface="Arial" panose="020B0604020202020204" pitchFamily="34" charset="0"/>
              <a:sym typeface="Arial" panose="020B0604020202020204" pitchFamily="34" charset="0"/>
            </a:endParaRPr>
          </a:p>
          <a:p>
            <a:pPr marL="0" marR="0" lvl="0" indent="0" algn="ctr" defTabSz="1218565" rtl="0" eaLnBrk="1" fontAlgn="auto" latinLnBrk="0" hangingPunct="1">
              <a:lnSpc>
                <a:spcPct val="100000"/>
              </a:lnSpc>
              <a:spcBef>
                <a:spcPts val="0"/>
              </a:spcBef>
              <a:spcAft>
                <a:spcPts val="0"/>
              </a:spcAft>
              <a:buClrTx/>
              <a:buSzTx/>
              <a:buFontTx/>
              <a:buNone/>
              <a:defRPr/>
            </a:pPr>
            <a:r>
              <a:rPr lang="zh-CN" altLang="en-US" dirty="0">
                <a:solidFill>
                  <a:prstClr val="black"/>
                </a:solidFill>
                <a:latin typeface="Arial" panose="020B0604020202020204" pitchFamily="34" charset="0"/>
                <a:ea typeface="思源黑体 CN Light" panose="020B0300000000000000" pitchFamily="34" charset="-122"/>
                <a:cs typeface="Arial" panose="020B0604020202020204" pitchFamily="34" charset="0"/>
                <a:sym typeface="Arial" panose="020B0604020202020204" pitchFamily="34" charset="0"/>
              </a:rPr>
              <a:t>integrating medical treatment, teaching and scientific research</a:t>
            </a:r>
          </a:p>
        </p:txBody>
      </p:sp>
      <p:sp>
        <p:nvSpPr>
          <p:cNvPr id="19" name="矩形: 圆角 18"/>
          <p:cNvSpPr/>
          <p:nvPr/>
        </p:nvSpPr>
        <p:spPr>
          <a:xfrm>
            <a:off x="2615036" y="2516540"/>
            <a:ext cx="8036952" cy="769440"/>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矩形: 圆角 19"/>
          <p:cNvSpPr/>
          <p:nvPr/>
        </p:nvSpPr>
        <p:spPr>
          <a:xfrm>
            <a:off x="2615036" y="3694019"/>
            <a:ext cx="8036952" cy="794910"/>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椭圆 20"/>
          <p:cNvSpPr/>
          <p:nvPr/>
        </p:nvSpPr>
        <p:spPr>
          <a:xfrm>
            <a:off x="1735208" y="3499540"/>
            <a:ext cx="1134208" cy="1089993"/>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椭圆 21"/>
          <p:cNvSpPr/>
          <p:nvPr/>
        </p:nvSpPr>
        <p:spPr>
          <a:xfrm>
            <a:off x="1735208" y="2320901"/>
            <a:ext cx="1134208" cy="1089993"/>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文本框 8"/>
          <p:cNvSpPr txBox="1"/>
          <p:nvPr>
            <p:custDataLst>
              <p:tags r:id="rId3"/>
            </p:custDataLst>
          </p:nvPr>
        </p:nvSpPr>
        <p:spPr>
          <a:xfrm>
            <a:off x="3031834" y="3800742"/>
            <a:ext cx="7215644" cy="742667"/>
          </a:xfrm>
          <a:prstGeom prst="rect">
            <a:avLst/>
          </a:prstGeom>
          <a:noFill/>
        </p:spPr>
        <p:txBody>
          <a:bodyPr wrap="none" rtlCol="0" anchor="t"/>
          <a:lstStyle/>
          <a:p>
            <a:pPr marL="0" marR="0" lvl="0" indent="0" algn="ctr" defTabSz="1218565" rtl="0" eaLnBrk="1" fontAlgn="auto" latinLnBrk="0" hangingPunct="1">
              <a:lnSpc>
                <a:spcPct val="100000"/>
              </a:lnSpc>
              <a:spcBef>
                <a:spcPts val="0"/>
              </a:spcBef>
              <a:spcAft>
                <a:spcPts val="0"/>
              </a:spcAft>
              <a:buClrTx/>
              <a:buSzTx/>
              <a:buFontTx/>
              <a:buNone/>
              <a:defRPr/>
            </a:pPr>
            <a:r>
              <a:rPr kumimoji="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The number of gynecological cervical cancer patients hospitalized </a:t>
            </a:r>
          </a:p>
          <a:p>
            <a:pPr marL="0" marR="0" lvl="0" indent="0" algn="ctr" defTabSz="1218565" rtl="0" eaLnBrk="1" fontAlgn="auto" latinLnBrk="0" hangingPunct="1">
              <a:lnSpc>
                <a:spcPct val="100000"/>
              </a:lnSpc>
              <a:spcBef>
                <a:spcPts val="0"/>
              </a:spcBef>
              <a:spcAft>
                <a:spcPts val="0"/>
              </a:spcAft>
              <a:buClrTx/>
              <a:buSzTx/>
              <a:buFontTx/>
              <a:buNone/>
              <a:defRPr/>
            </a:pPr>
            <a:r>
              <a:rPr kumimoji="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 the last 5 years is about 600/year</a:t>
            </a: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4" name="文本框 8"/>
          <p:cNvSpPr txBox="1"/>
          <p:nvPr>
            <p:custDataLst>
              <p:tags r:id="rId4"/>
            </p:custDataLst>
          </p:nvPr>
        </p:nvSpPr>
        <p:spPr>
          <a:xfrm>
            <a:off x="3031834" y="2560225"/>
            <a:ext cx="7036540" cy="709862"/>
          </a:xfrm>
          <a:prstGeom prst="rect">
            <a:avLst/>
          </a:prstGeom>
          <a:noFill/>
          <a:ln>
            <a:noFill/>
          </a:ln>
        </p:spPr>
        <p:txBody>
          <a:bodyPr wrap="none" rtlCol="0" anchor="t"/>
          <a:lstStyle/>
          <a:p>
            <a:pPr algn="ctr" defTabSz="1218565">
              <a:defRPr/>
            </a:pPr>
            <a:r>
              <a:rPr lang="zh-CN" altLang="en-US" dirty="0">
                <a:solidFill>
                  <a:prstClr val="black"/>
                </a:solidFill>
                <a:latin typeface="Arial" panose="020B0604020202020204" pitchFamily="34" charset="0"/>
                <a:ea typeface="思源黑体 CN Light" panose="020B0300000000000000" pitchFamily="34" charset="-122"/>
                <a:cs typeface="Arial" panose="020B0604020202020204" pitchFamily="34" charset="0"/>
                <a:sym typeface="Arial" panose="020B0604020202020204" pitchFamily="34" charset="0"/>
              </a:rPr>
              <a:t>Based on Chongqing gynecology nurse training base</a:t>
            </a:r>
          </a:p>
          <a:p>
            <a:pPr algn="ctr" defTabSz="1218565">
              <a:defRPr/>
            </a:pPr>
            <a:r>
              <a:rPr lang="zh-CN" altLang="en-US" dirty="0">
                <a:solidFill>
                  <a:prstClr val="black"/>
                </a:solidFill>
                <a:latin typeface="Arial" panose="020B0604020202020204" pitchFamily="34" charset="0"/>
                <a:ea typeface="思源黑体 CN Light" panose="020B0300000000000000" pitchFamily="34" charset="-122"/>
                <a:cs typeface="Arial" panose="020B0604020202020204" pitchFamily="34" charset="0"/>
                <a:sym typeface="Arial" panose="020B0604020202020204" pitchFamily="34" charset="0"/>
              </a:rPr>
              <a:t>Escorted by a team of rapid gynecologic rehabilitation nurses</a:t>
            </a:r>
          </a:p>
        </p:txBody>
      </p:sp>
      <p:pic>
        <p:nvPicPr>
          <p:cNvPr id="4" name="第五页">
            <a:hlinkClick r:id="" action="ppaction://media"/>
          </p:cNvPr>
          <p:cNvPicPr/>
          <p:nvPr>
            <a:audioFile r:link="rId6"/>
            <p:extLst>
              <p:ext uri="{DAA4B4D4-6D71-4841-9C94-3DE7FCFB9230}">
                <p14:media xmlns:p14="http://schemas.microsoft.com/office/powerpoint/2010/main" r:embed="rId5"/>
              </p:ext>
            </p:extLst>
          </p:nvPr>
        </p:nvPicPr>
        <p:blipFill>
          <a:blip r:embed="rId13"/>
          <a:stretch>
            <a:fillRect/>
          </a:stretch>
        </p:blipFill>
        <p:spPr>
          <a:xfrm>
            <a:off x="11327765" y="176530"/>
            <a:ext cx="619125" cy="619125"/>
          </a:xfrm>
          <a:prstGeom prst="rect">
            <a:avLst/>
          </a:prstGeom>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56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5" name="流程图: 接点 4"/>
          <p:cNvSpPr/>
          <p:nvPr/>
        </p:nvSpPr>
        <p:spPr>
          <a:xfrm>
            <a:off x="471266" y="5574356"/>
            <a:ext cx="1076180" cy="949569"/>
          </a:xfrm>
          <a:prstGeom prst="flowChartConnector">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0" name="直接连接符 9"/>
          <p:cNvCxnSpPr/>
          <p:nvPr/>
        </p:nvCxnSpPr>
        <p:spPr>
          <a:xfrm>
            <a:off x="727075" y="867020"/>
            <a:ext cx="10737850" cy="0"/>
          </a:xfrm>
          <a:prstGeom prst="line">
            <a:avLst/>
          </a:prstGeom>
          <a:noFill/>
          <a:ln w="38100" cap="flat" cmpd="sng" algn="ctr">
            <a:solidFill>
              <a:srgbClr val="7030A0"/>
            </a:solidFill>
            <a:prstDash val="solid"/>
            <a:miter lim="800000"/>
          </a:ln>
          <a:effectLst/>
        </p:spPr>
      </p:cxnSp>
      <p:sp>
        <p:nvSpPr>
          <p:cNvPr id="12" name="TextBox 1"/>
          <p:cNvSpPr txBox="1"/>
          <p:nvPr/>
        </p:nvSpPr>
        <p:spPr>
          <a:xfrm>
            <a:off x="4070164" y="119842"/>
            <a:ext cx="5818618" cy="5835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200" b="1"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sym typeface="+mn-ea"/>
              </a:rPr>
              <a:t>II.</a:t>
            </a:r>
            <a:r>
              <a:rPr lang="en-US" altLang="zh-CN" sz="3200" b="1"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sym typeface="+mn-ea"/>
              </a:rPr>
              <a:t> </a:t>
            </a:r>
            <a:r>
              <a:rPr kumimoji="0" lang="en-US" altLang="zh-CN"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Study</a:t>
            </a:r>
            <a:r>
              <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information</a:t>
            </a:r>
          </a:p>
        </p:txBody>
      </p:sp>
      <p:sp>
        <p:nvSpPr>
          <p:cNvPr id="7" name="矩形: 圆角 6"/>
          <p:cNvSpPr/>
          <p:nvPr/>
        </p:nvSpPr>
        <p:spPr>
          <a:xfrm>
            <a:off x="984724" y="1481734"/>
            <a:ext cx="9760111" cy="4053267"/>
          </a:xfrm>
          <a:prstGeom prst="roundRect">
            <a:avLst>
              <a:gd name="adj" fmla="val 1299"/>
            </a:avLst>
          </a:prstGeom>
          <a:solidFill>
            <a:srgbClr val="FFFFFF"/>
          </a:solidFill>
          <a:ln w="12700" cap="flat" cmpd="sng" algn="ctr">
            <a:noFill/>
            <a:prstDash val="solid"/>
            <a:miter lim="800000"/>
          </a:ln>
          <a:effectLst>
            <a:outerShdw blurRad="571500" dist="190500" dir="5400000" algn="t" rotWithShape="0">
              <a:srgbClr val="236FA7">
                <a:alpha val="20000"/>
              </a:srgbClr>
            </a:outerShdw>
          </a:effectLst>
        </p:spPr>
        <p:txBody>
          <a:bodyPr rtlCol="0"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健</a:t>
            </a:r>
            <a:r>
              <a:rPr kumimoji="0" lang="en-US" altLang="zh-CN"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 </a:t>
            </a:r>
            <a:r>
              <a:rPr kumimoji="0" lang="zh-CN" altLang="en-US" sz="2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a:t>
            </a:r>
            <a:r>
              <a:rPr kumimoji="0" lang="zh-CN" altLang="en-US" sz="1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完善地实施糖尿病健康教育，从而有助于糖尿病的治、</a:t>
            </a:r>
            <a:endParaRPr kumimoji="0" lang="zh-CN" altLang="en-US" sz="1800" b="0" i="0" u="none" strike="noStrike" kern="1200" cap="none" spc="0" normalizeH="0" baseline="0" noProof="1">
              <a:ln>
                <a:noFill/>
              </a:ln>
              <a:solidFill>
                <a:srgbClr val="FFFFFF"/>
              </a:solidFill>
              <a:effectLst/>
              <a:uLnTx/>
              <a:uFillTx/>
              <a:latin typeface="汉仪文黑-55简" panose="00020600040101010101" pitchFamily="18" charset="-122"/>
              <a:ea typeface="汉仪文黑-55简" panose="00020600040101010101" pitchFamily="18" charset="-122"/>
              <a:cs typeface="+mn-cs"/>
              <a:sym typeface="汉仪文黑-55简" panose="00020600040101010101" pitchFamily="18" charset="-122"/>
            </a:endParaRPr>
          </a:p>
        </p:txBody>
      </p:sp>
      <p:sp>
        <p:nvSpPr>
          <p:cNvPr id="8" name="文本框 8"/>
          <p:cNvSpPr txBox="1"/>
          <p:nvPr>
            <p:custDataLst>
              <p:tags r:id="rId1"/>
            </p:custDataLst>
          </p:nvPr>
        </p:nvSpPr>
        <p:spPr>
          <a:xfrm>
            <a:off x="1064846" y="1012387"/>
            <a:ext cx="2083777" cy="550022"/>
          </a:xfrm>
          <a:prstGeom prst="rect">
            <a:avLst/>
          </a:prstGeom>
          <a:noFill/>
        </p:spPr>
        <p:txBody>
          <a:bodyPr wrap="none" rtlCol="0" anchor="t"/>
          <a:lstStyle/>
          <a:p>
            <a:pPr marL="0" marR="0" lvl="0" indent="0" algn="l" defTabSz="1218565"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7030A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research target</a:t>
            </a: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9" name="文本框 2"/>
          <p:cNvSpPr txBox="1"/>
          <p:nvPr/>
        </p:nvSpPr>
        <p:spPr>
          <a:xfrm>
            <a:off x="1048074" y="1636525"/>
            <a:ext cx="9774374" cy="1341908"/>
          </a:xfrm>
          <a:prstGeom prst="rect">
            <a:avLst/>
          </a:prstGeom>
          <a:noFill/>
          <a:ln w="9525">
            <a:noFill/>
          </a:ln>
        </p:spPr>
        <p:txBody>
          <a:bodyPr wrap="square" anchor="t" anchorCtr="0">
            <a:noAutofit/>
          </a:bodyPr>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sym typeface="方正兰亭黑_GBK" pitchFamily="2" charset="-122"/>
              </a:rPr>
              <a:t>    </a:t>
            </a:r>
            <a:r>
              <a:rPr lang="en-US" altLang="zh-CN" sz="16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T</a:t>
            </a:r>
            <a:r>
              <a:rPr kumimoji="0" lang="zh-CN" altLang="en-US" sz="16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iming</a:t>
            </a: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1/2/2022~31/12/2022         </a:t>
            </a:r>
            <a:r>
              <a:rPr kumimoji="0" lang="zh-CN" altLang="en-US" sz="16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Surgery</a:t>
            </a: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 Laparoscopic radical surgery for cervical cancer</a:t>
            </a:r>
            <a:r>
              <a:rPr lang="en-US" altLang="zh-CN"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      </a:t>
            </a:r>
          </a:p>
          <a:p>
            <a:pPr marL="0" marR="0" lvl="0" indent="0" algn="l" defTabSz="914400" rtl="0" eaLnBrk="1" fontAlgn="base" latinLnBrk="0" hangingPunct="1">
              <a:lnSpc>
                <a:spcPct val="150000"/>
              </a:lnSpc>
              <a:spcBef>
                <a:spcPct val="0"/>
              </a:spcBef>
              <a:spcAft>
                <a:spcPct val="0"/>
              </a:spcAft>
              <a:buClrTx/>
              <a:buSzTx/>
              <a:buFontTx/>
              <a:buNone/>
              <a:defRPr/>
            </a:pPr>
            <a:r>
              <a:rPr lang="en-US" altLang="zh-CN" dirty="0"/>
              <a:t>    </a:t>
            </a:r>
            <a:r>
              <a:rPr kumimoji="0" lang="zh-CN" altLang="en-US" sz="16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Grouping methodology</a:t>
            </a: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RCT</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 experimental group (early postoperative coffee drinking group, 55 cases) and control group (immediate postoperative eating group, 55 cases), </a:t>
            </a:r>
            <a:r>
              <a:rPr kumimoji="0" sz="16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others:</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 signed informed consent.</a:t>
            </a:r>
          </a:p>
        </p:txBody>
      </p:sp>
      <p:sp>
        <p:nvSpPr>
          <p:cNvPr id="15" name="矩形 14"/>
          <p:cNvSpPr/>
          <p:nvPr/>
        </p:nvSpPr>
        <p:spPr>
          <a:xfrm>
            <a:off x="1720048" y="3181077"/>
            <a:ext cx="8430428" cy="456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6" name="文本框 99"/>
          <p:cNvSpPr txBox="1"/>
          <p:nvPr/>
        </p:nvSpPr>
        <p:spPr>
          <a:xfrm>
            <a:off x="727075" y="3049382"/>
            <a:ext cx="10083165" cy="369332"/>
          </a:xfrm>
          <a:prstGeom prst="rect">
            <a:avLst/>
          </a:prstGeom>
          <a:noFill/>
          <a:ln w="9525">
            <a:noFill/>
          </a:ln>
        </p:spPr>
        <p:txBody>
          <a:bodyPr wrap="square" anchor="t" anchorCtr="0">
            <a:spAutoFit/>
          </a:bodyPr>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Table 1: Comparison of general information of the two groups of patients</a:t>
            </a:r>
          </a:p>
        </p:txBody>
      </p:sp>
      <p:sp>
        <p:nvSpPr>
          <p:cNvPr id="17" name="矩形 16"/>
          <p:cNvSpPr/>
          <p:nvPr/>
        </p:nvSpPr>
        <p:spPr>
          <a:xfrm>
            <a:off x="1447165" y="3660775"/>
            <a:ext cx="8943975" cy="46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8" name="文本框 19"/>
          <p:cNvSpPr txBox="1"/>
          <p:nvPr/>
        </p:nvSpPr>
        <p:spPr>
          <a:xfrm>
            <a:off x="1447165" y="3476625"/>
            <a:ext cx="973455" cy="478790"/>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groups</a:t>
            </a:r>
          </a:p>
        </p:txBody>
      </p:sp>
      <p:sp>
        <p:nvSpPr>
          <p:cNvPr id="19" name="文本框 19"/>
          <p:cNvSpPr txBox="1"/>
          <p:nvPr/>
        </p:nvSpPr>
        <p:spPr>
          <a:xfrm>
            <a:off x="2837562" y="3667393"/>
            <a:ext cx="473884" cy="221647"/>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n</a:t>
            </a:r>
          </a:p>
        </p:txBody>
      </p:sp>
      <p:sp>
        <p:nvSpPr>
          <p:cNvPr id="20" name="文本框 19"/>
          <p:cNvSpPr txBox="1"/>
          <p:nvPr/>
        </p:nvSpPr>
        <p:spPr>
          <a:xfrm>
            <a:off x="4332314" y="3476796"/>
            <a:ext cx="1300670" cy="534635"/>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ctr" defTabSz="914400" rtl="0" eaLnBrk="1" fontAlgn="base" latinLnBrk="0" hangingPunct="1">
              <a:lnSpc>
                <a:spcPts val="1500"/>
              </a:lnSpc>
              <a:spcBef>
                <a:spcPct val="0"/>
              </a:spcBef>
              <a:spcAft>
                <a:spcPct val="0"/>
              </a:spcAft>
              <a:buClrTx/>
              <a:buSzTx/>
              <a:buFontTx/>
              <a:buNone/>
              <a:defRPr/>
            </a:pPr>
            <a:r>
              <a:rPr kumimoji="0" lang="zh-CN" altLang="en-US"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body mass index (BMI)（</a:t>
            </a:r>
            <a:r>
              <a:rPr kumimoji="0" lang="en-US" altLang="zh-CN"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kg/m2</a:t>
            </a:r>
            <a:r>
              <a:rPr kumimoji="0" lang="zh-CN" altLang="en-US"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a:t>
            </a:r>
            <a:endParaRPr kumimoji="0" lang="en-US" altLang="zh-CN"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endParaRPr>
          </a:p>
        </p:txBody>
      </p:sp>
      <p:sp>
        <p:nvSpPr>
          <p:cNvPr id="21" name="文本框 19"/>
          <p:cNvSpPr txBox="1"/>
          <p:nvPr/>
        </p:nvSpPr>
        <p:spPr>
          <a:xfrm>
            <a:off x="5612765" y="3476625"/>
            <a:ext cx="1311910" cy="326390"/>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ctr" defTabSz="914400" rtl="0" eaLnBrk="1" fontAlgn="base" latinLnBrk="0" hangingPunct="1">
              <a:lnSpc>
                <a:spcPts val="1500"/>
              </a:lnSpc>
              <a:spcBef>
                <a:spcPct val="0"/>
              </a:spcBef>
              <a:spcAft>
                <a:spcPct val="0"/>
              </a:spcAft>
              <a:buClrTx/>
              <a:buSzTx/>
              <a:buFontTx/>
              <a:buNone/>
              <a:defRPr/>
            </a:pPr>
            <a:r>
              <a:rPr kumimoji="0" lang="zh-CN" altLang="en-US"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History of abdominal surgery</a:t>
            </a:r>
            <a:r>
              <a:rPr kumimoji="0" lang="en-US" altLang="zh-CN"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(n)</a:t>
            </a:r>
          </a:p>
        </p:txBody>
      </p:sp>
      <p:sp>
        <p:nvSpPr>
          <p:cNvPr id="22" name="文本框 19"/>
          <p:cNvSpPr txBox="1"/>
          <p:nvPr/>
        </p:nvSpPr>
        <p:spPr>
          <a:xfrm>
            <a:off x="6729009" y="3476760"/>
            <a:ext cx="1374219" cy="367035"/>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ctr" defTabSz="914400" rtl="0" eaLnBrk="1" fontAlgn="base" latinLnBrk="0" hangingPunct="1">
              <a:lnSpc>
                <a:spcPts val="1500"/>
              </a:lnSpc>
              <a:spcBef>
                <a:spcPct val="0"/>
              </a:spcBef>
              <a:spcAft>
                <a:spcPct val="0"/>
              </a:spcAft>
              <a:buClrTx/>
              <a:buSzTx/>
              <a:buFontTx/>
              <a:buNone/>
              <a:defRPr/>
            </a:pPr>
            <a:r>
              <a:rPr kumimoji="0" lang="zh-CN" altLang="en-US"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Coffee Drinking History </a:t>
            </a:r>
            <a:r>
              <a:rPr kumimoji="0" lang="en-US" altLang="zh-CN"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(n</a:t>
            </a:r>
            <a:r>
              <a:rPr kumimoji="0" lang="en-US" altLang="zh-CN" sz="16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a:t>
            </a:r>
          </a:p>
        </p:txBody>
      </p:sp>
      <p:sp>
        <p:nvSpPr>
          <p:cNvPr id="23" name="文本框 19"/>
          <p:cNvSpPr txBox="1"/>
          <p:nvPr/>
        </p:nvSpPr>
        <p:spPr>
          <a:xfrm>
            <a:off x="7941135" y="3476447"/>
            <a:ext cx="1463763" cy="456921"/>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ctr" defTabSz="914400" rtl="0" eaLnBrk="1" fontAlgn="base" latinLnBrk="0" hangingPunct="1">
              <a:lnSpc>
                <a:spcPts val="1500"/>
              </a:lnSpc>
              <a:spcBef>
                <a:spcPct val="0"/>
              </a:spcBef>
              <a:spcAft>
                <a:spcPct val="0"/>
              </a:spcAft>
              <a:buClrTx/>
              <a:buSzTx/>
              <a:buFontTx/>
              <a:buNone/>
              <a:defRPr/>
            </a:pPr>
            <a:r>
              <a:rPr kumimoji="0" lang="zh-CN" altLang="en-US"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Duration of surgery</a:t>
            </a:r>
          </a:p>
          <a:p>
            <a:pPr marL="0" marR="0" lvl="0" indent="0" algn="ctr" defTabSz="914400" rtl="0" eaLnBrk="1" fontAlgn="base" latinLnBrk="0" hangingPunct="1">
              <a:lnSpc>
                <a:spcPts val="1500"/>
              </a:lnSpc>
              <a:spcBef>
                <a:spcPct val="0"/>
              </a:spcBef>
              <a:spcAft>
                <a:spcPct val="0"/>
              </a:spcAft>
              <a:buClrTx/>
              <a:buSzTx/>
              <a:buFontTx/>
              <a:buNone/>
              <a:defRPr/>
            </a:pPr>
            <a:r>
              <a:rPr kumimoji="0" lang="zh-CN" altLang="en-US"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a:t>
            </a:r>
            <a:r>
              <a:rPr kumimoji="0" lang="en-US" altLang="zh-CN"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min</a:t>
            </a:r>
            <a:r>
              <a:rPr kumimoji="0" lang="zh-CN" altLang="en-US" sz="16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a:t>
            </a:r>
            <a:endParaRPr kumimoji="0" lang="en-US" altLang="zh-CN" sz="16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endParaRPr>
          </a:p>
        </p:txBody>
      </p:sp>
      <p:sp>
        <p:nvSpPr>
          <p:cNvPr id="24" name="文本框 19"/>
          <p:cNvSpPr txBox="1"/>
          <p:nvPr/>
        </p:nvSpPr>
        <p:spPr>
          <a:xfrm>
            <a:off x="9390384" y="3476768"/>
            <a:ext cx="1262830" cy="456921"/>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ctr" defTabSz="914400" rtl="0" eaLnBrk="1" fontAlgn="base" latinLnBrk="0" hangingPunct="1">
              <a:lnSpc>
                <a:spcPts val="1500"/>
              </a:lnSpc>
              <a:spcBef>
                <a:spcPct val="0"/>
              </a:spcBef>
              <a:spcAft>
                <a:spcPct val="0"/>
              </a:spcAft>
              <a:buClrTx/>
              <a:buSzTx/>
              <a:buFontTx/>
              <a:buNone/>
              <a:defRPr/>
            </a:pPr>
            <a:r>
              <a:rPr kumimoji="0" lang="zh-CN" altLang="en-US"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Intraoperative bleeding （</a:t>
            </a:r>
            <a:r>
              <a:rPr kumimoji="0" lang="en-US" altLang="zh-CN"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ml</a:t>
            </a:r>
            <a:r>
              <a:rPr kumimoji="0" lang="zh-CN" altLang="en-US"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a:t>
            </a:r>
            <a:endParaRPr kumimoji="0" lang="en-US" altLang="zh-CN"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endParaRPr>
          </a:p>
        </p:txBody>
      </p:sp>
      <p:sp>
        <p:nvSpPr>
          <p:cNvPr id="25" name="文本框 19"/>
          <p:cNvSpPr txBox="1"/>
          <p:nvPr/>
        </p:nvSpPr>
        <p:spPr>
          <a:xfrm>
            <a:off x="3253740" y="3637915"/>
            <a:ext cx="1261110" cy="251460"/>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sz="16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Age/years</a:t>
            </a:r>
          </a:p>
        </p:txBody>
      </p:sp>
      <p:sp>
        <p:nvSpPr>
          <p:cNvPr id="26" name="矩形 25"/>
          <p:cNvSpPr/>
          <p:nvPr/>
        </p:nvSpPr>
        <p:spPr>
          <a:xfrm>
            <a:off x="1918094" y="4268105"/>
            <a:ext cx="8430428" cy="1214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文本框 19"/>
          <p:cNvSpPr txBox="1"/>
          <p:nvPr/>
        </p:nvSpPr>
        <p:spPr>
          <a:xfrm>
            <a:off x="1154550" y="4289504"/>
            <a:ext cx="1699260" cy="271780"/>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control subjects</a:t>
            </a:r>
          </a:p>
        </p:txBody>
      </p:sp>
      <p:sp>
        <p:nvSpPr>
          <p:cNvPr id="28" name="文本框 19"/>
          <p:cNvSpPr txBox="1"/>
          <p:nvPr/>
        </p:nvSpPr>
        <p:spPr>
          <a:xfrm>
            <a:off x="989330" y="4577080"/>
            <a:ext cx="1987550" cy="358140"/>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experimental group</a:t>
            </a:r>
          </a:p>
        </p:txBody>
      </p:sp>
      <p:sp>
        <p:nvSpPr>
          <p:cNvPr id="29" name="文本框 19"/>
          <p:cNvSpPr txBox="1"/>
          <p:nvPr/>
        </p:nvSpPr>
        <p:spPr>
          <a:xfrm>
            <a:off x="1093470" y="4846320"/>
            <a:ext cx="1868170" cy="292735"/>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zh-CN" altLang="en-US" sz="1400" b="1" i="1"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statistical quantity</a:t>
            </a:r>
          </a:p>
        </p:txBody>
      </p:sp>
      <p:sp>
        <p:nvSpPr>
          <p:cNvPr id="31" name="文本框 19"/>
          <p:cNvSpPr txBox="1"/>
          <p:nvPr/>
        </p:nvSpPr>
        <p:spPr>
          <a:xfrm>
            <a:off x="1447045" y="5139000"/>
            <a:ext cx="1087150" cy="609573"/>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sz="1400" b="1"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P-value</a:t>
            </a:r>
          </a:p>
        </p:txBody>
      </p:sp>
      <p:sp>
        <p:nvSpPr>
          <p:cNvPr id="32" name="文本框 19"/>
          <p:cNvSpPr txBox="1"/>
          <p:nvPr/>
        </p:nvSpPr>
        <p:spPr>
          <a:xfrm>
            <a:off x="3253943" y="4303658"/>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49.98±10.39</a:t>
            </a:r>
          </a:p>
        </p:txBody>
      </p:sp>
      <p:sp>
        <p:nvSpPr>
          <p:cNvPr id="33" name="文本框 19"/>
          <p:cNvSpPr txBox="1"/>
          <p:nvPr/>
        </p:nvSpPr>
        <p:spPr>
          <a:xfrm>
            <a:off x="3298027" y="4576374"/>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50.18±7.81</a:t>
            </a:r>
          </a:p>
        </p:txBody>
      </p:sp>
      <p:sp>
        <p:nvSpPr>
          <p:cNvPr id="34" name="文本框 19"/>
          <p:cNvSpPr txBox="1"/>
          <p:nvPr/>
        </p:nvSpPr>
        <p:spPr>
          <a:xfrm>
            <a:off x="3413547" y="4884102"/>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z=-0.260</a:t>
            </a:r>
          </a:p>
        </p:txBody>
      </p:sp>
      <p:sp>
        <p:nvSpPr>
          <p:cNvPr id="35" name="文本框 19"/>
          <p:cNvSpPr txBox="1"/>
          <p:nvPr/>
        </p:nvSpPr>
        <p:spPr>
          <a:xfrm>
            <a:off x="3513899" y="5156187"/>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0.795</a:t>
            </a:r>
          </a:p>
        </p:txBody>
      </p:sp>
      <p:sp>
        <p:nvSpPr>
          <p:cNvPr id="36" name="文本框 19"/>
          <p:cNvSpPr txBox="1"/>
          <p:nvPr/>
        </p:nvSpPr>
        <p:spPr>
          <a:xfrm>
            <a:off x="2787680" y="4339343"/>
            <a:ext cx="590015" cy="36064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55</a:t>
            </a:r>
          </a:p>
        </p:txBody>
      </p:sp>
      <p:sp>
        <p:nvSpPr>
          <p:cNvPr id="37" name="文本框 19"/>
          <p:cNvSpPr txBox="1"/>
          <p:nvPr/>
        </p:nvSpPr>
        <p:spPr>
          <a:xfrm>
            <a:off x="2779497" y="4577142"/>
            <a:ext cx="590015" cy="360649"/>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55</a:t>
            </a:r>
          </a:p>
        </p:txBody>
      </p:sp>
      <p:sp>
        <p:nvSpPr>
          <p:cNvPr id="38" name="文本框 19"/>
          <p:cNvSpPr txBox="1"/>
          <p:nvPr/>
        </p:nvSpPr>
        <p:spPr>
          <a:xfrm>
            <a:off x="4532482" y="4295034"/>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25.0±3.3</a:t>
            </a:r>
          </a:p>
        </p:txBody>
      </p:sp>
      <p:sp>
        <p:nvSpPr>
          <p:cNvPr id="39" name="文本框 19"/>
          <p:cNvSpPr txBox="1"/>
          <p:nvPr/>
        </p:nvSpPr>
        <p:spPr>
          <a:xfrm>
            <a:off x="6028844" y="4289395"/>
            <a:ext cx="575405"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11</a:t>
            </a:r>
          </a:p>
        </p:txBody>
      </p:sp>
      <p:sp>
        <p:nvSpPr>
          <p:cNvPr id="40" name="文本框 19"/>
          <p:cNvSpPr txBox="1"/>
          <p:nvPr/>
        </p:nvSpPr>
        <p:spPr>
          <a:xfrm>
            <a:off x="6022665" y="4547057"/>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13</a:t>
            </a:r>
          </a:p>
        </p:txBody>
      </p:sp>
      <p:sp>
        <p:nvSpPr>
          <p:cNvPr id="41" name="文本框 19"/>
          <p:cNvSpPr txBox="1"/>
          <p:nvPr/>
        </p:nvSpPr>
        <p:spPr>
          <a:xfrm>
            <a:off x="7299949" y="4251123"/>
            <a:ext cx="575405"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2</a:t>
            </a:r>
          </a:p>
        </p:txBody>
      </p:sp>
      <p:sp>
        <p:nvSpPr>
          <p:cNvPr id="42" name="文本框 19"/>
          <p:cNvSpPr txBox="1"/>
          <p:nvPr/>
        </p:nvSpPr>
        <p:spPr>
          <a:xfrm>
            <a:off x="7320391" y="4545382"/>
            <a:ext cx="575405"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6</a:t>
            </a:r>
          </a:p>
        </p:txBody>
      </p:sp>
      <p:sp>
        <p:nvSpPr>
          <p:cNvPr id="43" name="文本框 19"/>
          <p:cNvSpPr txBox="1"/>
          <p:nvPr/>
        </p:nvSpPr>
        <p:spPr>
          <a:xfrm>
            <a:off x="4540185" y="4562111"/>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24.3±3.4</a:t>
            </a:r>
          </a:p>
        </p:txBody>
      </p:sp>
      <p:sp>
        <p:nvSpPr>
          <p:cNvPr id="44" name="文本框 19"/>
          <p:cNvSpPr txBox="1"/>
          <p:nvPr/>
        </p:nvSpPr>
        <p:spPr>
          <a:xfrm>
            <a:off x="4628815" y="4869119"/>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t=1.226</a:t>
            </a:r>
          </a:p>
        </p:txBody>
      </p:sp>
      <p:sp>
        <p:nvSpPr>
          <p:cNvPr id="45" name="文本框 19"/>
          <p:cNvSpPr txBox="1"/>
          <p:nvPr/>
        </p:nvSpPr>
        <p:spPr>
          <a:xfrm>
            <a:off x="4672913" y="5150459"/>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0.224</a:t>
            </a:r>
          </a:p>
        </p:txBody>
      </p:sp>
      <p:sp>
        <p:nvSpPr>
          <p:cNvPr id="46" name="文本框 19"/>
          <p:cNvSpPr txBox="1"/>
          <p:nvPr/>
        </p:nvSpPr>
        <p:spPr>
          <a:xfrm>
            <a:off x="5851964" y="4862804"/>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x²=1.029</a:t>
            </a:r>
          </a:p>
        </p:txBody>
      </p:sp>
      <p:sp>
        <p:nvSpPr>
          <p:cNvPr id="47" name="文本框 19"/>
          <p:cNvSpPr txBox="1"/>
          <p:nvPr/>
        </p:nvSpPr>
        <p:spPr>
          <a:xfrm>
            <a:off x="5941449" y="5135405"/>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0.310</a:t>
            </a:r>
          </a:p>
        </p:txBody>
      </p:sp>
      <p:sp>
        <p:nvSpPr>
          <p:cNvPr id="48" name="文本框 19"/>
          <p:cNvSpPr txBox="1"/>
          <p:nvPr/>
        </p:nvSpPr>
        <p:spPr>
          <a:xfrm>
            <a:off x="9575232" y="4839472"/>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a:t>
            </a:r>
          </a:p>
        </p:txBody>
      </p:sp>
      <p:sp>
        <p:nvSpPr>
          <p:cNvPr id="49" name="文本框 19"/>
          <p:cNvSpPr txBox="1"/>
          <p:nvPr/>
        </p:nvSpPr>
        <p:spPr>
          <a:xfrm>
            <a:off x="7116347" y="5115385"/>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0.617</a:t>
            </a:r>
          </a:p>
        </p:txBody>
      </p:sp>
      <p:sp>
        <p:nvSpPr>
          <p:cNvPr id="52" name="文本框 19"/>
          <p:cNvSpPr txBox="1"/>
          <p:nvPr/>
        </p:nvSpPr>
        <p:spPr>
          <a:xfrm>
            <a:off x="8103287" y="4225979"/>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175.0±54.4</a:t>
            </a:r>
          </a:p>
        </p:txBody>
      </p:sp>
      <p:sp>
        <p:nvSpPr>
          <p:cNvPr id="53" name="文本框 19"/>
          <p:cNvSpPr txBox="1"/>
          <p:nvPr/>
        </p:nvSpPr>
        <p:spPr>
          <a:xfrm>
            <a:off x="8134643" y="4526645"/>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176.0±51.4</a:t>
            </a:r>
          </a:p>
        </p:txBody>
      </p:sp>
      <p:sp>
        <p:nvSpPr>
          <p:cNvPr id="54" name="文本框 19"/>
          <p:cNvSpPr txBox="1"/>
          <p:nvPr/>
        </p:nvSpPr>
        <p:spPr>
          <a:xfrm>
            <a:off x="8368999" y="4846545"/>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t=-0.976</a:t>
            </a:r>
          </a:p>
        </p:txBody>
      </p:sp>
      <p:sp>
        <p:nvSpPr>
          <p:cNvPr id="55" name="文本框 19"/>
          <p:cNvSpPr txBox="1"/>
          <p:nvPr/>
        </p:nvSpPr>
        <p:spPr>
          <a:xfrm>
            <a:off x="8428981" y="5126863"/>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0.332</a:t>
            </a:r>
          </a:p>
        </p:txBody>
      </p:sp>
      <p:sp>
        <p:nvSpPr>
          <p:cNvPr id="56" name="文本框 19"/>
          <p:cNvSpPr txBox="1"/>
          <p:nvPr/>
        </p:nvSpPr>
        <p:spPr>
          <a:xfrm>
            <a:off x="9339380" y="4238800"/>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100(100-200)</a:t>
            </a:r>
          </a:p>
        </p:txBody>
      </p:sp>
      <p:sp>
        <p:nvSpPr>
          <p:cNvPr id="57" name="文本框 19"/>
          <p:cNvSpPr txBox="1"/>
          <p:nvPr/>
        </p:nvSpPr>
        <p:spPr>
          <a:xfrm>
            <a:off x="9326570" y="4539961"/>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150(100-300)</a:t>
            </a:r>
          </a:p>
        </p:txBody>
      </p:sp>
      <p:sp>
        <p:nvSpPr>
          <p:cNvPr id="58" name="文本框 19"/>
          <p:cNvSpPr txBox="1"/>
          <p:nvPr/>
        </p:nvSpPr>
        <p:spPr>
          <a:xfrm>
            <a:off x="9405115" y="5109105"/>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0.217</a:t>
            </a:r>
          </a:p>
        </p:txBody>
      </p:sp>
      <p:sp>
        <p:nvSpPr>
          <p:cNvPr id="59" name="文本框 19"/>
          <p:cNvSpPr txBox="1"/>
          <p:nvPr/>
        </p:nvSpPr>
        <p:spPr>
          <a:xfrm>
            <a:off x="7360056" y="4876250"/>
            <a:ext cx="1509370" cy="373104"/>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r>
              <a:rPr kumimoji="0" lang="en-US" altLang="zh-CN" sz="14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思源黑体 CN Light" panose="020B0300000000000000" pitchFamily="34" charset="-122"/>
              </a:rPr>
              <a:t>-</a:t>
            </a:r>
          </a:p>
        </p:txBody>
      </p:sp>
      <p:cxnSp>
        <p:nvCxnSpPr>
          <p:cNvPr id="2" name="直接连接符 1"/>
          <p:cNvCxnSpPr>
            <a:cxnSpLocks/>
          </p:cNvCxnSpPr>
          <p:nvPr>
            <p:custDataLst>
              <p:tags r:id="rId2"/>
            </p:custDataLst>
          </p:nvPr>
        </p:nvCxnSpPr>
        <p:spPr>
          <a:xfrm flipV="1">
            <a:off x="1187450" y="3460470"/>
            <a:ext cx="9465764" cy="20622"/>
          </a:xfrm>
          <a:prstGeom prst="line">
            <a:avLst/>
          </a:prstGeom>
        </p:spPr>
        <p:style>
          <a:lnRef idx="1">
            <a:schemeClr val="dk1"/>
          </a:lnRef>
          <a:fillRef idx="0">
            <a:schemeClr val="dk1"/>
          </a:fillRef>
          <a:effectRef idx="0">
            <a:schemeClr val="dk1"/>
          </a:effectRef>
          <a:fontRef idx="minor">
            <a:schemeClr val="tx1"/>
          </a:fontRef>
        </p:style>
      </p:cxnSp>
      <p:cxnSp>
        <p:nvCxnSpPr>
          <p:cNvPr id="14" name="直接连接符 13"/>
          <p:cNvCxnSpPr>
            <a:cxnSpLocks/>
          </p:cNvCxnSpPr>
          <p:nvPr>
            <p:custDataLst>
              <p:tags r:id="rId3"/>
            </p:custDataLst>
          </p:nvPr>
        </p:nvCxnSpPr>
        <p:spPr>
          <a:xfrm flipV="1">
            <a:off x="1141437" y="4118763"/>
            <a:ext cx="9511777" cy="34670"/>
          </a:xfrm>
          <a:prstGeom prst="line">
            <a:avLst/>
          </a:prstGeom>
        </p:spPr>
        <p:style>
          <a:lnRef idx="1">
            <a:schemeClr val="dk1"/>
          </a:lnRef>
          <a:fillRef idx="0">
            <a:schemeClr val="dk1"/>
          </a:fillRef>
          <a:effectRef idx="0">
            <a:schemeClr val="dk1"/>
          </a:effectRef>
          <a:fontRef idx="minor">
            <a:schemeClr val="tx1"/>
          </a:fontRef>
        </p:style>
      </p:cxnSp>
      <p:cxnSp>
        <p:nvCxnSpPr>
          <p:cNvPr id="30" name="直接连接符 29"/>
          <p:cNvCxnSpPr>
            <a:cxnSpLocks/>
          </p:cNvCxnSpPr>
          <p:nvPr>
            <p:custDataLst>
              <p:tags r:id="rId4"/>
            </p:custDataLst>
          </p:nvPr>
        </p:nvCxnSpPr>
        <p:spPr>
          <a:xfrm flipV="1">
            <a:off x="1187450" y="5440512"/>
            <a:ext cx="9397423" cy="26599"/>
          </a:xfrm>
          <a:prstGeom prst="line">
            <a:avLst/>
          </a:prstGeom>
        </p:spPr>
        <p:style>
          <a:lnRef idx="1">
            <a:schemeClr val="dk1"/>
          </a:lnRef>
          <a:fillRef idx="0">
            <a:schemeClr val="dk1"/>
          </a:fillRef>
          <a:effectRef idx="0">
            <a:schemeClr val="dk1"/>
          </a:effectRef>
          <a:fontRef idx="minor">
            <a:schemeClr val="tx1"/>
          </a:fontRef>
        </p:style>
      </p:cxnSp>
      <p:pic>
        <p:nvPicPr>
          <p:cNvPr id="3" name="第六页">
            <a:hlinkClick r:id="" action="ppaction://media"/>
          </p:cNvPr>
          <p:cNvPicPr/>
          <p:nvPr>
            <a:audioFile r:link="rId6"/>
            <p:extLst>
              <p:ext uri="{DAA4B4D4-6D71-4841-9C94-3DE7FCFB9230}">
                <p14:media xmlns:p14="http://schemas.microsoft.com/office/powerpoint/2010/main" r:embed="rId5"/>
              </p:ext>
            </p:extLst>
          </p:nvPr>
        </p:nvPicPr>
        <p:blipFill>
          <a:blip r:embed="rId10"/>
          <a:stretch>
            <a:fillRect/>
          </a:stretch>
        </p:blipFill>
        <p:spPr>
          <a:xfrm>
            <a:off x="11464925" y="120015"/>
            <a:ext cx="619125" cy="619125"/>
          </a:xfrm>
          <a:prstGeom prst="rect">
            <a:avLst/>
          </a:prstGeom>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24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5" name="流程图: 接点 4"/>
          <p:cNvSpPr/>
          <p:nvPr/>
        </p:nvSpPr>
        <p:spPr>
          <a:xfrm>
            <a:off x="471266" y="5574356"/>
            <a:ext cx="1076180" cy="949569"/>
          </a:xfrm>
          <a:prstGeom prst="flowChartConnector">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0" name="直接连接符 9"/>
          <p:cNvCxnSpPr/>
          <p:nvPr/>
        </p:nvCxnSpPr>
        <p:spPr>
          <a:xfrm>
            <a:off x="793750" y="873370"/>
            <a:ext cx="10737850" cy="0"/>
          </a:xfrm>
          <a:prstGeom prst="line">
            <a:avLst/>
          </a:prstGeom>
          <a:noFill/>
          <a:ln w="38100" cap="flat" cmpd="sng" algn="ctr">
            <a:solidFill>
              <a:srgbClr val="7030A0"/>
            </a:solidFill>
            <a:prstDash val="solid"/>
            <a:miter lim="800000"/>
          </a:ln>
          <a:effectLst/>
        </p:spPr>
      </p:cxnSp>
      <p:sp>
        <p:nvSpPr>
          <p:cNvPr id="15" name="文本框 8"/>
          <p:cNvSpPr txBox="1"/>
          <p:nvPr>
            <p:custDataLst>
              <p:tags r:id="rId1"/>
            </p:custDataLst>
          </p:nvPr>
        </p:nvSpPr>
        <p:spPr>
          <a:xfrm>
            <a:off x="1531511" y="2403298"/>
            <a:ext cx="720969" cy="659922"/>
          </a:xfrm>
          <a:prstGeom prst="rect">
            <a:avLst/>
          </a:prstGeom>
          <a:noFill/>
        </p:spPr>
        <p:txBody>
          <a:bodyPr wrap="none" rtlCol="0" anchor="t"/>
          <a:lstStyle/>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纳入</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标准</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7" name="文本框 8"/>
          <p:cNvSpPr txBox="1"/>
          <p:nvPr>
            <p:custDataLst>
              <p:tags r:id="rId2"/>
            </p:custDataLst>
          </p:nvPr>
        </p:nvSpPr>
        <p:spPr>
          <a:xfrm>
            <a:off x="8346566" y="5411195"/>
            <a:ext cx="720969" cy="659922"/>
          </a:xfrm>
          <a:prstGeom prst="rect">
            <a:avLst/>
          </a:prstGeom>
          <a:noFill/>
        </p:spPr>
        <p:txBody>
          <a:bodyPr wrap="none" rtlCol="0" anchor="t"/>
          <a:lstStyle/>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排除</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标准</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9" name="矩形: 圆角 8"/>
          <p:cNvSpPr/>
          <p:nvPr/>
        </p:nvSpPr>
        <p:spPr>
          <a:xfrm>
            <a:off x="1429204" y="1215781"/>
            <a:ext cx="9136560" cy="4534860"/>
          </a:xfrm>
          <a:prstGeom prst="roundRect">
            <a:avLst>
              <a:gd name="adj" fmla="val 1299"/>
            </a:avLst>
          </a:prstGeom>
          <a:solidFill>
            <a:srgbClr val="FFFFFF"/>
          </a:solidFill>
          <a:ln w="12700" cap="flat" cmpd="sng" algn="ctr">
            <a:noFill/>
            <a:prstDash val="solid"/>
            <a:miter lim="800000"/>
          </a:ln>
          <a:effectLst>
            <a:outerShdw blurRad="571500" dist="190500" dir="5400000" algn="t" rotWithShape="0">
              <a:srgbClr val="236FA7">
                <a:alpha val="20000"/>
              </a:srgbClr>
            </a:outerShdw>
          </a:effectLst>
        </p:spPr>
        <p:txBody>
          <a:bodyPr rtlCol="0"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健</a:t>
            </a:r>
            <a:r>
              <a:rPr kumimoji="0" lang="en-US" altLang="zh-CN"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 </a:t>
            </a:r>
            <a:r>
              <a:rPr kumimoji="0" lang="zh-CN" altLang="en-US" sz="2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a:t>
            </a:r>
            <a:r>
              <a:rPr kumimoji="0" lang="zh-CN" altLang="en-US" sz="1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完善地实施糖尿病健康教育，从而有助于糖尿病的治、</a:t>
            </a:r>
            <a:endParaRPr kumimoji="0" lang="zh-CN" altLang="en-US" sz="1800" b="0" i="0" u="none" strike="noStrike" kern="1200" cap="none" spc="0" normalizeH="0" baseline="0" noProof="1">
              <a:ln>
                <a:noFill/>
              </a:ln>
              <a:solidFill>
                <a:srgbClr val="FFFFFF"/>
              </a:solidFill>
              <a:effectLst/>
              <a:uLnTx/>
              <a:uFillTx/>
              <a:latin typeface="汉仪文黑-55简" panose="00020600040101010101" pitchFamily="18" charset="-122"/>
              <a:ea typeface="汉仪文黑-55简" panose="00020600040101010101" pitchFamily="18" charset="-122"/>
              <a:cs typeface="+mn-cs"/>
              <a:sym typeface="汉仪文黑-55简" panose="00020600040101010101" pitchFamily="18" charset="-122"/>
            </a:endParaRPr>
          </a:p>
        </p:txBody>
      </p:sp>
      <p:pic>
        <p:nvPicPr>
          <p:cNvPr id="2" name="第七页">
            <a:hlinkClick r:id="" action="ppaction://media"/>
          </p:cNvPr>
          <p:cNvPicPr/>
          <p:nvPr>
            <a:audioFile r:link="rId4"/>
            <p:extLst>
              <p:ext uri="{DAA4B4D4-6D71-4841-9C94-3DE7FCFB9230}">
                <p14:media xmlns:p14="http://schemas.microsoft.com/office/powerpoint/2010/main" r:embed="rId3"/>
              </p:ext>
            </p:extLst>
          </p:nvPr>
        </p:nvPicPr>
        <p:blipFill>
          <a:blip r:embed="rId9"/>
          <a:stretch>
            <a:fillRect/>
          </a:stretch>
        </p:blipFill>
        <p:spPr>
          <a:xfrm>
            <a:off x="11416665" y="120015"/>
            <a:ext cx="619125" cy="619125"/>
          </a:xfrm>
          <a:prstGeom prst="rect">
            <a:avLst/>
          </a:prstGeom>
        </p:spPr>
      </p:pic>
      <p:sp>
        <p:nvSpPr>
          <p:cNvPr id="13" name="TextBox 1">
            <a:extLst>
              <a:ext uri="{FF2B5EF4-FFF2-40B4-BE49-F238E27FC236}">
                <a16:creationId xmlns:a16="http://schemas.microsoft.com/office/drawing/2014/main" id="{8ABD5203-03B6-4B14-9597-C07DD4527261}"/>
              </a:ext>
            </a:extLst>
          </p:cNvPr>
          <p:cNvSpPr txBox="1"/>
          <p:nvPr/>
        </p:nvSpPr>
        <p:spPr>
          <a:xfrm>
            <a:off x="4259048" y="187960"/>
            <a:ext cx="4353202" cy="583565"/>
          </a:xfrm>
          <a:prstGeom prst="rect">
            <a:avLst/>
          </a:prstGeom>
          <a:noFill/>
          <a:ln>
            <a:noFill/>
          </a:ln>
        </p:spPr>
        <p:txBody>
          <a:bodyPr wrap="square" rtlCol="0">
            <a:spAutoFit/>
          </a:bodyPr>
          <a:lstStyle/>
          <a:p>
            <a:pPr lvl="0">
              <a:defRPr/>
            </a:pPr>
            <a:r>
              <a:rPr lang="zh-CN" altLang="en-US" sz="3200" b="1" dirty="0">
                <a:solidFill>
                  <a:srgbClr val="7030A0"/>
                </a:solidFill>
                <a:latin typeface="Arial" panose="020B0604020202020204" pitchFamily="34" charset="0"/>
                <a:cs typeface="Arial" panose="020B0604020202020204" pitchFamily="34" charset="0"/>
                <a:sym typeface="+mn-ea"/>
              </a:rPr>
              <a:t>III. </a:t>
            </a:r>
            <a:r>
              <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Study</a:t>
            </a:r>
            <a:r>
              <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method</a:t>
            </a:r>
            <a:r>
              <a:rPr kumimoji="0" lang="en-US" altLang="zh-CN"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s</a:t>
            </a:r>
            <a:endPar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4" name="文本框 8">
            <a:extLst>
              <a:ext uri="{FF2B5EF4-FFF2-40B4-BE49-F238E27FC236}">
                <a16:creationId xmlns:a16="http://schemas.microsoft.com/office/drawing/2014/main" id="{8CAECA87-3FBD-431D-B167-6A05D6B0B096}"/>
              </a:ext>
            </a:extLst>
          </p:cNvPr>
          <p:cNvSpPr txBox="1"/>
          <p:nvPr>
            <p:custDataLst>
              <p:tags r:id="rId5"/>
            </p:custDataLst>
          </p:nvPr>
        </p:nvSpPr>
        <p:spPr>
          <a:xfrm>
            <a:off x="1562553" y="1172950"/>
            <a:ext cx="4122859" cy="550022"/>
          </a:xfrm>
          <a:prstGeom prst="rect">
            <a:avLst/>
          </a:prstGeom>
          <a:noFill/>
        </p:spPr>
        <p:txBody>
          <a:bodyPr wrap="none" rtlCol="0" anchor="t"/>
          <a:lstStyle/>
          <a:p>
            <a:pPr marL="0" marR="0" lvl="0" indent="0" algn="l" defTabSz="1218565"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7030A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kumimoji="0" lang="zh-CN" altLang="en-US" sz="2800" b="1" i="0" u="none" strike="noStrike" kern="1200" cap="none" spc="0" normalizeH="0" baseline="0" noProof="0" dirty="0">
                <a:ln>
                  <a:noFill/>
                </a:ln>
                <a:solidFill>
                  <a:srgbClr val="7030A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2800" b="1"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sym typeface="+mn-ea"/>
              </a:rPr>
              <a:t> method</a:t>
            </a:r>
            <a:r>
              <a:rPr lang="en-US" altLang="zh-CN" sz="2800" b="1"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sym typeface="+mn-ea"/>
              </a:rPr>
              <a:t>s</a:t>
            </a:r>
            <a:endParaRPr kumimoji="0" lang="zh-CN" altLang="en-US" sz="28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8" name="文本框 19">
            <a:extLst>
              <a:ext uri="{FF2B5EF4-FFF2-40B4-BE49-F238E27FC236}">
                <a16:creationId xmlns:a16="http://schemas.microsoft.com/office/drawing/2014/main" id="{5EAF3F76-8A52-4330-BB6A-FD1262ABACFF}"/>
              </a:ext>
            </a:extLst>
          </p:cNvPr>
          <p:cNvSpPr txBox="1"/>
          <p:nvPr/>
        </p:nvSpPr>
        <p:spPr>
          <a:xfrm>
            <a:off x="1547446" y="1742313"/>
            <a:ext cx="9200243" cy="4228465"/>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285750" marR="0" lvl="0" indent="-285750" algn="l" defTabSz="914400" rtl="0" eaLnBrk="1" fontAlgn="base" latinLnBrk="0" hangingPunct="1">
              <a:lnSpc>
                <a:spcPct val="150000"/>
              </a:lnSpc>
              <a:spcBef>
                <a:spcPct val="0"/>
              </a:spcBef>
              <a:spcAft>
                <a:spcPct val="0"/>
              </a:spcAft>
              <a:buClrTx/>
              <a:buSzTx/>
              <a:buFont typeface="Wingdings" panose="05000000000000000000" charset="0"/>
              <a:buChar char="Ø"/>
              <a:defRPr/>
            </a:pPr>
            <a:r>
              <a:rPr kumimoji="0" sz="20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Both groups of patients were managed in a homogeneous way </a:t>
            </a:r>
            <a:r>
              <a:rPr kumimoji="0" sz="2000" b="0" i="0" u="none" strike="noStrike" kern="1200" cap="none" spc="0" normalizeH="0" baseline="0" noProof="0" dirty="0">
                <a:ln>
                  <a:noFill/>
                </a:ln>
                <a:solidFill>
                  <a:srgbClr val="FF0000"/>
                </a:solidFill>
                <a:effectLst/>
                <a:uLnTx/>
                <a:uFillTx/>
                <a:latin typeface="Arial" panose="020B0604020202020204" pitchFamily="34" charset="0"/>
                <a:ea typeface="思源黑体 CN Light" panose="020B0300000000000000" pitchFamily="34" charset="-122"/>
                <a:cs typeface="Arial" panose="020B0604020202020204" pitchFamily="34" charset="0"/>
              </a:rPr>
              <a:t>before surgery</a:t>
            </a:r>
            <a:r>
              <a:rPr kumimoji="0" sz="20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 such as bowel preparation, pain management,</a:t>
            </a:r>
            <a:r>
              <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 </a:t>
            </a:r>
            <a:r>
              <a:rPr kumimoji="0" sz="20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thromboprophylaxis, </a:t>
            </a:r>
            <a:r>
              <a:rPr kumimoji="0" sz="2000" b="0" i="0" u="none" strike="noStrike" kern="1200" cap="none" spc="0" normalizeH="0" baseline="0" noProof="0" dirty="0" err="1">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etc</a:t>
            </a:r>
            <a:r>
              <a:rPr kumimoji="0" sz="20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 and were instructed in pre-hospital</a:t>
            </a:r>
            <a:r>
              <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 </a:t>
            </a:r>
            <a:r>
              <a:rPr kumimoji="0" sz="2000" b="0" i="0" u="none" strike="noStrike" kern="1200" cap="none" spc="0" normalizeH="0" baseline="0" noProof="0" dirty="0" err="1">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prehabilitation</a:t>
            </a:r>
            <a:r>
              <a:rPr kumimoji="0" sz="20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 functional exercises</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a:t>
            </a:r>
            <a:endParaRPr kumimoji="0" sz="20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endParaRPr>
          </a:p>
          <a:p>
            <a:pPr marL="285750" marR="0" lvl="0" indent="-285750" algn="l" defTabSz="914400" rtl="0" eaLnBrk="1" fontAlgn="base" latinLnBrk="0" hangingPunct="1">
              <a:lnSpc>
                <a:spcPct val="150000"/>
              </a:lnSpc>
              <a:spcBef>
                <a:spcPct val="0"/>
              </a:spcBef>
              <a:spcAft>
                <a:spcPct val="0"/>
              </a:spcAft>
              <a:buClrTx/>
              <a:buSzTx/>
              <a:buFont typeface="Wingdings" panose="05000000000000000000" charset="0"/>
              <a:buChar char="Ø"/>
              <a:defRPr/>
            </a:pPr>
            <a:r>
              <a:rPr kumimoji="0" sz="2000" b="0" i="0" u="none" strike="noStrike" kern="1200" cap="none" spc="0" normalizeH="0" baseline="0" noProof="0" dirty="0">
                <a:ln>
                  <a:noFill/>
                </a:ln>
                <a:solidFill>
                  <a:srgbClr val="FF0000"/>
                </a:solidFill>
                <a:effectLst/>
                <a:uLnTx/>
                <a:uFillTx/>
                <a:latin typeface="Arial" panose="020B0604020202020204" pitchFamily="34" charset="0"/>
                <a:ea typeface="思源黑体 CN Light" panose="020B0300000000000000" pitchFamily="34" charset="-122"/>
                <a:cs typeface="Arial" panose="020B0604020202020204" pitchFamily="34" charset="0"/>
              </a:rPr>
              <a:t>Intraoperative </a:t>
            </a:r>
            <a:r>
              <a:rPr kumimoji="0" sz="20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goal-directed fluid therapy management in both groups; optimized anesthesia regimen; intraoperative temperature &gt;36°C.</a:t>
            </a:r>
          </a:p>
          <a:p>
            <a:pPr marL="285750" marR="0" lvl="0" indent="-285750" algn="l" defTabSz="914400" rtl="0" eaLnBrk="1" fontAlgn="base" latinLnBrk="0" hangingPunct="1">
              <a:lnSpc>
                <a:spcPct val="150000"/>
              </a:lnSpc>
              <a:spcBef>
                <a:spcPct val="0"/>
              </a:spcBef>
              <a:spcAft>
                <a:spcPct val="0"/>
              </a:spcAft>
              <a:buClrTx/>
              <a:buSzTx/>
              <a:buFont typeface="Wingdings" panose="05000000000000000000" charset="0"/>
              <a:buChar char="Ø"/>
              <a:defRPr/>
            </a:pPr>
            <a:r>
              <a:rPr kumimoji="0" sz="20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Routine nursing care was implemented in </a:t>
            </a:r>
            <a:r>
              <a:rPr kumimoji="0" sz="2000" b="0" i="0" u="none" strike="noStrike" kern="1200" cap="none" spc="0" normalizeH="0" baseline="0" noProof="0" dirty="0">
                <a:ln>
                  <a:noFill/>
                </a:ln>
                <a:effectLst/>
                <a:uLnTx/>
                <a:uFillTx/>
                <a:latin typeface="Arial" panose="020B0604020202020204" pitchFamily="34" charset="0"/>
                <a:ea typeface="思源黑体 CN Light" panose="020B0300000000000000" pitchFamily="34" charset="-122"/>
                <a:cs typeface="Arial" panose="020B0604020202020204" pitchFamily="34" charset="0"/>
              </a:rPr>
              <a:t>both groups </a:t>
            </a:r>
            <a:r>
              <a:rPr kumimoji="0" sz="2000" b="0" i="0" u="none" strike="noStrike" kern="1200" cap="none" spc="0" normalizeH="0" baseline="0" noProof="0" dirty="0">
                <a:ln>
                  <a:noFill/>
                </a:ln>
                <a:solidFill>
                  <a:srgbClr val="FF0000"/>
                </a:solidFill>
                <a:effectLst/>
                <a:uLnTx/>
                <a:uFillTx/>
                <a:latin typeface="Arial" panose="020B0604020202020204" pitchFamily="34" charset="0"/>
                <a:ea typeface="思源黑体 CN Light" panose="020B0300000000000000" pitchFamily="34" charset="-122"/>
                <a:cs typeface="Arial" panose="020B0604020202020204" pitchFamily="34" charset="0"/>
              </a:rPr>
              <a:t>after surgery</a:t>
            </a:r>
            <a:r>
              <a:rPr kumimoji="0" sz="20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rPr>
              <a:t>, such as plumbing care, instruction in bed and underbed activities (ERAS health exercises), wound and pain care, and so on.</a:t>
            </a:r>
          </a:p>
          <a:p>
            <a:pPr marL="0" marR="0" lvl="0" indent="0" algn="l" defTabSz="914400" rtl="0" eaLnBrk="1" fontAlgn="base" latinLnBrk="0" hangingPunct="1">
              <a:lnSpc>
                <a:spcPct val="150000"/>
              </a:lnSpc>
              <a:spcBef>
                <a:spcPct val="0"/>
              </a:spcBef>
              <a:spcAft>
                <a:spcPct val="0"/>
              </a:spcAft>
              <a:buClrTx/>
              <a:buSzTx/>
              <a:buFontTx/>
              <a:buNone/>
              <a:defRPr/>
            </a:pP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思源黑体 CN Light" panose="020B0300000000000000" pitchFamily="34" charset="-122"/>
              <a:cs typeface="Arial" panose="020B0604020202020204" pitchFamily="34" charset="0"/>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52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5" name="流程图: 接点 4"/>
          <p:cNvSpPr/>
          <p:nvPr/>
        </p:nvSpPr>
        <p:spPr>
          <a:xfrm>
            <a:off x="471266" y="5574356"/>
            <a:ext cx="1076180" cy="949569"/>
          </a:xfrm>
          <a:prstGeom prst="flowChartConnector">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6"/>
          <p:cNvSpPr/>
          <p:nvPr/>
        </p:nvSpPr>
        <p:spPr>
          <a:xfrm>
            <a:off x="1770726" y="1579878"/>
            <a:ext cx="9134871" cy="2352040"/>
          </a:xfrm>
          <a:prstGeom prst="roundRect">
            <a:avLst>
              <a:gd name="adj" fmla="val 1299"/>
            </a:avLst>
          </a:prstGeom>
          <a:solidFill>
            <a:srgbClr val="FFFFFF"/>
          </a:solidFill>
          <a:ln w="12700" cap="flat" cmpd="sng" algn="ctr">
            <a:noFill/>
            <a:prstDash val="solid"/>
            <a:miter lim="800000"/>
          </a:ln>
          <a:effectLst>
            <a:outerShdw blurRad="571500" dist="190500" dir="5400000" algn="t" rotWithShape="0">
              <a:srgbClr val="236FA7">
                <a:alpha val="20000"/>
              </a:srgbClr>
            </a:outerShdw>
          </a:effectLst>
        </p:spPr>
        <p:txBody>
          <a:bodyPr rtlCol="0"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健</a:t>
            </a:r>
            <a:r>
              <a:rPr kumimoji="0" lang="en-US" altLang="zh-CN"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 </a:t>
            </a:r>
            <a:r>
              <a:rPr kumimoji="0" lang="zh-CN" altLang="en-US" sz="2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a:t>
            </a:r>
            <a:r>
              <a:rPr kumimoji="0" lang="zh-CN" altLang="en-US" sz="1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完善地实施糖尿病健康教育，从而有助于糖尿病的治、</a:t>
            </a:r>
            <a:endParaRPr kumimoji="0" lang="zh-CN" altLang="en-US" sz="1800" b="0" i="0" u="none" strike="noStrike" kern="1200" cap="none" spc="0" normalizeH="0" baseline="0" noProof="1">
              <a:ln>
                <a:noFill/>
              </a:ln>
              <a:solidFill>
                <a:srgbClr val="FFFFFF"/>
              </a:solidFill>
              <a:effectLst/>
              <a:uLnTx/>
              <a:uFillTx/>
              <a:latin typeface="汉仪文黑-55简" panose="00020600040101010101" pitchFamily="18" charset="-122"/>
              <a:ea typeface="汉仪文黑-55简" panose="00020600040101010101" pitchFamily="18" charset="-122"/>
              <a:cs typeface="+mn-cs"/>
              <a:sym typeface="汉仪文黑-55简" panose="00020600040101010101" pitchFamily="18" charset="-122"/>
            </a:endParaRPr>
          </a:p>
        </p:txBody>
      </p:sp>
      <p:sp>
        <p:nvSpPr>
          <p:cNvPr id="13" name="矩形: 圆角 12"/>
          <p:cNvSpPr/>
          <p:nvPr/>
        </p:nvSpPr>
        <p:spPr>
          <a:xfrm>
            <a:off x="1770726" y="3984911"/>
            <a:ext cx="9128125" cy="1888490"/>
          </a:xfrm>
          <a:prstGeom prst="roundRect">
            <a:avLst>
              <a:gd name="adj" fmla="val 1299"/>
            </a:avLst>
          </a:prstGeom>
          <a:solidFill>
            <a:srgbClr val="FFFFFF"/>
          </a:solidFill>
          <a:ln w="12700" cap="flat" cmpd="sng" algn="ctr">
            <a:noFill/>
            <a:prstDash val="solid"/>
            <a:miter lim="800000"/>
          </a:ln>
          <a:effectLst>
            <a:outerShdw blurRad="571500" dist="190500" dir="5400000" algn="t" rotWithShape="0">
              <a:srgbClr val="236FA7">
                <a:alpha val="20000"/>
              </a:srgbClr>
            </a:outerShdw>
          </a:effectLst>
        </p:spPr>
        <p:txBody>
          <a:bodyPr rtlCol="0"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健</a:t>
            </a:r>
            <a:r>
              <a:rPr kumimoji="0" lang="en-US" altLang="zh-CN"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 </a:t>
            </a:r>
            <a:r>
              <a:rPr kumimoji="0" lang="zh-CN" altLang="en-US" sz="2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a:t>
            </a:r>
            <a:r>
              <a:rPr kumimoji="0" lang="zh-CN" altLang="en-US" sz="1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完善地实施糖尿病健康教育，从而有助于糖尿病的治、。</a:t>
            </a:r>
            <a:endParaRPr kumimoji="0" lang="zh-CN" altLang="en-US" sz="1800" b="0" i="0" u="none" strike="noStrike" kern="1200" cap="none" spc="0" normalizeH="0" baseline="0" noProof="1">
              <a:ln>
                <a:noFill/>
              </a:ln>
              <a:solidFill>
                <a:srgbClr val="FFFFFF"/>
              </a:solidFill>
              <a:effectLst/>
              <a:uLnTx/>
              <a:uFillTx/>
              <a:latin typeface="汉仪文黑-55简" panose="00020600040101010101" pitchFamily="18" charset="-122"/>
              <a:ea typeface="汉仪文黑-55简" panose="00020600040101010101" pitchFamily="18" charset="-122"/>
              <a:cs typeface="+mn-cs"/>
              <a:sym typeface="汉仪文黑-55简" panose="00020600040101010101" pitchFamily="18" charset="-122"/>
            </a:endParaRPr>
          </a:p>
        </p:txBody>
      </p:sp>
      <p:sp>
        <p:nvSpPr>
          <p:cNvPr id="17" name="文本框 8"/>
          <p:cNvSpPr txBox="1"/>
          <p:nvPr>
            <p:custDataLst>
              <p:tags r:id="rId1"/>
            </p:custDataLst>
          </p:nvPr>
        </p:nvSpPr>
        <p:spPr>
          <a:xfrm>
            <a:off x="512569" y="4247430"/>
            <a:ext cx="1974215" cy="735330"/>
          </a:xfrm>
          <a:prstGeom prst="rect">
            <a:avLst/>
          </a:prstGeom>
          <a:noFill/>
        </p:spPr>
        <p:txBody>
          <a:bodyPr wrap="none" rtlCol="0" anchor="t"/>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experimental</a:t>
            </a:r>
          </a:p>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group</a:t>
            </a:r>
          </a:p>
        </p:txBody>
      </p:sp>
      <p:cxnSp>
        <p:nvCxnSpPr>
          <p:cNvPr id="4" name="直接连接符 3"/>
          <p:cNvCxnSpPr/>
          <p:nvPr>
            <p:custDataLst>
              <p:tags r:id="rId2"/>
            </p:custDataLst>
          </p:nvPr>
        </p:nvCxnSpPr>
        <p:spPr>
          <a:xfrm>
            <a:off x="793750" y="873370"/>
            <a:ext cx="10737850" cy="0"/>
          </a:xfrm>
          <a:prstGeom prst="line">
            <a:avLst/>
          </a:prstGeom>
          <a:noFill/>
          <a:ln w="38100" cap="flat" cmpd="sng" algn="ctr">
            <a:solidFill>
              <a:srgbClr val="7030A0"/>
            </a:solidFill>
            <a:prstDash val="solid"/>
            <a:miter lim="800000"/>
          </a:ln>
          <a:effectLst/>
        </p:spPr>
      </p:cxnSp>
      <p:pic>
        <p:nvPicPr>
          <p:cNvPr id="6" name="8">
            <a:hlinkClick r:id="" action="ppaction://media"/>
          </p:cNvPr>
          <p:cNvPicPr/>
          <p:nvPr>
            <a:audioFile r:link="rId4"/>
            <p:extLst>
              <p:ext uri="{DAA4B4D4-6D71-4841-9C94-3DE7FCFB9230}">
                <p14:media xmlns:p14="http://schemas.microsoft.com/office/powerpoint/2010/main" r:embed="rId3"/>
              </p:ext>
            </p:extLst>
          </p:nvPr>
        </p:nvPicPr>
        <p:blipFill>
          <a:blip r:embed="rId11"/>
          <a:stretch>
            <a:fillRect/>
          </a:stretch>
        </p:blipFill>
        <p:spPr>
          <a:xfrm>
            <a:off x="11445875" y="120015"/>
            <a:ext cx="619125" cy="619125"/>
          </a:xfrm>
          <a:prstGeom prst="rect">
            <a:avLst/>
          </a:prstGeom>
        </p:spPr>
      </p:pic>
      <p:sp>
        <p:nvSpPr>
          <p:cNvPr id="19" name="TextBox 1">
            <a:extLst>
              <a:ext uri="{FF2B5EF4-FFF2-40B4-BE49-F238E27FC236}">
                <a16:creationId xmlns:a16="http://schemas.microsoft.com/office/drawing/2014/main" id="{914E81F1-E69B-4C45-9A54-27077D1F8D18}"/>
              </a:ext>
            </a:extLst>
          </p:cNvPr>
          <p:cNvSpPr txBox="1"/>
          <p:nvPr/>
        </p:nvSpPr>
        <p:spPr>
          <a:xfrm>
            <a:off x="4268284" y="119842"/>
            <a:ext cx="4353202" cy="583565"/>
          </a:xfrm>
          <a:prstGeom prst="rect">
            <a:avLst/>
          </a:prstGeom>
          <a:noFill/>
          <a:ln>
            <a:noFill/>
          </a:ln>
        </p:spPr>
        <p:txBody>
          <a:bodyPr wrap="square" rtlCol="0">
            <a:spAutoFit/>
          </a:bodyPr>
          <a:lstStyle/>
          <a:p>
            <a:pPr lvl="0">
              <a:defRPr/>
            </a:pPr>
            <a:r>
              <a:rPr lang="zh-CN" altLang="en-US" sz="3200" b="1" dirty="0">
                <a:solidFill>
                  <a:srgbClr val="7030A0"/>
                </a:solidFill>
                <a:latin typeface="Arial" panose="020B0604020202020204" pitchFamily="34" charset="0"/>
                <a:cs typeface="Arial" panose="020B0604020202020204" pitchFamily="34" charset="0"/>
                <a:sym typeface="+mn-ea"/>
              </a:rPr>
              <a:t>III. </a:t>
            </a:r>
            <a:r>
              <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Study</a:t>
            </a:r>
            <a:r>
              <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method</a:t>
            </a:r>
            <a:r>
              <a:rPr kumimoji="0" lang="en-US" altLang="zh-CN"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s</a:t>
            </a:r>
            <a:endPar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0" name="文本框 8">
            <a:extLst>
              <a:ext uri="{FF2B5EF4-FFF2-40B4-BE49-F238E27FC236}">
                <a16:creationId xmlns:a16="http://schemas.microsoft.com/office/drawing/2014/main" id="{082630A2-D891-489E-8486-0BA94254CD43}"/>
              </a:ext>
            </a:extLst>
          </p:cNvPr>
          <p:cNvSpPr txBox="1"/>
          <p:nvPr>
            <p:custDataLst>
              <p:tags r:id="rId5"/>
            </p:custDataLst>
          </p:nvPr>
        </p:nvSpPr>
        <p:spPr>
          <a:xfrm>
            <a:off x="1973141" y="1055090"/>
            <a:ext cx="4122859" cy="550022"/>
          </a:xfrm>
          <a:prstGeom prst="rect">
            <a:avLst/>
          </a:prstGeom>
          <a:noFill/>
        </p:spPr>
        <p:txBody>
          <a:bodyPr wrap="none" rtlCol="0" anchor="t"/>
          <a:lstStyle/>
          <a:p>
            <a:pPr marL="0" marR="0" lvl="0" indent="0" algn="l" defTabSz="1218565"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7030A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kumimoji="0" lang="zh-CN" altLang="en-US" sz="2800" b="1" i="0" u="none" strike="noStrike" kern="1200" cap="none" spc="0" normalizeH="0" baseline="0" noProof="0" dirty="0">
                <a:ln>
                  <a:noFill/>
                </a:ln>
                <a:solidFill>
                  <a:srgbClr val="7030A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2800" b="1"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sym typeface="+mn-ea"/>
              </a:rPr>
              <a:t> method</a:t>
            </a:r>
            <a:r>
              <a:rPr lang="en-US" altLang="zh-CN" sz="2800" b="1"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sym typeface="+mn-ea"/>
              </a:rPr>
              <a:t>s</a:t>
            </a:r>
            <a:endParaRPr kumimoji="0" lang="zh-CN" altLang="en-US" sz="28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1" name="矩形: 圆角 20">
            <a:extLst>
              <a:ext uri="{FF2B5EF4-FFF2-40B4-BE49-F238E27FC236}">
                <a16:creationId xmlns:a16="http://schemas.microsoft.com/office/drawing/2014/main" id="{8DDC1C58-6950-414D-BEE3-A53B47216228}"/>
              </a:ext>
            </a:extLst>
          </p:cNvPr>
          <p:cNvSpPr/>
          <p:nvPr/>
        </p:nvSpPr>
        <p:spPr>
          <a:xfrm>
            <a:off x="455409" y="2203441"/>
            <a:ext cx="1980000" cy="58820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文本框 8">
            <a:extLst>
              <a:ext uri="{FF2B5EF4-FFF2-40B4-BE49-F238E27FC236}">
                <a16:creationId xmlns:a16="http://schemas.microsoft.com/office/drawing/2014/main" id="{51801D01-30D4-43AD-89CB-D1EC1976ACBC}"/>
              </a:ext>
            </a:extLst>
          </p:cNvPr>
          <p:cNvSpPr txBox="1"/>
          <p:nvPr>
            <p:custDataLst>
              <p:tags r:id="rId6"/>
            </p:custDataLst>
          </p:nvPr>
        </p:nvSpPr>
        <p:spPr>
          <a:xfrm>
            <a:off x="724853" y="2269676"/>
            <a:ext cx="1445577" cy="531811"/>
          </a:xfrm>
          <a:prstGeom prst="rect">
            <a:avLst/>
          </a:prstGeom>
          <a:noFill/>
        </p:spPr>
        <p:txBody>
          <a:bodyPr wrap="none" rtlCol="0" anchor="t"/>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control </a:t>
            </a:r>
            <a:r>
              <a:rPr kumimoji="0" lang="en-US" altLang="zh-CN" sz="22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group</a:t>
            </a:r>
            <a:endParaRPr kumimoji="0" lang="zh-CN" altLang="en-US" sz="22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4" name="矩形: 圆角 23">
            <a:extLst>
              <a:ext uri="{FF2B5EF4-FFF2-40B4-BE49-F238E27FC236}">
                <a16:creationId xmlns:a16="http://schemas.microsoft.com/office/drawing/2014/main" id="{E4696F7E-ED0B-48DB-BF52-83A4ED2A60BA}"/>
              </a:ext>
            </a:extLst>
          </p:cNvPr>
          <p:cNvSpPr/>
          <p:nvPr/>
        </p:nvSpPr>
        <p:spPr>
          <a:xfrm>
            <a:off x="475109" y="4443233"/>
            <a:ext cx="2038889" cy="68326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文本框 8">
            <a:extLst>
              <a:ext uri="{FF2B5EF4-FFF2-40B4-BE49-F238E27FC236}">
                <a16:creationId xmlns:a16="http://schemas.microsoft.com/office/drawing/2014/main" id="{EFCE5BA7-1934-4E29-9561-FE2B1F4D53AB}"/>
              </a:ext>
            </a:extLst>
          </p:cNvPr>
          <p:cNvSpPr txBox="1"/>
          <p:nvPr>
            <p:custDataLst>
              <p:tags r:id="rId7"/>
            </p:custDataLst>
          </p:nvPr>
        </p:nvSpPr>
        <p:spPr>
          <a:xfrm>
            <a:off x="485916" y="4482037"/>
            <a:ext cx="1974215" cy="735330"/>
          </a:xfrm>
          <a:prstGeom prst="rect">
            <a:avLst/>
          </a:prstGeom>
          <a:noFill/>
        </p:spPr>
        <p:txBody>
          <a:bodyPr wrap="none" rtlCol="0" anchor="t"/>
          <a:lstStyle/>
          <a:p>
            <a:pPr algn="ctr" defTabSz="1218565">
              <a:defRPr/>
            </a:pPr>
            <a:r>
              <a:rPr lang="en-US" altLang="zh-CN" sz="2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study</a:t>
            </a:r>
            <a:r>
              <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group</a:t>
            </a:r>
          </a:p>
        </p:txBody>
      </p:sp>
      <p:sp>
        <p:nvSpPr>
          <p:cNvPr id="26" name="文本框 2">
            <a:extLst>
              <a:ext uri="{FF2B5EF4-FFF2-40B4-BE49-F238E27FC236}">
                <a16:creationId xmlns:a16="http://schemas.microsoft.com/office/drawing/2014/main" id="{54B3EE0D-340C-41FA-BD8A-28DFD2A49287}"/>
              </a:ext>
            </a:extLst>
          </p:cNvPr>
          <p:cNvSpPr txBox="1"/>
          <p:nvPr/>
        </p:nvSpPr>
        <p:spPr>
          <a:xfrm>
            <a:off x="2481672" y="1579878"/>
            <a:ext cx="8423925" cy="2278596"/>
          </a:xfrm>
          <a:prstGeom prst="rect">
            <a:avLst/>
          </a:prstGeom>
          <a:noFill/>
          <a:ln w="9525">
            <a:noFill/>
          </a:ln>
        </p:spPr>
        <p:txBody>
          <a:bodyPr wrap="square" anchor="t" anchorCtr="0">
            <a:noAutofit/>
          </a:bodyPr>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9pPr>
          </a:lstStyle>
          <a:p>
            <a:pPr lvl="0">
              <a:lnSpc>
                <a:spcPts val="2500"/>
              </a:lnSpc>
              <a:defRPr/>
            </a:pPr>
            <a:r>
              <a:rPr kumimoji="0"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Immediate postoperative feeding, that is, the patient woke up after surgery back to the ward immediately after the start of eating, </a:t>
            </a:r>
            <a:r>
              <a:rPr kumimoji="0" sz="2000"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a:t>
            </a:r>
            <a:r>
              <a:rPr lang="en-GB" altLang="zh-CN" sz="20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the first 2h can eat warm water 50-250ml, divided into 5-10 times oral intake, each time the interval of 10-30min; 2-4h can eat 250-500ml of liquid food, divided into 3-5 times intake, each time the interval of 10-30min </a:t>
            </a:r>
            <a:r>
              <a:rPr kumimoji="0" sz="20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such as rice broth, warm water, non-dregs of fruit juice, etc.</a:t>
            </a:r>
            <a:r>
              <a:rPr kumimoji="0"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 until the postoperative 24h The patient is on a liquid diet within the first 24h.</a:t>
            </a:r>
          </a:p>
          <a:p>
            <a:pPr marL="0" marR="0" lvl="0" indent="0" algn="l" defTabSz="914400" rtl="0" eaLnBrk="1" fontAlgn="base" latinLnBrk="0" hangingPunct="1">
              <a:lnSpc>
                <a:spcPts val="2500"/>
              </a:lnSpc>
              <a:spcBef>
                <a:spcPct val="0"/>
              </a:spcBef>
              <a:spcAft>
                <a:spcPct val="0"/>
              </a:spcAft>
              <a:buClrTx/>
              <a:buSzTx/>
              <a:buFontTx/>
              <a:buNone/>
              <a:defRPr/>
            </a:pPr>
            <a:endParaRPr kumimoji="0"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endParaRPr>
          </a:p>
        </p:txBody>
      </p:sp>
      <p:sp>
        <p:nvSpPr>
          <p:cNvPr id="27" name="文本框 2">
            <a:extLst>
              <a:ext uri="{FF2B5EF4-FFF2-40B4-BE49-F238E27FC236}">
                <a16:creationId xmlns:a16="http://schemas.microsoft.com/office/drawing/2014/main" id="{FF45F76A-A3C3-4DCA-A51B-4D47C031E7DB}"/>
              </a:ext>
            </a:extLst>
          </p:cNvPr>
          <p:cNvSpPr txBox="1"/>
          <p:nvPr/>
        </p:nvSpPr>
        <p:spPr>
          <a:xfrm>
            <a:off x="2524232" y="3931918"/>
            <a:ext cx="8381365" cy="1888491"/>
          </a:xfrm>
          <a:prstGeom prst="rect">
            <a:avLst/>
          </a:prstGeom>
          <a:noFill/>
          <a:ln w="9525">
            <a:noFill/>
          </a:ln>
        </p:spPr>
        <p:txBody>
          <a:bodyPr wrap="square" anchor="t" anchorCtr="0">
            <a:noAutofit/>
          </a:bodyPr>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4400" rtl="0" eaLnBrk="1" fontAlgn="base" latinLnBrk="0" hangingPunct="1">
              <a:lnSpc>
                <a:spcPts val="3000"/>
              </a:lnSpc>
              <a:spcBef>
                <a:spcPct val="0"/>
              </a:spcBef>
              <a:spcAft>
                <a:spcPct val="0"/>
              </a:spcAft>
              <a:buClrTx/>
              <a:buSzTx/>
              <a:buFontTx/>
              <a:buNone/>
              <a:defRPr/>
            </a:pPr>
            <a:r>
              <a:rPr kumimoji="0"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Coffee was consumed in the early postoperative period, i.e</a:t>
            </a:r>
            <a:r>
              <a:rPr kumimoji="0" sz="20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 150-200 ml of coffee was given orally 2h, 6h, and 18h after the patients were awakened, and each time it was consumed within 15~20min</a:t>
            </a:r>
            <a:r>
              <a:rPr kumimoji="0"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方正兰亭黑_GBK" pitchFamily="2" charset="-122"/>
              </a:rPr>
              <a:t>. Patients can eat other fluids but not containing caffeine or tea or soda type drinks in 19h~24h postoperatively.</a:t>
            </a: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769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5" name="流程图: 接点 4"/>
          <p:cNvSpPr/>
          <p:nvPr/>
        </p:nvSpPr>
        <p:spPr>
          <a:xfrm>
            <a:off x="471266" y="5574356"/>
            <a:ext cx="1076180" cy="949569"/>
          </a:xfrm>
          <a:prstGeom prst="flowChartConnector">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文本框 8"/>
          <p:cNvSpPr txBox="1"/>
          <p:nvPr>
            <p:custDataLst>
              <p:tags r:id="rId1"/>
            </p:custDataLst>
          </p:nvPr>
        </p:nvSpPr>
        <p:spPr>
          <a:xfrm>
            <a:off x="1619776" y="1912443"/>
            <a:ext cx="720969" cy="659922"/>
          </a:xfrm>
          <a:prstGeom prst="rect">
            <a:avLst/>
          </a:prstGeom>
          <a:noFill/>
        </p:spPr>
        <p:txBody>
          <a:bodyPr wrap="none" rtlCol="0" anchor="t"/>
          <a:lstStyle/>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纳入</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标准</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7" name="文本框 8"/>
          <p:cNvSpPr txBox="1"/>
          <p:nvPr>
            <p:custDataLst>
              <p:tags r:id="rId2"/>
            </p:custDataLst>
          </p:nvPr>
        </p:nvSpPr>
        <p:spPr>
          <a:xfrm>
            <a:off x="8434831" y="4920340"/>
            <a:ext cx="720969" cy="659922"/>
          </a:xfrm>
          <a:prstGeom prst="rect">
            <a:avLst/>
          </a:prstGeom>
          <a:noFill/>
        </p:spPr>
        <p:txBody>
          <a:bodyPr wrap="none" rtlCol="0" anchor="t"/>
          <a:lstStyle/>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排除</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标准</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9" name="矩形: 圆角 8"/>
          <p:cNvSpPr/>
          <p:nvPr/>
        </p:nvSpPr>
        <p:spPr>
          <a:xfrm>
            <a:off x="1511188" y="1266599"/>
            <a:ext cx="8949837" cy="4254375"/>
          </a:xfrm>
          <a:prstGeom prst="roundRect">
            <a:avLst>
              <a:gd name="adj" fmla="val 1299"/>
            </a:avLst>
          </a:prstGeom>
          <a:solidFill>
            <a:srgbClr val="FFFFFF"/>
          </a:solidFill>
          <a:ln w="12700" cap="flat" cmpd="sng" algn="ctr">
            <a:noFill/>
            <a:prstDash val="solid"/>
            <a:miter lim="800000"/>
          </a:ln>
          <a:effectLst>
            <a:outerShdw blurRad="571500" dist="190500" dir="5400000" algn="t" rotWithShape="0">
              <a:srgbClr val="236FA7">
                <a:alpha val="20000"/>
              </a:srgbClr>
            </a:outerShdw>
          </a:effectLst>
        </p:spPr>
        <p:txBody>
          <a:bodyPr rtlCol="0"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lt1"/>
                </a:solidFill>
                <a:latin typeface="思源黑体 CN Light" panose="020B0300000000000000" pitchFamily="34" charset="-122"/>
                <a:ea typeface="思源黑体 CN Light" panose="020B0300000000000000" pitchFamily="34" charset="-122"/>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健</a:t>
            </a:r>
            <a:r>
              <a:rPr kumimoji="0" lang="en-US" altLang="zh-CN" sz="1800" b="1"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 </a:t>
            </a:r>
            <a:r>
              <a:rPr kumimoji="0" lang="zh-CN" altLang="en-US" sz="2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a:t>
            </a:r>
            <a:r>
              <a:rPr kumimoji="0" lang="zh-CN" altLang="en-US" sz="1800" b="0" i="0" u="none" strike="noStrike" kern="1200" cap="none" spc="0" normalizeH="0" baseline="0" noProof="1">
                <a:ln>
                  <a:noFill/>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sym typeface="思源黑体 CN Light" panose="020B0300000000000000" pitchFamily="34" charset="-122"/>
              </a:rPr>
              <a:t>完善地实施糖尿病健康教育，从而有助于糖尿病的治、</a:t>
            </a:r>
            <a:endParaRPr kumimoji="0" lang="zh-CN" altLang="en-US" sz="1800" b="0" i="0" u="none" strike="noStrike" kern="1200" cap="none" spc="0" normalizeH="0" baseline="0" noProof="1">
              <a:ln>
                <a:noFill/>
              </a:ln>
              <a:solidFill>
                <a:srgbClr val="FFFFFF"/>
              </a:solidFill>
              <a:effectLst/>
              <a:uLnTx/>
              <a:uFillTx/>
              <a:latin typeface="汉仪文黑-55简" panose="00020600040101010101" pitchFamily="18" charset="-122"/>
              <a:ea typeface="汉仪文黑-55简" panose="00020600040101010101" pitchFamily="18" charset="-122"/>
              <a:cs typeface="+mn-cs"/>
              <a:sym typeface="汉仪文黑-55简" panose="00020600040101010101" pitchFamily="18" charset="-122"/>
            </a:endParaRPr>
          </a:p>
        </p:txBody>
      </p:sp>
      <p:cxnSp>
        <p:nvCxnSpPr>
          <p:cNvPr id="4" name="直接连接符 3"/>
          <p:cNvCxnSpPr/>
          <p:nvPr>
            <p:custDataLst>
              <p:tags r:id="rId3"/>
            </p:custDataLst>
          </p:nvPr>
        </p:nvCxnSpPr>
        <p:spPr>
          <a:xfrm>
            <a:off x="793750" y="873370"/>
            <a:ext cx="10737850" cy="0"/>
          </a:xfrm>
          <a:prstGeom prst="line">
            <a:avLst/>
          </a:prstGeom>
          <a:noFill/>
          <a:ln w="38100" cap="flat" cmpd="sng" algn="ctr">
            <a:solidFill>
              <a:srgbClr val="7030A0"/>
            </a:solidFill>
            <a:prstDash val="solid"/>
            <a:miter lim="800000"/>
          </a:ln>
          <a:effectLst/>
        </p:spPr>
      </p:cxnSp>
      <p:pic>
        <p:nvPicPr>
          <p:cNvPr id="3" name="9">
            <a:hlinkClick r:id="" action="ppaction://media"/>
          </p:cNvPr>
          <p:cNvPicPr/>
          <p:nvPr>
            <a:audioFile r:link="rId5"/>
            <p:extLst>
              <p:ext uri="{DAA4B4D4-6D71-4841-9C94-3DE7FCFB9230}">
                <p14:media xmlns:p14="http://schemas.microsoft.com/office/powerpoint/2010/main" r:embed="rId4"/>
              </p:ext>
            </p:extLst>
          </p:nvPr>
        </p:nvPicPr>
        <p:blipFill>
          <a:blip r:embed="rId10"/>
          <a:stretch>
            <a:fillRect/>
          </a:stretch>
        </p:blipFill>
        <p:spPr>
          <a:xfrm>
            <a:off x="11357610" y="254000"/>
            <a:ext cx="619125" cy="619125"/>
          </a:xfrm>
          <a:prstGeom prst="rect">
            <a:avLst/>
          </a:prstGeom>
        </p:spPr>
      </p:pic>
      <p:sp>
        <p:nvSpPr>
          <p:cNvPr id="12" name="TextBox 1">
            <a:extLst>
              <a:ext uri="{FF2B5EF4-FFF2-40B4-BE49-F238E27FC236}">
                <a16:creationId xmlns:a16="http://schemas.microsoft.com/office/drawing/2014/main" id="{3CB13F0F-2A68-45C3-A3D2-4D9AD52E5DFD}"/>
              </a:ext>
            </a:extLst>
          </p:cNvPr>
          <p:cNvSpPr txBox="1"/>
          <p:nvPr/>
        </p:nvSpPr>
        <p:spPr>
          <a:xfrm>
            <a:off x="4268284" y="119842"/>
            <a:ext cx="4353202" cy="583565"/>
          </a:xfrm>
          <a:prstGeom prst="rect">
            <a:avLst/>
          </a:prstGeom>
          <a:noFill/>
          <a:ln>
            <a:noFill/>
          </a:ln>
        </p:spPr>
        <p:txBody>
          <a:bodyPr wrap="square" rtlCol="0">
            <a:spAutoFit/>
          </a:bodyPr>
          <a:lstStyle/>
          <a:p>
            <a:pPr lvl="0">
              <a:defRPr/>
            </a:pPr>
            <a:r>
              <a:rPr lang="zh-CN" altLang="en-US" sz="3200" b="1" dirty="0">
                <a:solidFill>
                  <a:srgbClr val="7030A0"/>
                </a:solidFill>
                <a:latin typeface="Arial" panose="020B0604020202020204" pitchFamily="34" charset="0"/>
                <a:cs typeface="Arial" panose="020B0604020202020204" pitchFamily="34" charset="0"/>
                <a:sym typeface="+mn-ea"/>
              </a:rPr>
              <a:t>III. </a:t>
            </a:r>
            <a:r>
              <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Study</a:t>
            </a:r>
            <a:r>
              <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method</a:t>
            </a:r>
            <a:r>
              <a:rPr kumimoji="0" lang="en-US" altLang="zh-CN"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s</a:t>
            </a:r>
            <a:endParaRPr kumimoji="0" lang="zh-CN" altLang="en-US" sz="3200" b="1" i="0"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文本框 8">
            <a:extLst>
              <a:ext uri="{FF2B5EF4-FFF2-40B4-BE49-F238E27FC236}">
                <a16:creationId xmlns:a16="http://schemas.microsoft.com/office/drawing/2014/main" id="{2A44D778-BFE6-489A-B030-08682967B60A}"/>
              </a:ext>
            </a:extLst>
          </p:cNvPr>
          <p:cNvSpPr txBox="1"/>
          <p:nvPr>
            <p:custDataLst>
              <p:tags r:id="rId6"/>
            </p:custDataLst>
          </p:nvPr>
        </p:nvSpPr>
        <p:spPr>
          <a:xfrm>
            <a:off x="1971835" y="1337026"/>
            <a:ext cx="4585983" cy="550022"/>
          </a:xfrm>
          <a:prstGeom prst="rect">
            <a:avLst/>
          </a:prstGeom>
          <a:noFill/>
        </p:spPr>
        <p:txBody>
          <a:bodyPr wrap="none" rtlCol="0" anchor="t"/>
          <a:lstStyle/>
          <a:p>
            <a:pPr marL="0" marR="0" lvl="0" indent="0" algn="l" defTabSz="1218565"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7030A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r>
              <a:rPr kumimoji="0" lang="zh-CN" altLang="en-US" sz="2800" b="1" i="0" u="none" strike="noStrike" kern="1200" cap="none" spc="0" normalizeH="0" baseline="0" noProof="0" dirty="0">
                <a:ln>
                  <a:noFill/>
                </a:ln>
                <a:solidFill>
                  <a:srgbClr val="7030A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、Observation indicators</a:t>
            </a:r>
          </a:p>
        </p:txBody>
      </p:sp>
      <p:sp>
        <p:nvSpPr>
          <p:cNvPr id="16" name="文本框 19">
            <a:extLst>
              <a:ext uri="{FF2B5EF4-FFF2-40B4-BE49-F238E27FC236}">
                <a16:creationId xmlns:a16="http://schemas.microsoft.com/office/drawing/2014/main" id="{8778380F-9E71-4495-A98E-8930AB2956A2}"/>
              </a:ext>
            </a:extLst>
          </p:cNvPr>
          <p:cNvSpPr txBox="1"/>
          <p:nvPr/>
        </p:nvSpPr>
        <p:spPr>
          <a:xfrm>
            <a:off x="1694777" y="2173395"/>
            <a:ext cx="8582660" cy="3263265"/>
          </a:xfrm>
          <a:prstGeom prst="rect">
            <a:avLst/>
          </a:prstGeom>
          <a:noFill/>
          <a:ln w="9525">
            <a:noFill/>
          </a:ln>
        </p:spPr>
        <p:txBody>
          <a:bodyPr wrap="square" anchor="t" anchorCtr="0"/>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Light" panose="020B0300000000000000" pitchFamily="34" charset="-122"/>
                <a:ea typeface="思源黑体 CN Light" panose="020B0300000000000000" pitchFamily="34" charset="-122"/>
                <a:cs typeface="+mn-cs"/>
              </a:defRPr>
            </a:lvl9pPr>
          </a:lstStyle>
          <a:p>
            <a:pPr marL="285750" indent="-285750">
              <a:lnSpc>
                <a:spcPct val="150000"/>
              </a:lnSpc>
              <a:buFont typeface="Wingdings" panose="05000000000000000000" charset="0"/>
              <a:buChar char="Ø"/>
              <a:defRPr/>
            </a:pPr>
            <a:r>
              <a:rPr lang="zh-CN" altLang="en-US" sz="2000" noProof="1">
                <a:solidFill>
                  <a:srgbClr val="FF0000"/>
                </a:solidFill>
                <a:latin typeface="Arial" panose="020B0604020202020204" pitchFamily="34" charset="0"/>
                <a:cs typeface="Arial" panose="020B0604020202020204" pitchFamily="34" charset="0"/>
                <a:sym typeface="思源黑体 CN Light" panose="020B0300000000000000" pitchFamily="34" charset="-122"/>
              </a:rPr>
              <a:t>Recovery of postoperative bowel function</a:t>
            </a:r>
            <a:r>
              <a:rPr lang="zh-CN" altLang="en-US" sz="2000" noProof="1">
                <a:solidFill>
                  <a:prstClr val="black"/>
                </a:solidFill>
                <a:latin typeface="Arial" panose="020B0604020202020204" pitchFamily="34" charset="0"/>
                <a:cs typeface="Arial" panose="020B0604020202020204" pitchFamily="34" charset="0"/>
                <a:sym typeface="思源黑体 CN Light" panose="020B0300000000000000" pitchFamily="34" charset="-122"/>
              </a:rPr>
              <a:t>: time to first anal evacuation, time to first bowel movement, time to tolerate solids.</a:t>
            </a:r>
          </a:p>
          <a:p>
            <a:pPr marL="285750" indent="-285750">
              <a:lnSpc>
                <a:spcPct val="150000"/>
              </a:lnSpc>
              <a:buFont typeface="Wingdings" panose="05000000000000000000" charset="0"/>
              <a:buChar char="Ø"/>
              <a:defRPr/>
            </a:pPr>
            <a:r>
              <a:rPr sz="200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Patients were compared for 24h postoperative </a:t>
            </a:r>
            <a:r>
              <a:rPr sz="2000" dirty="0">
                <a:solidFill>
                  <a:srgbClr val="FF0000"/>
                </a:solidFill>
                <a:latin typeface="Arial" panose="020B0604020202020204" pitchFamily="34" charset="0"/>
                <a:cs typeface="Arial" panose="020B0604020202020204" pitchFamily="34" charset="0"/>
                <a:sym typeface="思源黑体 CN Light" panose="020B0300000000000000" pitchFamily="34" charset="-122"/>
              </a:rPr>
              <a:t>pain levels </a:t>
            </a:r>
            <a:r>
              <a:rPr sz="200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(VAS score), </a:t>
            </a:r>
            <a:r>
              <a:rPr sz="2000" dirty="0">
                <a:solidFill>
                  <a:srgbClr val="FF0000"/>
                </a:solidFill>
                <a:latin typeface="Arial" panose="020B0604020202020204" pitchFamily="34" charset="0"/>
                <a:cs typeface="Arial" panose="020B0604020202020204" pitchFamily="34" charset="0"/>
                <a:sym typeface="思源黑体 CN Light" panose="020B0300000000000000" pitchFamily="34" charset="-122"/>
              </a:rPr>
              <a:t>CRP values</a:t>
            </a:r>
            <a:r>
              <a:rPr sz="200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 and </a:t>
            </a:r>
            <a:r>
              <a:rPr sz="2000" dirty="0">
                <a:solidFill>
                  <a:srgbClr val="FF0000"/>
                </a:solidFill>
                <a:latin typeface="Arial" panose="020B0604020202020204" pitchFamily="34" charset="0"/>
                <a:cs typeface="Arial" panose="020B0604020202020204" pitchFamily="34" charset="0"/>
                <a:sym typeface="思源黑体 CN Light" panose="020B0300000000000000" pitchFamily="34" charset="-122"/>
              </a:rPr>
              <a:t>sleep quality (</a:t>
            </a:r>
            <a:r>
              <a:rPr sz="2000" dirty="0">
                <a:solidFill>
                  <a:prstClr val="black"/>
                </a:solidFill>
                <a:latin typeface="Arial" panose="020B0604020202020204" pitchFamily="34" charset="0"/>
                <a:cs typeface="Arial" panose="020B0604020202020204" pitchFamily="34" charset="0"/>
                <a:sym typeface="思源黑体 CN Light" panose="020B0300000000000000" pitchFamily="34" charset="-122"/>
              </a:rPr>
              <a:t>PSQI score).</a:t>
            </a:r>
          </a:p>
          <a:p>
            <a:pPr marL="285750" indent="-285750">
              <a:lnSpc>
                <a:spcPct val="150000"/>
              </a:lnSpc>
              <a:buFont typeface="Wingdings" panose="05000000000000000000" charset="0"/>
              <a:buChar char="Ø"/>
              <a:defRPr/>
            </a:pPr>
            <a:r>
              <a:rPr lang="zh-CN" altLang="en-US" sz="2000" noProof="1">
                <a:solidFill>
                  <a:srgbClr val="FF0000"/>
                </a:solidFill>
                <a:latin typeface="Arial" panose="020B0604020202020204" pitchFamily="34" charset="0"/>
                <a:cs typeface="Arial" panose="020B0604020202020204" pitchFamily="34" charset="0"/>
                <a:sym typeface="思源黑体 CN Light" panose="020B0300000000000000" pitchFamily="34" charset="-122"/>
              </a:rPr>
              <a:t>Patients' average postoperative hospitalization days and complication rates.</a:t>
            </a: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additive="base">
                                        <p:cTn id="6" dur="20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1">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RlNGE1ODYwMWEwYmJkZTYwZDI1Zjc0ZTQ4YTc5NDMifQ=="/>
  <p:tag name="KSO_WPP_MARK_KEY" val="5b5f3d10-b12e-40a2-8fa9-df71beafd9c3"/>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799.992125984252,&quot;width&quot;:19200}"/>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0"/>
  <p:tag name="KSO_WM_TAG_VERSION" val="1.0"/>
  <p:tag name="KSO_WM_BEAUTIFY_FLAG" val="#wm#"/>
  <p:tag name="KSO_WM_UNIT_TYPE" val="l_h_a"/>
  <p:tag name="KSO_WM_UNIT_INDEX" val="1_1_1"/>
  <p:tag name="KSO_WM_UNIT_ID" val="diagram20181270_2*l_h_a*1_1_1"/>
  <p:tag name="KSO_WM_UNIT_LAYERLEVEL" val="1_1_1"/>
  <p:tag name="KSO_WM_UNIT_VALUE" val="8"/>
  <p:tag name="KSO_WM_UNIT_HIGHLIGHT" val="0"/>
  <p:tag name="KSO_WM_UNIT_COMPATIBLE" val="0"/>
  <p:tag name="KSO_WM_UNIT_CLEAR" val="0"/>
  <p:tag name="KSO_WM_DIAGRAM_GROUP_CODE" val="l1-1"/>
  <p:tag name="KSO_WM_UNIT_PRESET_TEXT" val="点击输入标题内容"/>
  <p:tag name="KSO_WM_UNIT_TEXT_FILL_FORE_SCHEMECOLOR_INDEX_BRIGHTNESS" val="0"/>
  <p:tag name="KSO_WM_UNIT_TEXT_FILL_FORE_SCHEMECOLOR_INDEX" val="13"/>
  <p:tag name="KSO_WM_UNIT_TEXT_FILL_TYPE" val="1"/>
  <p:tag name="KSO_WM_UNIT_USESOURCEFORMAT_APPLY"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1880</Words>
  <Application>Microsoft Office PowerPoint</Application>
  <PresentationFormat>宽屏</PresentationFormat>
  <Paragraphs>185</Paragraphs>
  <Slides>15</Slides>
  <Notes>0</Notes>
  <HiddenSlides>0</HiddenSlides>
  <MMClips>15</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15</vt:i4>
      </vt:variant>
    </vt:vector>
  </HeadingPairs>
  <TitlesOfParts>
    <vt:vector size="26" baseType="lpstr">
      <vt:lpstr>微软雅黑</vt:lpstr>
      <vt:lpstr>宋体</vt:lpstr>
      <vt:lpstr>华文行楷</vt:lpstr>
      <vt:lpstr>汉仪文黑-55简</vt:lpstr>
      <vt:lpstr>Arial</vt:lpstr>
      <vt:lpstr>Arial Black</vt:lpstr>
      <vt:lpstr>Calibri</vt:lpstr>
      <vt:lpstr>Calibri Light</vt:lpstr>
      <vt:lpstr>Dubai Medium</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 i</dc:creator>
  <cp:lastModifiedBy>L i</cp:lastModifiedBy>
  <cp:revision>51</cp:revision>
  <dcterms:created xsi:type="dcterms:W3CDTF">2023-07-30T11:11:00Z</dcterms:created>
  <dcterms:modified xsi:type="dcterms:W3CDTF">2023-07-31T17:42:03Z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E8B6EFE6CC7D46599E951519BD2195E2_12</vt:lpwstr>
  </property>
  <property fmtid="{D5CDD505-2E9C-101B-9397-08002B2CF9AE}" pid="3" name="KSOProductBuildVer">
    <vt:lpwstr>2052-11.1.0.14309</vt:lpwstr>
  </property>
</Properties>
</file>